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323" r:id="rId4"/>
    <p:sldId id="36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6" r:id="rId17"/>
    <p:sldId id="365" r:id="rId18"/>
    <p:sldId id="337" r:id="rId19"/>
    <p:sldId id="338" r:id="rId20"/>
    <p:sldId id="339" r:id="rId21"/>
    <p:sldId id="340" r:id="rId22"/>
    <p:sldId id="341" r:id="rId23"/>
    <p:sldId id="346" r:id="rId24"/>
    <p:sldId id="347" r:id="rId25"/>
    <p:sldId id="366" r:id="rId26"/>
    <p:sldId id="348" r:id="rId27"/>
    <p:sldId id="367" r:id="rId28"/>
    <p:sldId id="368" r:id="rId29"/>
    <p:sldId id="350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59" r:id="rId38"/>
    <p:sldId id="360" r:id="rId39"/>
    <p:sldId id="361" r:id="rId40"/>
  </p:sldIdLst>
  <p:sldSz cx="9144000" cy="6858000" type="screen4x3"/>
  <p:notesSz cx="6858000" cy="9144000"/>
  <p:defaultTextStyle>
    <a:lvl1pPr>
      <a:defRPr sz="2400">
        <a:latin typeface="Arial"/>
        <a:ea typeface="Arial"/>
        <a:cs typeface="Arial"/>
        <a:sym typeface="Arial"/>
      </a:defRPr>
    </a:lvl1pPr>
    <a:lvl2pPr indent="457200">
      <a:defRPr sz="2400">
        <a:latin typeface="Arial"/>
        <a:ea typeface="Arial"/>
        <a:cs typeface="Arial"/>
        <a:sym typeface="Arial"/>
      </a:defRPr>
    </a:lvl2pPr>
    <a:lvl3pPr indent="914400">
      <a:defRPr sz="2400">
        <a:latin typeface="Arial"/>
        <a:ea typeface="Arial"/>
        <a:cs typeface="Arial"/>
        <a:sym typeface="Arial"/>
      </a:defRPr>
    </a:lvl3pPr>
    <a:lvl4pPr indent="1371600">
      <a:defRPr sz="2400">
        <a:latin typeface="Arial"/>
        <a:ea typeface="Arial"/>
        <a:cs typeface="Arial"/>
        <a:sym typeface="Arial"/>
      </a:defRPr>
    </a:lvl4pPr>
    <a:lvl5pPr indent="1828800">
      <a:defRPr sz="2400">
        <a:latin typeface="Arial"/>
        <a:ea typeface="Arial"/>
        <a:cs typeface="Arial"/>
        <a:sym typeface="Arial"/>
      </a:defRPr>
    </a:lvl5pPr>
    <a:lvl6pPr>
      <a:defRPr sz="2400">
        <a:latin typeface="Arial"/>
        <a:ea typeface="Arial"/>
        <a:cs typeface="Arial"/>
        <a:sym typeface="Arial"/>
      </a:defRPr>
    </a:lvl6pPr>
    <a:lvl7pPr>
      <a:defRPr sz="2400">
        <a:latin typeface="Arial"/>
        <a:ea typeface="Arial"/>
        <a:cs typeface="Arial"/>
        <a:sym typeface="Arial"/>
      </a:defRPr>
    </a:lvl7pPr>
    <a:lvl8pPr>
      <a:defRPr sz="2400">
        <a:latin typeface="Arial"/>
        <a:ea typeface="Arial"/>
        <a:cs typeface="Arial"/>
        <a:sym typeface="Arial"/>
      </a:defRPr>
    </a:lvl8pPr>
    <a:lvl9pPr>
      <a:defRPr sz="2400"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" name="Shape 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69257833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7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6C430-D165-354E-8AAE-546DE3D282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717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25538"/>
            <a:ext cx="4038600" cy="5327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327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97650"/>
            <a:ext cx="2133600" cy="144463"/>
          </a:xfrm>
        </p:spPr>
        <p:txBody>
          <a:bodyPr/>
          <a:lstStyle>
            <a:lvl1pPr>
              <a:defRPr/>
            </a:lvl1pPr>
          </a:lstStyle>
          <a:p>
            <a:fld id="{D77CA6A3-BA5B-5247-B8DF-B791312B3CA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624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25538"/>
            <a:ext cx="4038600" cy="5327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587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5563"/>
            <a:ext cx="4038600" cy="2587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597650"/>
            <a:ext cx="2133600" cy="144463"/>
          </a:xfrm>
        </p:spPr>
        <p:txBody>
          <a:bodyPr/>
          <a:lstStyle>
            <a:lvl1pPr>
              <a:defRPr/>
            </a:lvl1pPr>
          </a:lstStyle>
          <a:p>
            <a:fld id="{3E815D14-1C89-1549-A1D3-9E76A53549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341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327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587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5563"/>
            <a:ext cx="4038600" cy="2587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597650"/>
            <a:ext cx="2133600" cy="144463"/>
          </a:xfrm>
        </p:spPr>
        <p:txBody>
          <a:bodyPr/>
          <a:lstStyle>
            <a:lvl1pPr>
              <a:defRPr/>
            </a:lvl1pPr>
          </a:lstStyle>
          <a:p>
            <a:fld id="{600089D6-AC7E-CD40-A280-0FF15383BB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194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 defTabSz="457200">
              <a:defRPr sz="14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algn="ctr">
        <a:defRPr sz="3600">
          <a:latin typeface="Arial"/>
          <a:ea typeface="Arial"/>
          <a:cs typeface="Arial"/>
          <a:sym typeface="Arial"/>
        </a:defRPr>
      </a:lvl1pPr>
      <a:lvl2pPr algn="ctr">
        <a:defRPr sz="3600">
          <a:latin typeface="Arial"/>
          <a:ea typeface="Arial"/>
          <a:cs typeface="Arial"/>
          <a:sym typeface="Arial"/>
        </a:defRPr>
      </a:lvl2pPr>
      <a:lvl3pPr algn="ctr">
        <a:defRPr sz="3600">
          <a:latin typeface="Arial"/>
          <a:ea typeface="Arial"/>
          <a:cs typeface="Arial"/>
          <a:sym typeface="Arial"/>
        </a:defRPr>
      </a:lvl3pPr>
      <a:lvl4pPr algn="ctr">
        <a:defRPr sz="3600">
          <a:latin typeface="Arial"/>
          <a:ea typeface="Arial"/>
          <a:cs typeface="Arial"/>
          <a:sym typeface="Arial"/>
        </a:defRPr>
      </a:lvl4pPr>
      <a:lvl5pPr algn="ctr">
        <a:defRPr sz="3600">
          <a:latin typeface="Arial"/>
          <a:ea typeface="Arial"/>
          <a:cs typeface="Arial"/>
          <a:sym typeface="Arial"/>
        </a:defRPr>
      </a:lvl5pPr>
      <a:lvl6pPr indent="457200" algn="ctr">
        <a:defRPr sz="3600">
          <a:latin typeface="Arial"/>
          <a:ea typeface="Arial"/>
          <a:cs typeface="Arial"/>
          <a:sym typeface="Arial"/>
        </a:defRPr>
      </a:lvl6pPr>
      <a:lvl7pPr indent="914400" algn="ctr">
        <a:defRPr sz="3600">
          <a:latin typeface="Arial"/>
          <a:ea typeface="Arial"/>
          <a:cs typeface="Arial"/>
          <a:sym typeface="Arial"/>
        </a:defRPr>
      </a:lvl7pPr>
      <a:lvl8pPr indent="1371600" algn="ctr">
        <a:defRPr sz="3600">
          <a:latin typeface="Arial"/>
          <a:ea typeface="Arial"/>
          <a:cs typeface="Arial"/>
          <a:sym typeface="Arial"/>
        </a:defRPr>
      </a:lvl8pPr>
      <a:lvl9pPr indent="1828800" algn="ctr">
        <a:defRPr sz="36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 idx="4294967295"/>
          </p:nvPr>
        </p:nvSpPr>
        <p:spPr>
          <a:xfrm>
            <a:off x="250825" y="4900612"/>
            <a:ext cx="8713788" cy="544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l" defTabSz="795527">
              <a:defRPr sz="3132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32">
                <a:solidFill>
                  <a:srgbClr val="FFFFFF"/>
                </a:solidFill>
              </a:rPr>
              <a:t>CC410: System Programming</a:t>
            </a:r>
          </a:p>
        </p:txBody>
      </p:sp>
      <p:sp>
        <p:nvSpPr>
          <p:cNvPr id="10" name="Shape 10"/>
          <p:cNvSpPr/>
          <p:nvPr/>
        </p:nvSpPr>
        <p:spPr>
          <a:xfrm>
            <a:off x="323850" y="5650319"/>
            <a:ext cx="6335713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defTabSz="457200">
              <a:defRPr sz="1800"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</a:rPr>
              <a:t>Dr. Manal Helal – Fall 2014 – Lecture </a:t>
            </a:r>
            <a:r>
              <a:rPr lang="en-AU" dirty="0" smtClean="0">
                <a:solidFill>
                  <a:srgbClr val="FFFFFF"/>
                </a:solidFill>
              </a:rPr>
              <a:t>10</a:t>
            </a:r>
            <a:r>
              <a:rPr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–</a:t>
            </a:r>
            <a:r>
              <a:rPr lang="en-AU" dirty="0" smtClean="0">
                <a:solidFill>
                  <a:srgbClr val="FFFFFF"/>
                </a:solidFill>
              </a:rPr>
              <a:t>Linkers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D27D-DE32-EA45-9263-1192AECF5721}" type="slidenum">
              <a:rPr lang="en-US" altLang="zh-TW"/>
              <a:pPr/>
              <a:t>10</a:t>
            </a:fld>
            <a:endParaRPr lang="en-US" altLang="zh-TW"/>
          </a:p>
        </p:txBody>
      </p:sp>
      <p:pic>
        <p:nvPicPr>
          <p:cNvPr id="63079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260350"/>
            <a:ext cx="6480175" cy="6303963"/>
          </a:xfrm>
          <a:ln/>
        </p:spPr>
      </p:pic>
      <p:sp>
        <p:nvSpPr>
          <p:cNvPr id="658432" name="Line 0"/>
          <p:cNvSpPr>
            <a:spLocks noChangeShapeType="1"/>
          </p:cNvSpPr>
          <p:nvPr/>
        </p:nvSpPr>
        <p:spPr bwMode="auto">
          <a:xfrm>
            <a:off x="1692275" y="28781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58433" name="Line 1"/>
          <p:cNvSpPr>
            <a:spLocks noChangeShapeType="1"/>
          </p:cNvSpPr>
          <p:nvPr/>
        </p:nvSpPr>
        <p:spPr bwMode="auto">
          <a:xfrm>
            <a:off x="1666875" y="33480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58434" name="Line 2"/>
          <p:cNvSpPr>
            <a:spLocks noChangeShapeType="1"/>
          </p:cNvSpPr>
          <p:nvPr/>
        </p:nvSpPr>
        <p:spPr bwMode="auto">
          <a:xfrm>
            <a:off x="1666875" y="40592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58435" name="Line 3"/>
          <p:cNvSpPr>
            <a:spLocks noChangeShapeType="1"/>
          </p:cNvSpPr>
          <p:nvPr/>
        </p:nvSpPr>
        <p:spPr bwMode="auto">
          <a:xfrm>
            <a:off x="1679575" y="45291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58436" name="Line 4"/>
          <p:cNvSpPr>
            <a:spLocks noChangeShapeType="1"/>
          </p:cNvSpPr>
          <p:nvPr/>
        </p:nvSpPr>
        <p:spPr bwMode="auto">
          <a:xfrm>
            <a:off x="1679575" y="52403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58437" name="Line 5"/>
          <p:cNvSpPr>
            <a:spLocks noChangeShapeType="1"/>
          </p:cNvSpPr>
          <p:nvPr/>
        </p:nvSpPr>
        <p:spPr bwMode="auto">
          <a:xfrm>
            <a:off x="1692275" y="57229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884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9FE2-C771-D740-A4DA-251B0FCA7178}" type="slidenum">
              <a:rPr lang="en-US" altLang="zh-TW"/>
              <a:pPr/>
              <a:t>11</a:t>
            </a:fld>
            <a:endParaRPr lang="en-US" altLang="zh-TW"/>
          </a:p>
        </p:txBody>
      </p:sp>
      <p:pic>
        <p:nvPicPr>
          <p:cNvPr id="63386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88913"/>
            <a:ext cx="5848350" cy="6407150"/>
          </a:xfrm>
          <a:noFill/>
          <a:ln/>
        </p:spPr>
      </p:pic>
      <p:sp>
        <p:nvSpPr>
          <p:cNvPr id="659456" name="Line 0"/>
          <p:cNvSpPr>
            <a:spLocks noChangeShapeType="1"/>
          </p:cNvSpPr>
          <p:nvPr/>
        </p:nvSpPr>
        <p:spPr bwMode="auto">
          <a:xfrm>
            <a:off x="1692275" y="26876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59457" name="Line 1"/>
          <p:cNvSpPr>
            <a:spLocks noChangeShapeType="1"/>
          </p:cNvSpPr>
          <p:nvPr/>
        </p:nvSpPr>
        <p:spPr bwMode="auto">
          <a:xfrm>
            <a:off x="1666875" y="29289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59458" name="Line 2"/>
          <p:cNvSpPr>
            <a:spLocks noChangeShapeType="1"/>
          </p:cNvSpPr>
          <p:nvPr/>
        </p:nvSpPr>
        <p:spPr bwMode="auto">
          <a:xfrm>
            <a:off x="1666875" y="33734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59459" name="Line 3"/>
          <p:cNvSpPr>
            <a:spLocks noChangeShapeType="1"/>
          </p:cNvSpPr>
          <p:nvPr/>
        </p:nvSpPr>
        <p:spPr bwMode="auto">
          <a:xfrm>
            <a:off x="1654175" y="42878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59460" name="Line 4"/>
          <p:cNvSpPr>
            <a:spLocks noChangeShapeType="1"/>
          </p:cNvSpPr>
          <p:nvPr/>
        </p:nvSpPr>
        <p:spPr bwMode="auto">
          <a:xfrm>
            <a:off x="1679575" y="52276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59461" name="Line 5"/>
          <p:cNvSpPr>
            <a:spLocks noChangeShapeType="1"/>
          </p:cNvSpPr>
          <p:nvPr/>
        </p:nvSpPr>
        <p:spPr bwMode="auto">
          <a:xfrm>
            <a:off x="1692275" y="56721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59462" name="Line 6"/>
          <p:cNvSpPr>
            <a:spLocks noChangeShapeType="1"/>
          </p:cNvSpPr>
          <p:nvPr/>
        </p:nvSpPr>
        <p:spPr bwMode="auto">
          <a:xfrm>
            <a:off x="1654175" y="40465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505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CE9E8-7D62-4D4C-ACFF-0B6F8F022B40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Franklin Gothic Medium" charset="0"/>
              </a:rPr>
              <a:t>3.2.2  </a:t>
            </a:r>
            <a:r>
              <a:rPr lang="en-US" altLang="zh-TW">
                <a:latin typeface="Franklin Gothic Medium" charset="0"/>
              </a:rPr>
              <a:t>Program Linking</a:t>
            </a:r>
            <a:endParaRPr lang="zh-TW" altLang="en-US">
              <a:latin typeface="Franklin Gothic Medium" charset="0"/>
            </a:endParaRP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25538"/>
            <a:ext cx="8388777" cy="5327650"/>
          </a:xfrm>
        </p:spPr>
        <p:txBody>
          <a:bodyPr/>
          <a:lstStyle/>
          <a:p>
            <a:r>
              <a:rPr lang="en-US" altLang="zh-TW" dirty="0">
                <a:latin typeface="Franklin Gothic Medium" charset="0"/>
              </a:rPr>
              <a:t>REF1, LDA   LISTA   03201D     03100000</a:t>
            </a:r>
          </a:p>
          <a:p>
            <a:pPr marL="742950" lvl="1" indent="-285750"/>
            <a:r>
              <a:rPr lang="en-US" altLang="zh-TW" dirty="0">
                <a:latin typeface="Franklin Gothic Medium" charset="0"/>
              </a:rPr>
              <a:t>In the PROGA, REF1 is </a:t>
            </a:r>
            <a:r>
              <a:rPr lang="en-US" altLang="zh-TW" dirty="0">
                <a:solidFill>
                  <a:srgbClr val="FF0066"/>
                </a:solidFill>
                <a:latin typeface="Franklin Gothic Medium" charset="0"/>
              </a:rPr>
              <a:t>simply a reference to a label</a:t>
            </a:r>
            <a:r>
              <a:rPr lang="en-US" altLang="zh-TW" dirty="0">
                <a:latin typeface="Franklin Gothic Medium" charset="0"/>
              </a:rPr>
              <a:t>.</a:t>
            </a:r>
          </a:p>
          <a:p>
            <a:pPr marL="742950" lvl="1" indent="-285750"/>
            <a:r>
              <a:rPr lang="en-US" altLang="zh-TW" dirty="0">
                <a:latin typeface="Franklin Gothic Medium" charset="0"/>
              </a:rPr>
              <a:t>In the PROGB and PROGC, </a:t>
            </a:r>
            <a:r>
              <a:rPr lang="en-US" altLang="zh-TW" dirty="0">
                <a:solidFill>
                  <a:srgbClr val="FF0066"/>
                </a:solidFill>
                <a:latin typeface="Franklin Gothic Medium" charset="0"/>
              </a:rPr>
              <a:t>REF1 is a reference to an external symbols</a:t>
            </a:r>
            <a:r>
              <a:rPr lang="en-US" altLang="zh-TW" dirty="0">
                <a:latin typeface="Franklin Gothic Medium" charset="0"/>
              </a:rPr>
              <a:t>.</a:t>
            </a:r>
          </a:p>
          <a:p>
            <a:pPr marL="742950" lvl="1" indent="-285750"/>
            <a:r>
              <a:rPr lang="en-US" altLang="zh-TW" dirty="0">
                <a:latin typeface="Franklin Gothic Medium" charset="0"/>
              </a:rPr>
              <a:t>Need </a:t>
            </a:r>
            <a:r>
              <a:rPr lang="en-US" altLang="zh-TW" dirty="0" smtClean="0">
                <a:latin typeface="Franklin Gothic Medium" charset="0"/>
              </a:rPr>
              <a:t>to use </a:t>
            </a:r>
            <a:r>
              <a:rPr lang="en-US" altLang="zh-TW" dirty="0">
                <a:solidFill>
                  <a:srgbClr val="FF0066"/>
                </a:solidFill>
                <a:latin typeface="Franklin Gothic Medium" charset="0"/>
              </a:rPr>
              <a:t>extended format, Modification record</a:t>
            </a:r>
            <a:r>
              <a:rPr lang="en-US" altLang="zh-TW" dirty="0">
                <a:latin typeface="Franklin Gothic Medium" charset="0"/>
              </a:rPr>
              <a:t>.</a:t>
            </a:r>
          </a:p>
          <a:p>
            <a:r>
              <a:rPr lang="en-US" altLang="zh-TW" dirty="0">
                <a:latin typeface="Franklin Gothic Medium" charset="0"/>
              </a:rPr>
              <a:t>REF2 and REF3.</a:t>
            </a:r>
          </a:p>
          <a:p>
            <a:pPr marL="742950" lvl="1" indent="-285750">
              <a:buFont typeface="Wingdings" charset="0"/>
              <a:buNone/>
            </a:pPr>
            <a:r>
              <a:rPr lang="en-US" altLang="zh-TW" sz="2000" dirty="0">
                <a:latin typeface="Franklin Gothic Medium" charset="0"/>
              </a:rPr>
              <a:t>LDT	</a:t>
            </a:r>
            <a:r>
              <a:rPr lang="en-US" altLang="zh-TW" sz="2000" dirty="0" smtClean="0">
                <a:latin typeface="Franklin Gothic Medium" charset="0"/>
              </a:rPr>
              <a:t>	LISTB</a:t>
            </a:r>
            <a:r>
              <a:rPr lang="en-US" altLang="zh-TW" sz="2000" dirty="0">
                <a:latin typeface="Franklin Gothic Medium" charset="0"/>
              </a:rPr>
              <a:t>+4	</a:t>
            </a:r>
            <a:r>
              <a:rPr lang="en-US" altLang="zh-TW" sz="2000" dirty="0" smtClean="0">
                <a:latin typeface="Franklin Gothic Medium" charset="0"/>
              </a:rPr>
              <a:t>77100004</a:t>
            </a:r>
            <a:endParaRPr lang="en-US" altLang="zh-TW" sz="2000" dirty="0">
              <a:latin typeface="Franklin Gothic Medium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altLang="zh-TW" sz="2000" dirty="0">
                <a:latin typeface="Franklin Gothic Medium" charset="0"/>
              </a:rPr>
              <a:t>LDX	</a:t>
            </a:r>
            <a:r>
              <a:rPr lang="en-US" altLang="zh-TW" sz="2000" dirty="0" smtClean="0">
                <a:latin typeface="Franklin Gothic Medium" charset="0"/>
              </a:rPr>
              <a:t>	#</a:t>
            </a:r>
            <a:r>
              <a:rPr lang="en-US" altLang="zh-TW" sz="2000" dirty="0">
                <a:latin typeface="Franklin Gothic Medium" charset="0"/>
              </a:rPr>
              <a:t>ENDA-LISTA	</a:t>
            </a:r>
            <a:r>
              <a:rPr lang="en-US" altLang="zh-TW" sz="2000" dirty="0" smtClean="0">
                <a:latin typeface="Franklin Gothic Medium" charset="0"/>
              </a:rPr>
              <a:t>05100000</a:t>
            </a:r>
            <a:endParaRPr lang="en-US" altLang="zh-TW" sz="2000" dirty="0">
              <a:latin typeface="Franklin Gothic Medium" charset="0"/>
            </a:endParaRPr>
          </a:p>
          <a:p>
            <a:endParaRPr lang="zh-TW" altLang="en-US" sz="2000" dirty="0">
              <a:latin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15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6800-2136-6A47-B8A2-42F0F7F8DDDC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Franklin Gothic Medium" charset="0"/>
              </a:rPr>
              <a:t>3.2.2  </a:t>
            </a:r>
            <a:r>
              <a:rPr lang="en-US" altLang="zh-TW">
                <a:latin typeface="Franklin Gothic Medium" charset="0"/>
              </a:rPr>
              <a:t>Program Linking</a:t>
            </a:r>
            <a:endParaRPr lang="zh-TW" altLang="en-US">
              <a:latin typeface="Franklin Gothic Medium" charset="0"/>
            </a:endParaRP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454" y="981075"/>
            <a:ext cx="8748608" cy="5472113"/>
          </a:xfrm>
        </p:spPr>
        <p:txBody>
          <a:bodyPr/>
          <a:lstStyle/>
          <a:p>
            <a:r>
              <a:rPr lang="en-US" altLang="zh-TW" sz="2400" dirty="0">
                <a:latin typeface="Franklin Gothic Medium" charset="0"/>
              </a:rPr>
              <a:t>REF4 through REF8,   </a:t>
            </a:r>
          </a:p>
          <a:p>
            <a:pPr marL="742950" lvl="1" indent="-285750"/>
            <a:r>
              <a:rPr lang="en-US" altLang="zh-TW" sz="2400" dirty="0">
                <a:latin typeface="Franklin Gothic Medium" charset="0"/>
              </a:rPr>
              <a:t>WORD    ENDA-LISTA+LISTC   000014+000000</a:t>
            </a:r>
          </a:p>
          <a:p>
            <a:r>
              <a:rPr lang="en-US" altLang="zh-TW" sz="2400" dirty="0">
                <a:latin typeface="Franklin Gothic Medium" charset="0"/>
              </a:rPr>
              <a:t>Figure 3.10(a) and 3.10(b) </a:t>
            </a:r>
          </a:p>
          <a:p>
            <a:pPr marL="742950" lvl="1" indent="-285750"/>
            <a:r>
              <a:rPr lang="en-US" altLang="zh-TW" sz="2400" dirty="0">
                <a:latin typeface="Franklin Gothic Medium" charset="0"/>
              </a:rPr>
              <a:t>Shows these three programs as they might appear in memory after loading and linking.</a:t>
            </a:r>
          </a:p>
          <a:p>
            <a:pPr marL="742950" lvl="1" indent="-285750"/>
            <a:r>
              <a:rPr lang="en-US" altLang="zh-TW" sz="2400" dirty="0">
                <a:solidFill>
                  <a:srgbClr val="FF0066"/>
                </a:solidFill>
                <a:latin typeface="Franklin Gothic Medium" charset="0"/>
              </a:rPr>
              <a:t>PROGA  004000, PROGB  004063, PROGC  0040E2</a:t>
            </a:r>
            <a:r>
              <a:rPr lang="en-US" altLang="zh-TW" sz="2400" dirty="0">
                <a:latin typeface="Franklin Gothic Medium" charset="0"/>
              </a:rPr>
              <a:t>.</a:t>
            </a:r>
          </a:p>
          <a:p>
            <a:pPr marL="742950" lvl="1" indent="-285750"/>
            <a:r>
              <a:rPr lang="en-US" altLang="zh-TW" sz="2400" dirty="0">
                <a:latin typeface="Franklin Gothic Medium" charset="0"/>
              </a:rPr>
              <a:t>REF4 through REF8 in the </a:t>
            </a:r>
            <a:r>
              <a:rPr lang="en-US" altLang="zh-TW" sz="2400" dirty="0">
                <a:solidFill>
                  <a:srgbClr val="FF0066"/>
                </a:solidFill>
                <a:latin typeface="Franklin Gothic Medium" charset="0"/>
              </a:rPr>
              <a:t>same value</a:t>
            </a:r>
            <a:r>
              <a:rPr lang="en-US" altLang="zh-TW" sz="2400" dirty="0">
                <a:latin typeface="Franklin Gothic Medium" charset="0"/>
              </a:rPr>
              <a:t>.</a:t>
            </a:r>
          </a:p>
          <a:p>
            <a:pPr marL="742950" lvl="1" indent="-285750"/>
            <a:r>
              <a:rPr lang="en-US" altLang="zh-TW" sz="2400" dirty="0">
                <a:latin typeface="Franklin Gothic Medium" charset="0"/>
              </a:rPr>
              <a:t>For the references that are </a:t>
            </a:r>
            <a:r>
              <a:rPr lang="en-US" altLang="zh-TW" sz="2400" dirty="0">
                <a:solidFill>
                  <a:srgbClr val="FF0066"/>
                </a:solidFill>
                <a:latin typeface="Franklin Gothic Medium" charset="0"/>
              </a:rPr>
              <a:t>instruction operands</a:t>
            </a:r>
            <a:r>
              <a:rPr lang="en-US" altLang="zh-TW" sz="2400" dirty="0">
                <a:latin typeface="Franklin Gothic Medium" charset="0"/>
              </a:rPr>
              <a:t>, the </a:t>
            </a:r>
            <a:r>
              <a:rPr lang="en-US" altLang="zh-TW" sz="2400" u="sng" dirty="0">
                <a:solidFill>
                  <a:srgbClr val="FF0066"/>
                </a:solidFill>
                <a:latin typeface="Franklin Gothic Medium" charset="0"/>
              </a:rPr>
              <a:t>calculated values</a:t>
            </a:r>
            <a:r>
              <a:rPr lang="en-US" altLang="zh-TW" sz="2400" dirty="0">
                <a:solidFill>
                  <a:srgbClr val="FF0066"/>
                </a:solidFill>
                <a:latin typeface="Franklin Gothic Medium" charset="0"/>
              </a:rPr>
              <a:t> after loading</a:t>
            </a:r>
            <a:r>
              <a:rPr lang="en-US" altLang="zh-TW" sz="2400" dirty="0">
                <a:latin typeface="Franklin Gothic Medium" charset="0"/>
              </a:rPr>
              <a:t> do not always appear to be equal.</a:t>
            </a:r>
          </a:p>
          <a:p>
            <a:pPr marL="742950" lvl="1" indent="-285750"/>
            <a:r>
              <a:rPr lang="en-US" altLang="zh-TW" sz="2400" dirty="0">
                <a:latin typeface="Franklin Gothic Medium" charset="0"/>
              </a:rPr>
              <a:t>Target address, REF1  4040.</a:t>
            </a:r>
            <a:endParaRPr lang="zh-TW" altLang="en-US" sz="2400" dirty="0">
              <a:latin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78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B97D-58B8-3540-BE1B-677B27B979FB}" type="slidenum">
              <a:rPr lang="en-US" altLang="zh-TW"/>
              <a:pPr/>
              <a:t>14</a:t>
            </a:fld>
            <a:endParaRPr lang="en-US" altLang="zh-TW"/>
          </a:p>
        </p:txBody>
      </p:sp>
      <p:pic>
        <p:nvPicPr>
          <p:cNvPr id="569344" name="Picture 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63650" y="12700"/>
            <a:ext cx="6670675" cy="6858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5861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D14D-0EB5-0C40-BC41-622515631790}" type="slidenum">
              <a:rPr lang="en-US" altLang="zh-TW"/>
              <a:pPr/>
              <a:t>15</a:t>
            </a:fld>
            <a:endParaRPr lang="en-US" altLang="zh-TW"/>
          </a:p>
        </p:txBody>
      </p:sp>
      <p:pic>
        <p:nvPicPr>
          <p:cNvPr id="6359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7593" y="937023"/>
            <a:ext cx="8508668" cy="558808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57528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EDB1-D811-354C-A676-4564AD1CA23C}" type="slidenum">
              <a:rPr lang="en-US" altLang="zh-TW"/>
              <a:pPr/>
              <a:t>16</a:t>
            </a:fld>
            <a:endParaRPr lang="en-US" altLang="zh-TW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859338" y="4076700"/>
          <a:ext cx="3894137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工作表" r:id="rId3" imgW="2590800" imgH="1562100" progId="Excel.Sheet.8">
                  <p:embed/>
                </p:oleObj>
              </mc:Choice>
              <mc:Fallback>
                <p:oleObj name="工作表" r:id="rId3" imgW="2590800" imgH="15621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076700"/>
                        <a:ext cx="3894137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534988" y="1828800"/>
          <a:ext cx="4324350" cy="233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工作表" r:id="rId5" imgW="3403600" imgH="1841500" progId="Excel.Sheet.8">
                  <p:embed/>
                </p:oleObj>
              </mc:Choice>
              <mc:Fallback>
                <p:oleObj name="工作表" r:id="rId5" imgW="3403600" imgH="1841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1828800"/>
                        <a:ext cx="4324350" cy="233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34988" y="4114800"/>
          <a:ext cx="4324350" cy="233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工作表" r:id="rId7" imgW="3403600" imgH="1841500" progId="Excel.Sheet.8">
                  <p:embed/>
                </p:oleObj>
              </mc:Choice>
              <mc:Fallback>
                <p:oleObj name="工作表" r:id="rId7" imgW="3403600" imgH="1841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4114800"/>
                        <a:ext cx="4324350" cy="233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400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77272"/>
            <a:ext cx="7488238" cy="684530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672437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3783-6F8A-5B42-A06F-E47BE0105084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2425"/>
            <a:ext cx="8229600" cy="703262"/>
          </a:xfrm>
        </p:spPr>
        <p:txBody>
          <a:bodyPr/>
          <a:lstStyle/>
          <a:p>
            <a:r>
              <a:rPr lang="zh-TW" altLang="en-US" dirty="0">
                <a:latin typeface="Franklin Gothic Medium" charset="0"/>
              </a:rPr>
              <a:t>3.2.3  </a:t>
            </a:r>
            <a:r>
              <a:rPr lang="en-US" altLang="zh-TW" dirty="0">
                <a:latin typeface="Franklin Gothic Medium" charset="0"/>
              </a:rPr>
              <a:t>Algorithm and Data Structure for a Linking Loader</a:t>
            </a:r>
            <a:endParaRPr lang="zh-TW" altLang="en-US" dirty="0">
              <a:latin typeface="Franklin Gothic Medium" charset="0"/>
            </a:endParaRP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752975"/>
          </a:xfrm>
        </p:spPr>
        <p:txBody>
          <a:bodyPr/>
          <a:lstStyle/>
          <a:p>
            <a:r>
              <a:rPr lang="en-US" altLang="zh-TW" dirty="0">
                <a:latin typeface="Franklin Gothic Medium" charset="0"/>
              </a:rPr>
              <a:t>A linking loader usually makes two passes</a:t>
            </a:r>
          </a:p>
          <a:p>
            <a:pPr marL="742950" lvl="1" indent="-285750"/>
            <a:r>
              <a:rPr lang="en-US" altLang="zh-TW" dirty="0">
                <a:latin typeface="Franklin Gothic Medium" charset="0"/>
              </a:rPr>
              <a:t>Pass 1 assigns addresses to all external symbols.</a:t>
            </a:r>
          </a:p>
          <a:p>
            <a:pPr marL="742950" lvl="1" indent="-285750"/>
            <a:r>
              <a:rPr lang="en-US" altLang="zh-TW" dirty="0">
                <a:latin typeface="Franklin Gothic Medium" charset="0"/>
              </a:rPr>
              <a:t>Pass 2 performs the actual loading, relocation, and linking.</a:t>
            </a:r>
          </a:p>
          <a:p>
            <a:pPr marL="742950" lvl="1" indent="-285750"/>
            <a:r>
              <a:rPr lang="en-US" altLang="zh-TW" dirty="0">
                <a:latin typeface="Franklin Gothic Medium" charset="0"/>
              </a:rPr>
              <a:t>The main data structure is ESTAB (hashing table).</a:t>
            </a:r>
          </a:p>
        </p:txBody>
      </p:sp>
    </p:spTree>
    <p:extLst>
      <p:ext uri="{BB962C8B-B14F-4D97-AF65-F5344CB8AC3E}">
        <p14:creationId xmlns:p14="http://schemas.microsoft.com/office/powerpoint/2010/main" val="273062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B0BD-25CE-FA4E-B787-ECBBD9E23109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2425"/>
            <a:ext cx="8229600" cy="703262"/>
          </a:xfrm>
        </p:spPr>
        <p:txBody>
          <a:bodyPr/>
          <a:lstStyle/>
          <a:p>
            <a:r>
              <a:rPr lang="zh-TW" altLang="en-US" dirty="0">
                <a:latin typeface="Franklin Gothic Medium" charset="0"/>
              </a:rPr>
              <a:t>3.2.3  </a:t>
            </a:r>
            <a:r>
              <a:rPr lang="en-US" altLang="zh-TW" dirty="0">
                <a:latin typeface="Franklin Gothic Medium" charset="0"/>
              </a:rPr>
              <a:t>Algorithm and Data Structure for a Linking Loader</a:t>
            </a:r>
            <a:endParaRPr lang="zh-TW" altLang="en-US" dirty="0">
              <a:latin typeface="Franklin Gothic Medium" charset="0"/>
            </a:endParaRP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937" y="1628775"/>
            <a:ext cx="8631018" cy="4824413"/>
          </a:xfrm>
        </p:spPr>
        <p:txBody>
          <a:bodyPr/>
          <a:lstStyle/>
          <a:p>
            <a:r>
              <a:rPr lang="en-US" altLang="zh-TW" sz="2800" dirty="0">
                <a:latin typeface="Franklin Gothic Medium" charset="0"/>
              </a:rPr>
              <a:t>A linking loader usually makes two passes</a:t>
            </a:r>
          </a:p>
          <a:p>
            <a:pPr lvl="1"/>
            <a:r>
              <a:rPr lang="en-US" altLang="zh-TW" sz="2800" dirty="0">
                <a:latin typeface="Franklin Gothic Medium" charset="0"/>
              </a:rPr>
              <a:t>ESTAB is used to store the name and address of each external symbol in the set of control sections being loaded.</a:t>
            </a:r>
          </a:p>
          <a:p>
            <a:pPr lvl="1"/>
            <a:r>
              <a:rPr lang="en-US" altLang="zh-TW" sz="2800" dirty="0">
                <a:latin typeface="Franklin Gothic Medium" charset="0"/>
              </a:rPr>
              <a:t>Two variables PROGADDR and CSADDR.</a:t>
            </a:r>
          </a:p>
          <a:p>
            <a:pPr lvl="1"/>
            <a:r>
              <a:rPr lang="en-US" altLang="zh-TW" sz="2800" dirty="0">
                <a:latin typeface="Franklin Gothic Medium" charset="0"/>
              </a:rPr>
              <a:t>PROGADDR is the beginning address in memory where the linked program is to be loaded.</a:t>
            </a:r>
          </a:p>
          <a:p>
            <a:pPr lvl="1"/>
            <a:r>
              <a:rPr lang="en-US" altLang="zh-TW" sz="2800" dirty="0">
                <a:latin typeface="Franklin Gothic Medium" charset="0"/>
              </a:rPr>
              <a:t>CSADDR contains the starting address assigned to the control section currently being scanned by the loader.</a:t>
            </a:r>
            <a:endParaRPr lang="zh-TW" altLang="en-US" sz="2800" dirty="0">
              <a:latin typeface="Franklin Gothic Medium" charset="0"/>
            </a:endParaRPr>
          </a:p>
          <a:p>
            <a:endParaRPr lang="zh-TW" altLang="en-US" sz="2800" dirty="0">
              <a:latin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8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 defTabSz="457200">
              <a:defRPr sz="1400"/>
            </a:lvl1pPr>
          </a:lstStyle>
          <a:p>
            <a:pPr lvl="0">
              <a:defRPr sz="1800"/>
            </a:pPr>
            <a:r>
              <a:rPr sz="1400"/>
              <a:t>2</a:t>
            </a:r>
          </a:p>
        </p:txBody>
      </p:sp>
      <p:sp>
        <p:nvSpPr>
          <p:cNvPr id="13" name="Shape 13"/>
          <p:cNvSpPr>
            <a:spLocks noGrp="1"/>
          </p:cNvSpPr>
          <p:nvPr>
            <p:ph type="title" idx="4294967295"/>
          </p:nvPr>
        </p:nvSpPr>
        <p:spPr>
          <a:xfrm>
            <a:off x="457200" y="485774"/>
            <a:ext cx="8229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b="1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pPr lvl="0">
              <a:defRPr sz="1800" b="0"/>
            </a:pPr>
            <a:r>
              <a:rPr sz="3600" b="1"/>
              <a:t>Learning Objectives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4294967295"/>
          </p:nvPr>
        </p:nvSpPr>
        <p:spPr>
          <a:xfrm>
            <a:off x="457200" y="1628775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587375" lvl="0" indent="-457200">
              <a:buFont typeface="Helvetica"/>
              <a:buChar char="•"/>
              <a:defRPr sz="1800"/>
            </a:pPr>
            <a:r>
              <a:rPr lang="en-AU" sz="2400" b="1" dirty="0" smtClean="0">
                <a:latin typeface="+mn-lt"/>
                <a:ea typeface="Franklin Gothic Medium"/>
                <a:cs typeface="Franklin Gothic Medium"/>
                <a:sym typeface="Franklin Gothic Medium"/>
              </a:rPr>
              <a:t>Understand Linker Functions</a:t>
            </a:r>
            <a:endParaRPr lang="en-AU" sz="2400" b="1" dirty="0">
              <a:latin typeface="+mn-lt"/>
              <a:ea typeface="Franklin Gothic Medium"/>
              <a:cs typeface="Franklin Gothic Medium"/>
              <a:sym typeface="Franklin Gothic Medium"/>
            </a:endParaRPr>
          </a:p>
          <a:p>
            <a:pPr marL="587375" lvl="0" indent="-457200">
              <a:buFont typeface="Helvetica"/>
              <a:buChar char="•"/>
              <a:defRPr sz="1800"/>
            </a:pPr>
            <a:r>
              <a:rPr lang="en-AU" sz="2400" b="1" dirty="0" smtClean="0">
                <a:latin typeface="+mn-lt"/>
                <a:ea typeface="Franklin Gothic Medium"/>
                <a:cs typeface="Franklin Gothic Medium"/>
                <a:sym typeface="Franklin Gothic Medium"/>
              </a:rPr>
              <a:t>Differentiate between Machine Dependant and Independent Functions</a:t>
            </a:r>
            <a:endParaRPr sz="2400" b="1" dirty="0">
              <a:latin typeface="+mn-lt"/>
              <a:ea typeface="Franklin Gothic Medium"/>
              <a:cs typeface="Franklin Gothic Medium"/>
              <a:sym typeface="Franklin Gothic Medium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fld id="{3742F857-2EF0-0C42-BCC6-0398A231B0A4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1188" y="3933825"/>
            <a:ext cx="1600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zh-TW" sz="2400" b="1">
                <a:latin typeface="Franklin Gothic Medium" charset="0"/>
              </a:rPr>
              <a:t>Source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zh-TW" sz="2400" b="1">
                <a:latin typeface="Franklin Gothic Medium" charset="0"/>
              </a:rPr>
              <a:t>Program</a:t>
            </a:r>
            <a:endParaRPr lang="en-US" altLang="zh-TW" sz="2400">
              <a:latin typeface="Franklin Gothic Medium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555875" y="3789363"/>
            <a:ext cx="1524000" cy="863600"/>
          </a:xfrm>
          <a:prstGeom prst="flowChartAlternateProcess">
            <a:avLst/>
          </a:prstGeom>
          <a:solidFill>
            <a:srgbClr val="FAF5D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rgbClr val="CC0000"/>
                </a:solidFill>
                <a:latin typeface="Franklin Gothic Medium" charset="0"/>
              </a:rPr>
              <a:t>Assembler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427538" y="3933825"/>
            <a:ext cx="1219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zh-TW" sz="2400" b="1">
                <a:latin typeface="Franklin Gothic Medium" charset="0"/>
              </a:rPr>
              <a:t>Object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zh-TW" sz="2400" b="1">
                <a:latin typeface="Franklin Gothic Medium" charset="0"/>
              </a:rPr>
              <a:t>Code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5940425" y="5949950"/>
            <a:ext cx="1447800" cy="738188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rgbClr val="CC0000"/>
                </a:solidFill>
                <a:latin typeface="Franklin Gothic Medium" charset="0"/>
              </a:rPr>
              <a:t>Loader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70575" y="4943475"/>
            <a:ext cx="169068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zh-TW" sz="2400" b="1">
                <a:latin typeface="Franklin Gothic Medium" charset="0"/>
              </a:rPr>
              <a:t>Executable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zh-TW" sz="2400" b="1">
                <a:latin typeface="Franklin Gothic Medium" charset="0"/>
              </a:rPr>
              <a:t>Code</a:t>
            </a: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2051050" y="42211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5487988" y="42338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4116388" y="42338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5867400" y="3860800"/>
            <a:ext cx="1447800" cy="762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rgbClr val="CC0000"/>
                </a:solidFill>
                <a:latin typeface="Franklin Gothic Medium" charset="0"/>
              </a:rPr>
              <a:t>Linker</a:t>
            </a:r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6588125" y="46529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6588125" y="551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F9AB-464D-4C4B-82B8-409F8A8F98C7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1877"/>
            <a:ext cx="8229600" cy="703262"/>
          </a:xfrm>
        </p:spPr>
        <p:txBody>
          <a:bodyPr/>
          <a:lstStyle/>
          <a:p>
            <a:r>
              <a:rPr lang="zh-TW" altLang="en-US" dirty="0">
                <a:latin typeface="Franklin Gothic Medium" charset="0"/>
              </a:rPr>
              <a:t>3.2.3  </a:t>
            </a:r>
            <a:r>
              <a:rPr lang="en-US" altLang="zh-TW" dirty="0">
                <a:latin typeface="Franklin Gothic Medium" charset="0"/>
              </a:rPr>
              <a:t>Algorithm and Data Structure for a Linking Loader</a:t>
            </a:r>
            <a:endParaRPr lang="zh-TW" altLang="en-US" dirty="0">
              <a:latin typeface="Franklin Gothic Medium" charset="0"/>
            </a:endParaRP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972" y="1446264"/>
            <a:ext cx="8560466" cy="5006923"/>
          </a:xfrm>
        </p:spPr>
        <p:txBody>
          <a:bodyPr/>
          <a:lstStyle/>
          <a:p>
            <a:r>
              <a:rPr lang="en-US" altLang="zh-TW" sz="2400" dirty="0">
                <a:latin typeface="Franklin Gothic Medium" charset="0"/>
              </a:rPr>
              <a:t>The linking loader algorithm, Fig 3.11(a) &amp; (b).</a:t>
            </a:r>
          </a:p>
          <a:p>
            <a:pPr marL="742950" lvl="1" indent="-285750"/>
            <a:r>
              <a:rPr lang="en-US" altLang="zh-TW" sz="2400" dirty="0">
                <a:latin typeface="Franklin Gothic Medium" charset="0"/>
              </a:rPr>
              <a:t>In Pass 1, concerned only Header and Defined records. </a:t>
            </a:r>
          </a:p>
          <a:p>
            <a:pPr marL="742950" lvl="1" indent="-285750"/>
            <a:r>
              <a:rPr lang="en-US" altLang="zh-TW" sz="2400" dirty="0">
                <a:latin typeface="Franklin Gothic Medium" charset="0"/>
              </a:rPr>
              <a:t>CSADDR+CSLTH = the next CSADDR.</a:t>
            </a:r>
          </a:p>
          <a:p>
            <a:pPr marL="742950" lvl="1" indent="-285750"/>
            <a:r>
              <a:rPr lang="en-US" altLang="zh-TW" sz="2400" dirty="0">
                <a:latin typeface="Franklin Gothic Medium" charset="0"/>
              </a:rPr>
              <a:t>A load map is generated.</a:t>
            </a:r>
          </a:p>
          <a:p>
            <a:pPr marL="742950" lvl="1" indent="-285750"/>
            <a:r>
              <a:rPr lang="en-US" altLang="zh-TW" sz="2400" dirty="0">
                <a:latin typeface="Franklin Gothic Medium" charset="0"/>
              </a:rPr>
              <a:t>In Pass 2, as each Text record is read, the object code is moved to the specified address (plus the current value of CSADDR).</a:t>
            </a:r>
          </a:p>
          <a:p>
            <a:pPr marL="742950" lvl="1" indent="-285750"/>
            <a:r>
              <a:rPr lang="en-US" altLang="zh-TW" sz="2400" dirty="0">
                <a:latin typeface="Franklin Gothic Medium" charset="0"/>
              </a:rPr>
              <a:t>When a Modification record is encountered, the symbol whose value is to be used for modification is looked up in ESTAB.</a:t>
            </a:r>
          </a:p>
          <a:p>
            <a:pPr marL="742950" lvl="1" indent="-285750"/>
            <a:r>
              <a:rPr lang="en-US" altLang="zh-TW" sz="2400" dirty="0">
                <a:latin typeface="Franklin Gothic Medium" charset="0"/>
              </a:rPr>
              <a:t>This value is then added to or subtracted from the indicated location in memory.</a:t>
            </a:r>
            <a:endParaRPr lang="zh-TW" altLang="en-US" sz="2400" dirty="0">
              <a:latin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3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795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50870"/>
            <a:ext cx="7704137" cy="6796087"/>
          </a:xfrm>
          <a:noFill/>
          <a:ln/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D788-8238-4F4D-88F8-61C42E6A4A64}" type="slidenum">
              <a:rPr lang="en-US" altLang="zh-TW"/>
              <a:pPr/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58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F2D2-50C4-A744-8BB4-1B2C5FA6E26C}" type="slidenum">
              <a:rPr lang="en-US" altLang="zh-TW"/>
              <a:pPr/>
              <a:t>22</a:t>
            </a:fld>
            <a:endParaRPr lang="en-US" altLang="zh-TW"/>
          </a:p>
        </p:txBody>
      </p:sp>
      <p:pic>
        <p:nvPicPr>
          <p:cNvPr id="63898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0"/>
            <a:ext cx="6823075" cy="6858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3627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6E9E-5254-264C-9EB0-6B8EBFA6B43F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5632"/>
            <a:ext cx="8077200" cy="762000"/>
          </a:xfrm>
        </p:spPr>
        <p:txBody>
          <a:bodyPr/>
          <a:lstStyle/>
          <a:p>
            <a:r>
              <a:rPr lang="zh-TW" altLang="en-US" dirty="0">
                <a:latin typeface="Franklin Gothic Medium" charset="0"/>
              </a:rPr>
              <a:t>3.3   </a:t>
            </a:r>
            <a:r>
              <a:rPr lang="en-US" altLang="zh-TW" dirty="0">
                <a:latin typeface="Franklin Gothic Medium" charset="0"/>
              </a:rPr>
              <a:t>Machine-Independent Loader Features</a:t>
            </a:r>
            <a:br>
              <a:rPr lang="en-US" altLang="zh-TW" dirty="0">
                <a:latin typeface="Franklin Gothic Medium" charset="0"/>
              </a:rPr>
            </a:br>
            <a:r>
              <a:rPr lang="en-US" altLang="zh-TW" dirty="0">
                <a:latin typeface="Franklin Gothic Medium" charset="0"/>
              </a:rPr>
              <a:t>3.3.1 Automatic Library Search</a:t>
            </a:r>
            <a:endParaRPr lang="zh-TW" altLang="en-US" dirty="0">
              <a:latin typeface="Franklin Gothic Medium" charset="0"/>
            </a:endParaRP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695" y="2250831"/>
            <a:ext cx="8619260" cy="4202357"/>
          </a:xfrm>
        </p:spPr>
        <p:txBody>
          <a:bodyPr/>
          <a:lstStyle/>
          <a:p>
            <a:r>
              <a:rPr lang="en-US" altLang="zh-TW" sz="2800" dirty="0">
                <a:latin typeface="Franklin Gothic Medium" charset="0"/>
              </a:rPr>
              <a:t>Many linking </a:t>
            </a:r>
            <a:r>
              <a:rPr lang="en-US" altLang="zh-TW" sz="2800" dirty="0" smtClean="0">
                <a:latin typeface="Franklin Gothic Medium" charset="0"/>
              </a:rPr>
              <a:t>loaders can </a:t>
            </a:r>
            <a:r>
              <a:rPr lang="en-US" altLang="zh-TW" sz="2800" dirty="0">
                <a:latin typeface="Franklin Gothic Medium" charset="0"/>
              </a:rPr>
              <a:t>automatically incorporate routines form a subprogram library into the program being loaded.</a:t>
            </a:r>
          </a:p>
          <a:p>
            <a:pPr marL="742950" lvl="1" indent="-285750"/>
            <a:r>
              <a:rPr lang="en-US" altLang="zh-TW" sz="2800" dirty="0">
                <a:latin typeface="Franklin Gothic Medium" charset="0"/>
              </a:rPr>
              <a:t>A standard system library</a:t>
            </a:r>
          </a:p>
          <a:p>
            <a:pPr marL="742950" lvl="1" indent="-285750" rtl="0"/>
            <a:r>
              <a:rPr lang="en-US" altLang="zh-TW" sz="2800" dirty="0">
                <a:latin typeface="Franklin Gothic Medium" charset="0"/>
              </a:rPr>
              <a:t>Other libraries may be specified by control statements or </a:t>
            </a:r>
            <a:r>
              <a:rPr lang="en-US" altLang="zh-TW" sz="2800" dirty="0" smtClean="0">
                <a:latin typeface="Franklin Gothic Medium" charset="0"/>
              </a:rPr>
              <a:t>by parameters </a:t>
            </a:r>
            <a:r>
              <a:rPr lang="en-US" altLang="zh-TW" sz="2800" dirty="0">
                <a:latin typeface="Franklin Gothic Medium" charset="0"/>
              </a:rPr>
              <a:t>to the loader</a:t>
            </a:r>
          </a:p>
          <a:p>
            <a:pPr marL="302079" indent="-285750" rtl="0"/>
            <a:r>
              <a:rPr lang="en-US" altLang="zh-TW" sz="2800" dirty="0" smtClean="0">
                <a:latin typeface="Franklin Gothic Medium" charset="0"/>
              </a:rPr>
              <a:t>Also </a:t>
            </a:r>
            <a:r>
              <a:rPr lang="en-US" altLang="zh-TW" sz="2800" dirty="0">
                <a:latin typeface="Franklin Gothic Medium" charset="0"/>
              </a:rPr>
              <a:t>called automatic library call in some systems</a:t>
            </a:r>
            <a:endParaRPr lang="en-US" altLang="zh-TW" sz="2800" dirty="0">
              <a:latin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3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8246" y="281600"/>
            <a:ext cx="8358554" cy="703262"/>
          </a:xfrm>
        </p:spPr>
        <p:txBody>
          <a:bodyPr/>
          <a:lstStyle/>
          <a:p>
            <a:r>
              <a:rPr lang="en-US" altLang="zh-TW" sz="3200" b="1" dirty="0">
                <a:latin typeface="Franklin Gothic Medium" charset="0"/>
              </a:rPr>
              <a:t>3.3.1 Automatic Library </a:t>
            </a:r>
            <a:r>
              <a:rPr lang="en-US" altLang="zh-TW" sz="3200" b="1" dirty="0">
                <a:latin typeface="Franklin Gothic Medium" charset="0"/>
              </a:rPr>
              <a:t>Search Implementation</a:t>
            </a:r>
            <a:endParaRPr lang="zh-TW" altLang="en-US" sz="3200" b="1" dirty="0">
              <a:latin typeface="Franklin Gothic Medium" charset="0"/>
            </a:endParaRP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5" y="1277817"/>
            <a:ext cx="8968153" cy="5128479"/>
          </a:xfrm>
        </p:spPr>
        <p:txBody>
          <a:bodyPr/>
          <a:lstStyle/>
          <a:p>
            <a:pPr rtl="0"/>
            <a:r>
              <a:rPr lang="en-US" altLang="zh-TW" sz="2400" dirty="0" smtClean="0">
                <a:latin typeface="Franklin Gothic Medium" charset="0"/>
              </a:rPr>
              <a:t>Linking </a:t>
            </a:r>
            <a:r>
              <a:rPr lang="en-US" altLang="zh-TW" sz="2400" dirty="0">
                <a:latin typeface="Franklin Gothic Medium" charset="0"/>
              </a:rPr>
              <a:t>loaders that support automatic library search </a:t>
            </a:r>
            <a:r>
              <a:rPr lang="en-US" altLang="zh-TW" sz="2400" dirty="0" smtClean="0">
                <a:latin typeface="Franklin Gothic Medium" charset="0"/>
              </a:rPr>
              <a:t>must keep </a:t>
            </a:r>
            <a:r>
              <a:rPr lang="en-US" altLang="zh-TW" sz="2400" dirty="0">
                <a:latin typeface="Franklin Gothic Medium" charset="0"/>
              </a:rPr>
              <a:t>track of external symbols that are referred to , but </a:t>
            </a:r>
            <a:r>
              <a:rPr lang="en-US" altLang="zh-TW" sz="2400" dirty="0" smtClean="0">
                <a:latin typeface="Franklin Gothic Medium" charset="0"/>
              </a:rPr>
              <a:t>not defined</a:t>
            </a:r>
            <a:r>
              <a:rPr lang="en-US" altLang="zh-TW" sz="2400" dirty="0">
                <a:latin typeface="Franklin Gothic Medium" charset="0"/>
              </a:rPr>
              <a:t>, in the primary input to the loader</a:t>
            </a:r>
          </a:p>
          <a:p>
            <a:pPr lvl="1" rtl="0"/>
            <a:r>
              <a:rPr lang="en-US" altLang="zh-TW" sz="2400" dirty="0" smtClean="0">
                <a:latin typeface="Franklin Gothic Medium" charset="0"/>
              </a:rPr>
              <a:t>At </a:t>
            </a:r>
            <a:r>
              <a:rPr lang="en-US" altLang="zh-TW" sz="2400" dirty="0">
                <a:latin typeface="Franklin Gothic Medium" charset="0"/>
              </a:rPr>
              <a:t>the end of Pass 1, the symbols in ESTAB that </a:t>
            </a:r>
            <a:r>
              <a:rPr lang="en-US" altLang="zh-TW" sz="2400" dirty="0" smtClean="0">
                <a:latin typeface="Franklin Gothic Medium" charset="0"/>
              </a:rPr>
              <a:t>remain undefined </a:t>
            </a:r>
            <a:r>
              <a:rPr lang="en-US" altLang="zh-TW" sz="2400" dirty="0">
                <a:latin typeface="Franklin Gothic Medium" charset="0"/>
              </a:rPr>
              <a:t>represented unresolved external references</a:t>
            </a:r>
          </a:p>
          <a:p>
            <a:pPr lvl="1" rtl="0"/>
            <a:r>
              <a:rPr lang="en-US" altLang="zh-TW" sz="2400" dirty="0" smtClean="0">
                <a:latin typeface="Franklin Gothic Medium" charset="0"/>
              </a:rPr>
              <a:t>Then</a:t>
            </a:r>
            <a:r>
              <a:rPr lang="en-US" altLang="zh-TW" sz="2400" dirty="0">
                <a:latin typeface="Franklin Gothic Medium" charset="0"/>
              </a:rPr>
              <a:t>, the loader searches the library or libraries specified </a:t>
            </a:r>
            <a:r>
              <a:rPr lang="en-US" altLang="zh-TW" sz="2400" dirty="0" smtClean="0">
                <a:latin typeface="Franklin Gothic Medium" charset="0"/>
              </a:rPr>
              <a:t>for routines </a:t>
            </a:r>
            <a:r>
              <a:rPr lang="en-US" altLang="zh-TW" sz="2400" dirty="0">
                <a:latin typeface="Franklin Gothic Medium" charset="0"/>
              </a:rPr>
              <a:t>that contain the definitions of these symbols</a:t>
            </a:r>
          </a:p>
          <a:p>
            <a:pPr lvl="1" rtl="0"/>
            <a:r>
              <a:rPr lang="en-US" altLang="zh-TW" sz="2400" dirty="0" smtClean="0">
                <a:latin typeface="Franklin Gothic Medium" charset="0"/>
              </a:rPr>
              <a:t>Note </a:t>
            </a:r>
            <a:r>
              <a:rPr lang="en-US" altLang="zh-TW" sz="2400" dirty="0">
                <a:latin typeface="Franklin Gothic Medium" charset="0"/>
              </a:rPr>
              <a:t>that the subroutines fetched from a library in this </a:t>
            </a:r>
            <a:r>
              <a:rPr lang="en-US" altLang="zh-TW" sz="2400" dirty="0" smtClean="0">
                <a:latin typeface="Franklin Gothic Medium" charset="0"/>
              </a:rPr>
              <a:t>way may </a:t>
            </a:r>
            <a:r>
              <a:rPr lang="en-US" altLang="zh-TW" sz="2400" dirty="0">
                <a:latin typeface="Franklin Gothic Medium" charset="0"/>
              </a:rPr>
              <a:t>themselves contain external references.</a:t>
            </a:r>
          </a:p>
          <a:p>
            <a:pPr lvl="2" rtl="0"/>
            <a:r>
              <a:rPr lang="en-US" altLang="zh-TW" sz="2400" dirty="0" smtClean="0">
                <a:latin typeface="Franklin Gothic Medium" charset="0"/>
              </a:rPr>
              <a:t>It </a:t>
            </a:r>
            <a:r>
              <a:rPr lang="en-US" altLang="zh-TW" sz="2400" dirty="0">
                <a:latin typeface="Franklin Gothic Medium" charset="0"/>
              </a:rPr>
              <a:t>is therefore necessary to repeat the library search </a:t>
            </a:r>
            <a:r>
              <a:rPr lang="en-US" altLang="zh-TW" sz="2400" dirty="0" smtClean="0">
                <a:latin typeface="Franklin Gothic Medium" charset="0"/>
              </a:rPr>
              <a:t>process until </a:t>
            </a:r>
            <a:r>
              <a:rPr lang="en-US" altLang="zh-TW" sz="2400" dirty="0">
                <a:latin typeface="Franklin Gothic Medium" charset="0"/>
              </a:rPr>
              <a:t>all reference are resolved</a:t>
            </a:r>
            <a:r>
              <a:rPr lang="en-US" altLang="zh-TW" sz="2400" dirty="0" smtClean="0">
                <a:latin typeface="Franklin Gothic Medium" charset="0"/>
              </a:rPr>
              <a:t>.</a:t>
            </a:r>
          </a:p>
          <a:p>
            <a:pPr lvl="1" rtl="0"/>
            <a:r>
              <a:rPr lang="en-US" altLang="zh-TW" sz="2400" dirty="0">
                <a:latin typeface="Franklin Gothic Medium" charset="0"/>
              </a:rPr>
              <a:t>The process allows the programmer to override the </a:t>
            </a:r>
            <a:r>
              <a:rPr lang="en-US" altLang="zh-TW" sz="2400" dirty="0" smtClean="0">
                <a:latin typeface="Franklin Gothic Medium" charset="0"/>
              </a:rPr>
              <a:t>standard subroutines </a:t>
            </a:r>
            <a:r>
              <a:rPr lang="en-US" altLang="zh-TW" sz="2400" dirty="0">
                <a:latin typeface="Franklin Gothic Medium" charset="0"/>
              </a:rPr>
              <a:t>in the library by supplying his or her own routines</a:t>
            </a:r>
            <a:endParaRPr lang="zh-TW" altLang="en-US" sz="2400" dirty="0">
              <a:latin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65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/>
            <a:r>
              <a:rPr lang="en-US" sz="2800" dirty="0"/>
              <a:t>The libraries to be searched by the loader ordinarily </a:t>
            </a:r>
            <a:r>
              <a:rPr lang="en-US" sz="2800" dirty="0" smtClean="0"/>
              <a:t>contain assembled </a:t>
            </a:r>
            <a:r>
              <a:rPr lang="en-US" sz="2800" dirty="0"/>
              <a:t>or compiled versions of the subroutines (i.e., </a:t>
            </a:r>
            <a:r>
              <a:rPr lang="en-US" sz="2800" dirty="0" smtClean="0"/>
              <a:t>object programs</a:t>
            </a:r>
            <a:r>
              <a:rPr lang="en-US" sz="2800" dirty="0"/>
              <a:t>)</a:t>
            </a:r>
          </a:p>
          <a:p>
            <a:pPr lvl="1" rtl="0"/>
            <a:r>
              <a:rPr lang="en-US" sz="2800" dirty="0" smtClean="0"/>
              <a:t>For </a:t>
            </a:r>
            <a:r>
              <a:rPr lang="en-US" sz="2800" dirty="0"/>
              <a:t>efficient searching</a:t>
            </a:r>
          </a:p>
          <a:p>
            <a:pPr lvl="2" rtl="0"/>
            <a:r>
              <a:rPr lang="en-US" sz="2800" dirty="0" smtClean="0"/>
              <a:t>Directory</a:t>
            </a:r>
            <a:endParaRPr lang="en-US" sz="2800" dirty="0"/>
          </a:p>
          <a:p>
            <a:pPr lvl="1" rtl="0"/>
            <a:r>
              <a:rPr lang="en-US" sz="2800" dirty="0" smtClean="0"/>
              <a:t>Some </a:t>
            </a:r>
            <a:r>
              <a:rPr lang="en-US" sz="2800" dirty="0"/>
              <a:t>operating systems can keep the directory for commonly </a:t>
            </a:r>
            <a:r>
              <a:rPr lang="en-US" sz="2800" dirty="0" smtClean="0"/>
              <a:t>used libraries </a:t>
            </a:r>
            <a:r>
              <a:rPr lang="en-US" sz="2800" dirty="0"/>
              <a:t>permanently in memory</a:t>
            </a:r>
          </a:p>
          <a:p>
            <a:pPr rtl="0"/>
            <a:r>
              <a:rPr lang="en-US" sz="2800" dirty="0" smtClean="0"/>
              <a:t>The </a:t>
            </a:r>
            <a:r>
              <a:rPr lang="en-US" sz="2800" dirty="0"/>
              <a:t>same technique applies equally well to the resolution </a:t>
            </a:r>
            <a:r>
              <a:rPr lang="en-US" sz="2800" dirty="0" smtClean="0"/>
              <a:t>of external </a:t>
            </a:r>
            <a:r>
              <a:rPr lang="en-US" sz="2800" dirty="0"/>
              <a:t>references to data items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410238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EFAF-FCFE-4446-BAFA-AB90D77AED84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Franklin Gothic Medium" charset="0"/>
              </a:rPr>
              <a:t>3.3.2  </a:t>
            </a:r>
            <a:r>
              <a:rPr lang="en-US" altLang="zh-TW">
                <a:latin typeface="Franklin Gothic Medium" charset="0"/>
              </a:rPr>
              <a:t>Loader Options</a:t>
            </a:r>
            <a:endParaRPr lang="zh-TW" altLang="en-US">
              <a:latin typeface="Franklin Gothic Medium" charset="0"/>
            </a:endParaRP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008" y="1052513"/>
            <a:ext cx="8345792" cy="561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>
                <a:latin typeface="Franklin Gothic Medium" charset="0"/>
              </a:rPr>
              <a:t>Many loaders allow the user to specify options that modify the standard processing.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zh-TW" sz="2000" dirty="0">
                <a:latin typeface="Franklin Gothic Medium" charset="0"/>
              </a:rPr>
              <a:t>Special </a:t>
            </a:r>
            <a:r>
              <a:rPr lang="en-US" altLang="zh-TW" sz="2000" dirty="0" smtClean="0">
                <a:latin typeface="Franklin Gothic Medium" charset="0"/>
              </a:rPr>
              <a:t>command language</a:t>
            </a:r>
            <a:endParaRPr lang="en-US" altLang="zh-TW" sz="2000" dirty="0">
              <a:latin typeface="Franklin Gothic Medium" charset="0"/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altLang="zh-TW" sz="2000" dirty="0">
                <a:latin typeface="Franklin Gothic Medium" charset="0"/>
              </a:rPr>
              <a:t>Separate </a:t>
            </a:r>
            <a:r>
              <a:rPr lang="en-US" altLang="zh-TW" sz="2000" dirty="0" smtClean="0">
                <a:latin typeface="Franklin Gothic Medium" charset="0"/>
              </a:rPr>
              <a:t>input file to loader</a:t>
            </a:r>
            <a:endParaRPr lang="en-US" altLang="zh-TW" sz="2000" dirty="0">
              <a:latin typeface="Franklin Gothic Medium" charset="0"/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altLang="zh-TW" sz="2000" dirty="0">
                <a:latin typeface="Franklin Gothic Medium" charset="0"/>
              </a:rPr>
              <a:t>Embedded in the primary input stream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zh-TW" sz="2000" dirty="0">
                <a:latin typeface="Franklin Gothic Medium" charset="0"/>
              </a:rPr>
              <a:t>In source </a:t>
            </a:r>
            <a:r>
              <a:rPr lang="en-US" altLang="zh-TW" sz="2000" dirty="0" smtClean="0">
                <a:latin typeface="Franklin Gothic Medium" charset="0"/>
              </a:rPr>
              <a:t>program</a:t>
            </a:r>
            <a:endParaRPr lang="ar-EG" altLang="zh-TW" sz="2000" dirty="0" smtClean="0">
              <a:latin typeface="Franklin Gothic Medium" charset="0"/>
            </a:endParaRPr>
          </a:p>
          <a:p>
            <a:pPr marL="1178379" lvl="2" indent="-285750">
              <a:lnSpc>
                <a:spcPct val="90000"/>
              </a:lnSpc>
            </a:pPr>
            <a:r>
              <a:rPr lang="en-US" altLang="zh-TW" sz="2000" dirty="0" smtClean="0">
                <a:latin typeface="Franklin Gothic Medium" charset="0"/>
              </a:rPr>
              <a:t>INCLUDE</a:t>
            </a:r>
            <a:r>
              <a:rPr lang="en-US" altLang="zh-TW" sz="2000" dirty="0">
                <a:latin typeface="Franklin Gothic Medium" charset="0"/>
              </a:rPr>
              <a:t>	program-name(library-name)</a:t>
            </a:r>
          </a:p>
          <a:p>
            <a:pPr marL="1178379" lvl="2" indent="-285750">
              <a:lnSpc>
                <a:spcPct val="90000"/>
              </a:lnSpc>
            </a:pPr>
            <a:r>
              <a:rPr lang="en-US" altLang="zh-TW" sz="2000" dirty="0">
                <a:latin typeface="Franklin Gothic Medium" charset="0"/>
              </a:rPr>
              <a:t>DELETE		</a:t>
            </a:r>
            <a:r>
              <a:rPr lang="en-US" altLang="zh-TW" sz="2000" dirty="0" err="1">
                <a:latin typeface="Franklin Gothic Medium" charset="0"/>
              </a:rPr>
              <a:t>csect</a:t>
            </a:r>
            <a:r>
              <a:rPr lang="en-US" altLang="zh-TW" sz="2000" dirty="0">
                <a:latin typeface="Franklin Gothic Medium" charset="0"/>
              </a:rPr>
              <a:t>-name</a:t>
            </a:r>
          </a:p>
          <a:p>
            <a:pPr marL="1178379" lvl="2" indent="-285750">
              <a:lnSpc>
                <a:spcPct val="90000"/>
              </a:lnSpc>
            </a:pPr>
            <a:r>
              <a:rPr lang="en-US" altLang="zh-TW" sz="2000" dirty="0">
                <a:latin typeface="Franklin Gothic Medium" charset="0"/>
              </a:rPr>
              <a:t>CHANGE	name1, </a:t>
            </a:r>
            <a:r>
              <a:rPr lang="en-US" altLang="zh-TW" sz="2000" dirty="0" smtClean="0">
                <a:latin typeface="Franklin Gothic Medium" charset="0"/>
              </a:rPr>
              <a:t>name2</a:t>
            </a:r>
            <a:endParaRPr lang="en-US" altLang="zh-TW" sz="2000" dirty="0">
              <a:latin typeface="Franklin Gothic Medium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67200" y="4816843"/>
            <a:ext cx="45720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rtl="0"/>
            <a:r>
              <a:rPr lang="en-US" altLang="zh-TW" sz="2000" dirty="0" smtClean="0">
                <a:latin typeface="Franklin Gothic Medium" charset="0"/>
                <a:cs typeface="+mn-cs"/>
              </a:rPr>
              <a:t>Examples </a:t>
            </a:r>
            <a:r>
              <a:rPr lang="en-US" altLang="zh-TW" sz="2000" dirty="0">
                <a:latin typeface="Franklin Gothic Medium" charset="0"/>
                <a:cs typeface="+mn-cs"/>
              </a:rPr>
              <a:t>of command language</a:t>
            </a:r>
            <a:r>
              <a:rPr lang="en-US" altLang="zh-TW" sz="2000" dirty="0" smtClean="0">
                <a:latin typeface="Franklin Gothic Medium" charset="0"/>
                <a:cs typeface="+mn-cs"/>
              </a:rPr>
              <a:t>:</a:t>
            </a:r>
          </a:p>
          <a:p>
            <a:pPr rtl="0"/>
            <a:r>
              <a:rPr lang="en-US" altLang="zh-TW" sz="2000" dirty="0" smtClean="0">
                <a:latin typeface="Franklin Gothic Medium" charset="0"/>
                <a:cs typeface="+mn-cs"/>
              </a:rPr>
              <a:t>LIBRARY</a:t>
            </a:r>
            <a:r>
              <a:rPr lang="en-US" altLang="zh-TW" sz="2000" dirty="0">
                <a:latin typeface="Franklin Gothic Medium" charset="0"/>
                <a:cs typeface="+mn-cs"/>
              </a:rPr>
              <a:t>	</a:t>
            </a:r>
            <a:r>
              <a:rPr lang="en-US" altLang="zh-TW" sz="2000" dirty="0" smtClean="0">
                <a:latin typeface="Franklin Gothic Medium" charset="0"/>
                <a:cs typeface="+mn-cs"/>
              </a:rPr>
              <a:t>MYLIB</a:t>
            </a:r>
          </a:p>
          <a:p>
            <a:pPr rtl="0"/>
            <a:r>
              <a:rPr lang="en-US" altLang="zh-TW" sz="2000" dirty="0" smtClean="0">
                <a:latin typeface="Franklin Gothic Medium" charset="0"/>
                <a:cs typeface="+mn-cs"/>
              </a:rPr>
              <a:t>NOCALL		STDEV, PLOT, CORREL</a:t>
            </a:r>
            <a:endParaRPr lang="zh-TW" altLang="en-US" sz="2000" dirty="0" smtClean="0">
              <a:latin typeface="Franklin Gothic Medium" charset="0"/>
              <a:cs typeface="+mn-cs"/>
            </a:endParaRPr>
          </a:p>
          <a:p>
            <a:pPr rtl="0"/>
            <a:endParaRPr lang="ar-EG" sz="2000" dirty="0"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677" y="4777991"/>
            <a:ext cx="3950677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3" indent="0" algn="l">
              <a:lnSpc>
                <a:spcPct val="90000"/>
              </a:lnSpc>
            </a:pPr>
            <a:r>
              <a:rPr lang="en-US" altLang="zh-TW" sz="2000" dirty="0" smtClean="0">
                <a:latin typeface="Franklin Gothic Medium" charset="0"/>
              </a:rPr>
              <a:t>Examples:</a:t>
            </a:r>
          </a:p>
          <a:p>
            <a:pPr lvl="3" indent="0" algn="l">
              <a:lnSpc>
                <a:spcPct val="90000"/>
              </a:lnSpc>
            </a:pPr>
            <a:r>
              <a:rPr lang="en-US" altLang="zh-TW" sz="2000" dirty="0" smtClean="0">
                <a:latin typeface="Franklin Gothic Medium" charset="0"/>
              </a:rPr>
              <a:t>INCLUDE</a:t>
            </a:r>
            <a:r>
              <a:rPr lang="en-US" altLang="zh-TW" sz="2000" dirty="0">
                <a:latin typeface="Franklin Gothic Medium" charset="0"/>
              </a:rPr>
              <a:t>	</a:t>
            </a:r>
            <a:r>
              <a:rPr lang="en-US" altLang="zh-TW" sz="2000" dirty="0" smtClean="0">
                <a:latin typeface="Franklin Gothic Medium" charset="0"/>
              </a:rPr>
              <a:t>READ(UTLIB</a:t>
            </a:r>
            <a:r>
              <a:rPr lang="en-US" altLang="zh-TW" sz="2000" dirty="0">
                <a:latin typeface="Franklin Gothic Medium" charset="0"/>
              </a:rPr>
              <a:t>)</a:t>
            </a:r>
          </a:p>
          <a:p>
            <a:pPr lvl="3" indent="0" algn="l">
              <a:lnSpc>
                <a:spcPct val="90000"/>
              </a:lnSpc>
            </a:pPr>
            <a:r>
              <a:rPr lang="en-US" altLang="zh-TW" sz="2000" dirty="0">
                <a:latin typeface="Franklin Gothic Medium" charset="0"/>
              </a:rPr>
              <a:t>INCLUDE	</a:t>
            </a:r>
            <a:r>
              <a:rPr lang="en-US" altLang="zh-TW" sz="2000" dirty="0" smtClean="0">
                <a:latin typeface="Franklin Gothic Medium" charset="0"/>
              </a:rPr>
              <a:t>WRITE(UTLIB</a:t>
            </a:r>
            <a:r>
              <a:rPr lang="en-US" altLang="zh-TW" sz="2000" dirty="0">
                <a:latin typeface="Franklin Gothic Medium" charset="0"/>
              </a:rPr>
              <a:t>)</a:t>
            </a:r>
          </a:p>
          <a:p>
            <a:pPr lvl="3" indent="0" algn="l">
              <a:lnSpc>
                <a:spcPct val="90000"/>
              </a:lnSpc>
            </a:pPr>
            <a:r>
              <a:rPr lang="en-US" altLang="zh-TW" sz="2000" dirty="0">
                <a:latin typeface="Franklin Gothic Medium" charset="0"/>
              </a:rPr>
              <a:t>DELETE	  	RDREC, WRREC</a:t>
            </a:r>
          </a:p>
          <a:p>
            <a:pPr lvl="3" indent="0" algn="l">
              <a:lnSpc>
                <a:spcPct val="90000"/>
              </a:lnSpc>
            </a:pPr>
            <a:r>
              <a:rPr lang="en-US" altLang="zh-TW" sz="2000" dirty="0" smtClean="0">
                <a:latin typeface="Franklin Gothic Medium" charset="0"/>
              </a:rPr>
              <a:t>CHANGE</a:t>
            </a:r>
            <a:r>
              <a:rPr lang="en-US" altLang="zh-TW" sz="2000" dirty="0">
                <a:latin typeface="Franklin Gothic Medium" charset="0"/>
              </a:rPr>
              <a:t>	RDREC, READ</a:t>
            </a:r>
          </a:p>
          <a:p>
            <a:pPr lvl="3" indent="0" algn="l">
              <a:lnSpc>
                <a:spcPct val="90000"/>
              </a:lnSpc>
            </a:pPr>
            <a:r>
              <a:rPr lang="en-US" altLang="zh-TW" sz="2000" dirty="0" smtClean="0">
                <a:latin typeface="Franklin Gothic Medium" charset="0"/>
              </a:rPr>
              <a:t>CHANGE</a:t>
            </a:r>
            <a:r>
              <a:rPr lang="en-US" altLang="zh-TW" sz="2000" dirty="0">
                <a:latin typeface="Franklin Gothic Medium" charset="0"/>
              </a:rPr>
              <a:t>	WRREC, WRITE</a:t>
            </a:r>
            <a:endParaRPr lang="en-US" altLang="zh-TW" sz="2000" dirty="0">
              <a:latin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15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3.4 Loader Design Options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/>
            <a:r>
              <a:rPr lang="en-US" dirty="0"/>
              <a:t>3.4.1 Linkage Editor</a:t>
            </a:r>
          </a:p>
          <a:p>
            <a:pPr lvl="1" rtl="0"/>
            <a:r>
              <a:rPr lang="en-US" dirty="0" smtClean="0"/>
              <a:t>Perform </a:t>
            </a:r>
            <a:r>
              <a:rPr lang="en-US" dirty="0"/>
              <a:t>linking prior to load time</a:t>
            </a:r>
          </a:p>
          <a:p>
            <a:pPr rtl="0"/>
            <a:r>
              <a:rPr lang="en-US" dirty="0" smtClean="0"/>
              <a:t>3.4.2 Dynamic </a:t>
            </a:r>
            <a:r>
              <a:rPr lang="en-US" dirty="0"/>
              <a:t>linking</a:t>
            </a:r>
          </a:p>
          <a:p>
            <a:pPr lvl="1" rtl="0"/>
            <a:r>
              <a:rPr lang="en-US" dirty="0" smtClean="0"/>
              <a:t>Linking </a:t>
            </a:r>
            <a:r>
              <a:rPr lang="en-US" dirty="0"/>
              <a:t>function is performed at execution time</a:t>
            </a:r>
          </a:p>
          <a:p>
            <a:pPr rtl="0"/>
            <a:r>
              <a:rPr lang="en-US" dirty="0" smtClean="0"/>
              <a:t>3.4.3 Bootstrap </a:t>
            </a:r>
            <a:r>
              <a:rPr lang="en-US" dirty="0"/>
              <a:t>loader</a:t>
            </a:r>
          </a:p>
          <a:p>
            <a:pPr lvl="1" rtl="0"/>
            <a:r>
              <a:rPr lang="en-US" dirty="0" smtClean="0"/>
              <a:t>Be </a:t>
            </a:r>
            <a:r>
              <a:rPr lang="en-US" dirty="0"/>
              <a:t>used to run stand-alone programs independent of </a:t>
            </a:r>
            <a:r>
              <a:rPr lang="en-US" dirty="0" smtClean="0"/>
              <a:t>the operating </a:t>
            </a:r>
            <a:r>
              <a:rPr lang="en-US" dirty="0"/>
              <a:t>system or the system loader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452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Linkage Editors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630" y="969352"/>
            <a:ext cx="8768861" cy="5472113"/>
          </a:xfrm>
        </p:spPr>
        <p:txBody>
          <a:bodyPr/>
          <a:lstStyle/>
          <a:p>
            <a:r>
              <a:rPr lang="en-US" sz="2400" dirty="0"/>
              <a:t>A linking loaders performs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linking and relocation operations</a:t>
            </a:r>
          </a:p>
          <a:p>
            <a:pPr lvl="1"/>
            <a:r>
              <a:rPr lang="en-US" sz="2400" dirty="0" smtClean="0"/>
              <a:t>Automatic </a:t>
            </a:r>
            <a:r>
              <a:rPr lang="en-US" sz="2400" dirty="0"/>
              <a:t>library search</a:t>
            </a:r>
          </a:p>
          <a:p>
            <a:pPr lvl="1"/>
            <a:r>
              <a:rPr lang="en-US" sz="2400" dirty="0" smtClean="0"/>
              <a:t>Loads </a:t>
            </a:r>
            <a:r>
              <a:rPr lang="en-US" sz="2400" dirty="0"/>
              <a:t>the linked program directly into memory for execution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linkage editor</a:t>
            </a:r>
          </a:p>
          <a:p>
            <a:pPr lvl="1"/>
            <a:r>
              <a:rPr lang="en-US" sz="2400" dirty="0" smtClean="0"/>
              <a:t>Produces </a:t>
            </a:r>
            <a:r>
              <a:rPr lang="en-US" sz="2400" dirty="0"/>
              <a:t>a linked version of program including automatic library search if </a:t>
            </a:r>
            <a:r>
              <a:rPr lang="en-US" sz="2400" dirty="0" smtClean="0"/>
              <a:t>specified. This program often </a:t>
            </a:r>
            <a:r>
              <a:rPr lang="en-US" sz="2400" dirty="0"/>
              <a:t>called a </a:t>
            </a:r>
            <a:r>
              <a:rPr lang="en-US" sz="2400" dirty="0" smtClean="0"/>
              <a:t>load module </a:t>
            </a:r>
            <a:r>
              <a:rPr lang="en-US" sz="2400" dirty="0"/>
              <a:t>or an executable image), which is written to a file </a:t>
            </a:r>
            <a:r>
              <a:rPr lang="en-US" sz="2400" dirty="0" smtClean="0"/>
              <a:t>or library </a:t>
            </a:r>
            <a:r>
              <a:rPr lang="en-US" sz="2400" dirty="0"/>
              <a:t>for later </a:t>
            </a:r>
            <a:r>
              <a:rPr lang="en-US" sz="2400" dirty="0" smtClean="0"/>
              <a:t>execution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simple relocating loader can be used to load the </a:t>
            </a:r>
            <a:r>
              <a:rPr lang="en-US" sz="2400" dirty="0" smtClean="0"/>
              <a:t>linked version </a:t>
            </a:r>
            <a:r>
              <a:rPr lang="en-US" sz="2400" dirty="0"/>
              <a:t>of program into </a:t>
            </a:r>
            <a:r>
              <a:rPr lang="en-US" sz="2400" dirty="0" smtClean="0"/>
              <a:t>memory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dirty="0"/>
              <a:t>loading can be accomplished in one pass </a:t>
            </a:r>
            <a:r>
              <a:rPr lang="en-US" sz="2400" dirty="0" smtClean="0"/>
              <a:t>with no external symbol </a:t>
            </a:r>
            <a:r>
              <a:rPr lang="en-US" sz="2400" dirty="0"/>
              <a:t>table required</a:t>
            </a: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30672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0D98-57A8-324F-9BCB-42D1B8D6B95B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5775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latin typeface="Franklin Gothic Medium" charset="0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291513" cy="5327650"/>
          </a:xfrm>
        </p:spPr>
        <p:txBody>
          <a:bodyPr/>
          <a:lstStyle/>
          <a:p>
            <a:r>
              <a:rPr lang="en-US" altLang="zh-TW">
                <a:latin typeface="Franklin Gothic Medium" charset="0"/>
              </a:rPr>
              <a:t>The essential difference between a linkage editor and a linking loader</a:t>
            </a:r>
            <a:endParaRPr lang="zh-TW" altLang="en-US">
              <a:latin typeface="Franklin Gothic Medium" charset="0"/>
            </a:endParaRPr>
          </a:p>
        </p:txBody>
      </p:sp>
      <p:pic>
        <p:nvPicPr>
          <p:cNvPr id="577536" name="Picture 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1992313"/>
            <a:ext cx="5400675" cy="4865687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82381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BA19-C26B-8C40-81DE-087468E88A0E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Franklin Gothic Medium" charset="0"/>
              </a:rPr>
              <a:t>3.2.2  </a:t>
            </a:r>
            <a:r>
              <a:rPr lang="en-US" altLang="zh-TW">
                <a:latin typeface="Franklin Gothic Medium" charset="0"/>
              </a:rPr>
              <a:t>Program Linking</a:t>
            </a:r>
            <a:endParaRPr lang="zh-TW" altLang="en-US">
              <a:latin typeface="Franklin Gothic Medium" charset="0"/>
            </a:endParaRP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348" y="981075"/>
            <a:ext cx="8901473" cy="5472113"/>
          </a:xfrm>
        </p:spPr>
        <p:txBody>
          <a:bodyPr/>
          <a:lstStyle/>
          <a:p>
            <a:r>
              <a:rPr lang="en-US" altLang="zh-TW" sz="2400" dirty="0">
                <a:latin typeface="Franklin Gothic Medium" charset="0"/>
              </a:rPr>
              <a:t>In Section 2.3.5 showed a program made up of </a:t>
            </a:r>
            <a:r>
              <a:rPr lang="en-US" altLang="zh-TW" sz="2400" dirty="0">
                <a:solidFill>
                  <a:srgbClr val="FF0066"/>
                </a:solidFill>
                <a:latin typeface="Franklin Gothic Medium" charset="0"/>
              </a:rPr>
              <a:t>three controls sections</a:t>
            </a:r>
            <a:r>
              <a:rPr lang="en-US" altLang="zh-TW" sz="2400" dirty="0">
                <a:latin typeface="Franklin Gothic Medium" charset="0"/>
              </a:rPr>
              <a:t>.</a:t>
            </a:r>
          </a:p>
          <a:p>
            <a:pPr marL="742950" lvl="1" indent="-285750"/>
            <a:r>
              <a:rPr lang="en-US" altLang="zh-TW" sz="2400" dirty="0">
                <a:latin typeface="Franklin Gothic Medium" charset="0"/>
              </a:rPr>
              <a:t>Assembled </a:t>
            </a:r>
            <a:r>
              <a:rPr lang="en-US" altLang="zh-TW" sz="2400" dirty="0">
                <a:solidFill>
                  <a:srgbClr val="FF0066"/>
                </a:solidFill>
                <a:latin typeface="Franklin Gothic Medium" charset="0"/>
              </a:rPr>
              <a:t>together</a:t>
            </a:r>
            <a:r>
              <a:rPr lang="en-US" altLang="zh-TW" sz="2400" dirty="0">
                <a:latin typeface="Franklin Gothic Medium" charset="0"/>
              </a:rPr>
              <a:t> or assembled </a:t>
            </a:r>
            <a:r>
              <a:rPr lang="en-US" altLang="zh-TW" sz="2400" dirty="0" smtClean="0">
                <a:solidFill>
                  <a:srgbClr val="FF0066"/>
                </a:solidFill>
                <a:latin typeface="Franklin Gothic Medium" charset="0"/>
              </a:rPr>
              <a:t>independently</a:t>
            </a:r>
            <a:r>
              <a:rPr lang="en-US" altLang="zh-TW" sz="2400" dirty="0" smtClean="0">
                <a:latin typeface="Franklin Gothic Medium" charset="0"/>
              </a:rPr>
              <a:t>?</a:t>
            </a:r>
            <a:endParaRPr lang="en-US" altLang="zh-TW" sz="2400" dirty="0">
              <a:latin typeface="Franklin Gothic Medium" charset="0"/>
            </a:endParaRPr>
          </a:p>
          <a:p>
            <a:r>
              <a:rPr lang="en-US" sz="2400" dirty="0" smtClean="0"/>
              <a:t>Goal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Resolve the problems with EXTREF and EXTDEF from different control sections</a:t>
            </a:r>
          </a:p>
          <a:p>
            <a:r>
              <a:rPr lang="en-US" sz="2400" dirty="0" smtClean="0"/>
              <a:t>Linking</a:t>
            </a:r>
            <a:endParaRPr lang="en-US" sz="2400" dirty="0"/>
          </a:p>
          <a:p>
            <a:pPr lvl="1"/>
            <a:r>
              <a:rPr lang="en-US" sz="2400" dirty="0" smtClean="0"/>
              <a:t>1</a:t>
            </a:r>
            <a:r>
              <a:rPr lang="en-US" sz="2400" dirty="0"/>
              <a:t>. User, 2. Assembler, 3. Linking loader </a:t>
            </a:r>
            <a:endParaRPr lang="en-US" sz="2400" dirty="0" smtClean="0"/>
          </a:p>
          <a:p>
            <a:r>
              <a:rPr lang="en-US" sz="2400" dirty="0" smtClean="0"/>
              <a:t>Example </a:t>
            </a:r>
            <a:endParaRPr lang="en-US" sz="2400" dirty="0"/>
          </a:p>
          <a:p>
            <a:pPr lvl="1"/>
            <a:r>
              <a:rPr lang="en-US" sz="2400" dirty="0" smtClean="0"/>
              <a:t>Program in Fig</a:t>
            </a:r>
            <a:r>
              <a:rPr lang="en-US" sz="2400" dirty="0"/>
              <a:t>.</a:t>
            </a:r>
            <a:r>
              <a:rPr lang="en-US" sz="2400" dirty="0" smtClean="0"/>
              <a:t>3.8 and object code in Fig</a:t>
            </a:r>
            <a:r>
              <a:rPr lang="en-US" sz="2400" dirty="0"/>
              <a:t>.</a:t>
            </a:r>
            <a:r>
              <a:rPr lang="en-US" sz="2400" dirty="0" smtClean="0"/>
              <a:t>3.9</a:t>
            </a:r>
          </a:p>
          <a:p>
            <a:pPr lvl="1"/>
            <a:r>
              <a:rPr lang="en-US" sz="2400" dirty="0" smtClean="0"/>
              <a:t>Use modification records for both relocation and linking</a:t>
            </a:r>
          </a:p>
          <a:p>
            <a:pPr lvl="2"/>
            <a:r>
              <a:rPr lang="en-US" sz="2400" dirty="0" smtClean="0"/>
              <a:t>address </a:t>
            </a:r>
            <a:r>
              <a:rPr lang="en-US" sz="2400" dirty="0"/>
              <a:t>constant </a:t>
            </a:r>
            <a:endParaRPr lang="en-US" sz="2400" dirty="0" smtClean="0"/>
          </a:p>
          <a:p>
            <a:pPr lvl="2"/>
            <a:r>
              <a:rPr lang="en-US" sz="2400" dirty="0" smtClean="0"/>
              <a:t>external </a:t>
            </a:r>
            <a:r>
              <a:rPr lang="en-US" sz="2400" dirty="0"/>
              <a:t>reference </a:t>
            </a:r>
          </a:p>
        </p:txBody>
      </p:sp>
    </p:spTree>
    <p:extLst>
      <p:ext uri="{BB962C8B-B14F-4D97-AF65-F5344CB8AC3E}">
        <p14:creationId xmlns:p14="http://schemas.microsoft.com/office/powerpoint/2010/main" val="121008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2461E-28AC-054F-8FF8-5804E25C1E1C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Franklin Gothic Medium" charset="0"/>
              </a:rPr>
              <a:t>3.4.1 </a:t>
            </a:r>
            <a:r>
              <a:rPr lang="en-US" altLang="zh-TW">
                <a:latin typeface="Franklin Gothic Medium" charset="0"/>
              </a:rPr>
              <a:t>Linkage Editors</a:t>
            </a:r>
            <a:endParaRPr lang="zh-TW" altLang="en-US">
              <a:latin typeface="Franklin Gothic Medium" charset="0"/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6937" y="1125538"/>
            <a:ext cx="8428751" cy="5327650"/>
          </a:xfrm>
        </p:spPr>
        <p:txBody>
          <a:bodyPr/>
          <a:lstStyle/>
          <a:p>
            <a:pPr marL="742950" lvl="1" indent="-285750"/>
            <a:r>
              <a:rPr lang="en-US" altLang="zh-TW" dirty="0">
                <a:latin typeface="Franklin Gothic Medium" charset="0"/>
              </a:rPr>
              <a:t>All items that need to be modified at load time have values that are relative to the start of the linked program.</a:t>
            </a:r>
          </a:p>
          <a:p>
            <a:pPr marL="742950" lvl="1" indent="-285750"/>
            <a:r>
              <a:rPr lang="en-US" altLang="zh-TW" dirty="0">
                <a:solidFill>
                  <a:srgbClr val="FF0066"/>
                </a:solidFill>
                <a:latin typeface="Franklin Gothic Medium" charset="0"/>
              </a:rPr>
              <a:t>If a program is to be executed many times without being reassembled</a:t>
            </a:r>
            <a:r>
              <a:rPr lang="en-US" altLang="zh-TW" dirty="0">
                <a:latin typeface="Franklin Gothic Medium" charset="0"/>
              </a:rPr>
              <a:t>, the use of a LE substantially reduces the overhead required.</a:t>
            </a:r>
            <a:endParaRPr lang="zh-TW" altLang="en-US" dirty="0">
              <a:latin typeface="Franklin Gothic Medium" charset="0"/>
            </a:endParaRPr>
          </a:p>
          <a:p>
            <a:pPr marL="742950" lvl="1" indent="-285750"/>
            <a:r>
              <a:rPr lang="zh-TW" dirty="0">
                <a:latin typeface="Franklin Gothic Medium" charset="0"/>
              </a:rPr>
              <a:t>LE can perform </a:t>
            </a:r>
            <a:r>
              <a:rPr lang="zh-TW" dirty="0">
                <a:solidFill>
                  <a:srgbClr val="FF0066"/>
                </a:solidFill>
                <a:latin typeface="Franklin Gothic Medium" charset="0"/>
              </a:rPr>
              <a:t>many useful functions besides</a:t>
            </a:r>
            <a:r>
              <a:rPr lang="zh-TW" dirty="0">
                <a:latin typeface="Franklin Gothic Medium" charset="0"/>
              </a:rPr>
              <a:t> simply preparing an OP for execution.</a:t>
            </a:r>
            <a:endParaRPr lang="en-US" altLang="zh-TW" dirty="0">
              <a:latin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C02B-E23D-354D-92FF-8DEC576C8870}" type="slidenum">
              <a:rPr lang="en-US" altLang="zh-TW"/>
              <a:pPr/>
              <a:t>31</a:t>
            </a:fld>
            <a:endParaRPr lang="en-US" altLang="zh-TW"/>
          </a:p>
        </p:txBody>
      </p:sp>
      <p:pic>
        <p:nvPicPr>
          <p:cNvPr id="619524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5576" y="1310419"/>
            <a:ext cx="8207375" cy="1631950"/>
          </a:xfrm>
          <a:noFill/>
          <a:ln/>
        </p:spPr>
      </p:pic>
      <p:pic>
        <p:nvPicPr>
          <p:cNvPr id="619527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5576" y="3167062"/>
            <a:ext cx="3600450" cy="889000"/>
          </a:xfrm>
          <a:noFill/>
          <a:ln/>
        </p:spPr>
      </p:pic>
      <p:pic>
        <p:nvPicPr>
          <p:cNvPr id="619530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5576" y="3959225"/>
            <a:ext cx="3671887" cy="2638425"/>
          </a:xfrm>
          <a:noFill/>
          <a:ln/>
        </p:spPr>
      </p:pic>
      <p:sp>
        <p:nvSpPr>
          <p:cNvPr id="2" name="Rectangle 1"/>
          <p:cNvSpPr/>
          <p:nvPr/>
        </p:nvSpPr>
        <p:spPr>
          <a:xfrm>
            <a:off x="4267200" y="612839"/>
            <a:ext cx="45720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The linkage editor can be used to </a:t>
            </a:r>
            <a:r>
              <a:rPr lang="en-US" b="1" dirty="0"/>
              <a:t>replace</a:t>
            </a:r>
            <a:r>
              <a:rPr lang="en-US" dirty="0"/>
              <a:t> the subroutines in</a:t>
            </a:r>
          </a:p>
          <a:p>
            <a:r>
              <a:rPr lang="en-GB" dirty="0"/>
              <a:t>the linked version</a:t>
            </a:r>
            <a:endParaRPr lang="ar-EG" dirty="0"/>
          </a:p>
        </p:txBody>
      </p:sp>
      <p:sp>
        <p:nvSpPr>
          <p:cNvPr id="8" name="Rectangle 7"/>
          <p:cNvSpPr/>
          <p:nvPr/>
        </p:nvSpPr>
        <p:spPr>
          <a:xfrm>
            <a:off x="4360984" y="3071323"/>
            <a:ext cx="4572000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Linkage editors can also be used to build </a:t>
            </a:r>
            <a:r>
              <a:rPr lang="en-US" b="1" dirty="0"/>
              <a:t>packages</a:t>
            </a:r>
            <a:r>
              <a:rPr lang="en-US" dirty="0"/>
              <a:t> of</a:t>
            </a:r>
          </a:p>
          <a:p>
            <a:r>
              <a:rPr lang="en-US" dirty="0"/>
              <a:t>subroutines or other control sections that are generally used</a:t>
            </a:r>
          </a:p>
          <a:p>
            <a:r>
              <a:rPr lang="en-US" dirty="0"/>
              <a:t>together</a:t>
            </a:r>
            <a:endParaRPr lang="ar-EG" dirty="0"/>
          </a:p>
        </p:txBody>
      </p:sp>
      <p:sp>
        <p:nvSpPr>
          <p:cNvPr id="3" name="Rectangle 2"/>
          <p:cNvSpPr/>
          <p:nvPr/>
        </p:nvSpPr>
        <p:spPr>
          <a:xfrm>
            <a:off x="140679" y="3071446"/>
            <a:ext cx="3810000" cy="3670667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EG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679" y="1494018"/>
            <a:ext cx="3810000" cy="1448351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EG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Left Brace 4"/>
          <p:cNvSpPr/>
          <p:nvPr/>
        </p:nvSpPr>
        <p:spPr>
          <a:xfrm flipH="1">
            <a:off x="4000623" y="3071446"/>
            <a:ext cx="336914" cy="3670667"/>
          </a:xfrm>
          <a:prstGeom prst="leftBrace">
            <a:avLst>
              <a:gd name="adj1" fmla="val 8333"/>
              <a:gd name="adj2" fmla="val 25788"/>
            </a:avLst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" name="Left Brace 12"/>
          <p:cNvSpPr/>
          <p:nvPr/>
        </p:nvSpPr>
        <p:spPr>
          <a:xfrm flipH="1">
            <a:off x="3974124" y="1494018"/>
            <a:ext cx="211012" cy="1448351"/>
          </a:xfrm>
          <a:prstGeom prst="leftBrace">
            <a:avLst>
              <a:gd name="adj1" fmla="val 5555"/>
              <a:gd name="adj2" fmla="val 17624"/>
            </a:avLst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3013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CFE6-0E4B-E446-BB00-C354EDB8D361}" type="slidenum">
              <a:rPr lang="en-US" altLang="zh-TW"/>
              <a:pPr/>
              <a:t>32</a:t>
            </a:fld>
            <a:endParaRPr lang="en-US" altLang="zh-TW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Franklin Gothic Medium" charset="0"/>
              </a:rPr>
              <a:t>3.4.2 </a:t>
            </a:r>
            <a:r>
              <a:rPr lang="en-US" altLang="zh-TW">
                <a:latin typeface="Franklin Gothic Medium" charset="0"/>
              </a:rPr>
              <a:t>Dynamic Linking</a:t>
            </a:r>
            <a:endParaRPr lang="zh-TW" altLang="en-US">
              <a:latin typeface="Franklin Gothic Medium" charset="0"/>
            </a:endParaRP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66"/>
                </a:solidFill>
                <a:latin typeface="Franklin Gothic Medium" charset="0"/>
              </a:rPr>
              <a:t>Linking loaders perform these same operations at load time</a:t>
            </a:r>
            <a:r>
              <a:rPr lang="en-US" altLang="zh-TW" dirty="0">
                <a:latin typeface="Franklin Gothic Medium" charset="0"/>
              </a:rPr>
              <a:t>.</a:t>
            </a:r>
          </a:p>
          <a:p>
            <a:r>
              <a:rPr lang="en-US" altLang="zh-TW" dirty="0">
                <a:solidFill>
                  <a:srgbClr val="FF0066"/>
                </a:solidFill>
                <a:latin typeface="Franklin Gothic Medium" charset="0"/>
              </a:rPr>
              <a:t>Linkage editors perform linking operations before the program is </a:t>
            </a:r>
            <a:r>
              <a:rPr lang="en-US" altLang="zh-TW" dirty="0" smtClean="0">
                <a:solidFill>
                  <a:srgbClr val="FF0066"/>
                </a:solidFill>
                <a:latin typeface="Franklin Gothic Medium" charset="0"/>
              </a:rPr>
              <a:t>loaded </a:t>
            </a:r>
            <a:r>
              <a:rPr lang="en-US" altLang="zh-TW" dirty="0">
                <a:solidFill>
                  <a:srgbClr val="FF0066"/>
                </a:solidFill>
                <a:latin typeface="Franklin Gothic Medium" charset="0"/>
              </a:rPr>
              <a:t>for execution</a:t>
            </a:r>
            <a:r>
              <a:rPr lang="en-US" altLang="zh-TW" dirty="0" smtClean="0">
                <a:solidFill>
                  <a:srgbClr val="FF0066"/>
                </a:solidFill>
                <a:latin typeface="Franklin Gothic Medium" charset="0"/>
              </a:rPr>
              <a:t>.</a:t>
            </a:r>
          </a:p>
          <a:p>
            <a:r>
              <a:rPr lang="en-US" altLang="zh-TW" dirty="0">
                <a:solidFill>
                  <a:srgbClr val="FF0066"/>
                </a:solidFill>
                <a:latin typeface="Franklin Gothic Medium" charset="0"/>
              </a:rPr>
              <a:t>Dynamic Linking </a:t>
            </a:r>
            <a:r>
              <a:rPr lang="en-US" altLang="zh-TW" dirty="0" smtClean="0">
                <a:solidFill>
                  <a:srgbClr val="FF0066"/>
                </a:solidFill>
                <a:latin typeface="Franklin Gothic Medium" charset="0"/>
              </a:rPr>
              <a:t>postpones </a:t>
            </a:r>
            <a:r>
              <a:rPr lang="en-US" altLang="zh-TW" dirty="0">
                <a:solidFill>
                  <a:srgbClr val="FF0066"/>
                </a:solidFill>
                <a:latin typeface="Franklin Gothic Medium" charset="0"/>
              </a:rPr>
              <a:t>the linking function until execution time</a:t>
            </a:r>
            <a:endParaRPr lang="en-US" altLang="zh-TW" dirty="0">
              <a:solidFill>
                <a:srgbClr val="FF0066"/>
              </a:solidFill>
              <a:latin typeface="Franklin Gothic Medium" charset="0"/>
            </a:endParaRPr>
          </a:p>
          <a:p>
            <a:endParaRPr lang="en-US" altLang="zh-TW" dirty="0">
              <a:latin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7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E54B-1D9E-8C47-96F9-0D2154452E2E}" type="slidenum">
              <a:rPr lang="en-US" altLang="zh-TW"/>
              <a:pPr/>
              <a:t>33</a:t>
            </a:fld>
            <a:endParaRPr lang="en-US" altLang="zh-TW"/>
          </a:p>
        </p:txBody>
      </p:sp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Franklin Gothic Medium" charset="0"/>
              </a:rPr>
              <a:t>3.4.2 </a:t>
            </a:r>
            <a:r>
              <a:rPr lang="en-US" altLang="zh-TW">
                <a:latin typeface="Franklin Gothic Medium" charset="0"/>
              </a:rPr>
              <a:t>Dynamic Linking</a:t>
            </a:r>
            <a:endParaRPr lang="zh-TW" altLang="en-US">
              <a:latin typeface="Franklin Gothic Medium" charset="0"/>
            </a:endParaRP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490" y="1125538"/>
            <a:ext cx="8369310" cy="5327650"/>
          </a:xfrm>
        </p:spPr>
        <p:txBody>
          <a:bodyPr/>
          <a:lstStyle/>
          <a:p>
            <a:r>
              <a:rPr lang="en-US" altLang="zh-TW" sz="2400" dirty="0">
                <a:latin typeface="Franklin Gothic Medium" charset="0"/>
              </a:rPr>
              <a:t>Dynamic linking (dynamic </a:t>
            </a:r>
            <a:r>
              <a:rPr lang="en-US" altLang="zh-TW" sz="2400" dirty="0">
                <a:solidFill>
                  <a:srgbClr val="FF0066"/>
                </a:solidFill>
                <a:latin typeface="Franklin Gothic Medium" charset="0"/>
              </a:rPr>
              <a:t>loading</a:t>
            </a:r>
            <a:r>
              <a:rPr lang="en-US" altLang="zh-TW" sz="2400" dirty="0">
                <a:latin typeface="Franklin Gothic Medium" charset="0"/>
              </a:rPr>
              <a:t>, </a:t>
            </a:r>
            <a:r>
              <a:rPr lang="en-US" altLang="zh-TW" sz="2400" dirty="0">
                <a:solidFill>
                  <a:srgbClr val="FF0066"/>
                </a:solidFill>
                <a:latin typeface="Franklin Gothic Medium" charset="0"/>
              </a:rPr>
              <a:t>load on call</a:t>
            </a:r>
            <a:r>
              <a:rPr lang="en-US" altLang="zh-TW" sz="2400" dirty="0">
                <a:latin typeface="Franklin Gothic Medium" charset="0"/>
              </a:rPr>
              <a:t>)</a:t>
            </a:r>
          </a:p>
          <a:p>
            <a:pPr lvl="1"/>
            <a:r>
              <a:rPr lang="en-US" altLang="zh-TW" sz="2400" dirty="0">
                <a:latin typeface="Franklin Gothic Medium" charset="0"/>
              </a:rPr>
              <a:t>Postpones the </a:t>
            </a:r>
            <a:r>
              <a:rPr lang="en-US" altLang="zh-TW" sz="2400" dirty="0">
                <a:solidFill>
                  <a:srgbClr val="FF0066"/>
                </a:solidFill>
                <a:latin typeface="Franklin Gothic Medium" charset="0"/>
              </a:rPr>
              <a:t>linking function until execution time</a:t>
            </a:r>
            <a:r>
              <a:rPr lang="en-US" altLang="zh-TW" sz="2400" dirty="0">
                <a:latin typeface="Franklin Gothic Medium" charset="0"/>
              </a:rPr>
              <a:t>.</a:t>
            </a:r>
          </a:p>
          <a:p>
            <a:pPr lvl="1"/>
            <a:r>
              <a:rPr lang="en-US" altLang="zh-TW" sz="2400" dirty="0">
                <a:latin typeface="Franklin Gothic Medium" charset="0"/>
              </a:rPr>
              <a:t>A </a:t>
            </a:r>
            <a:r>
              <a:rPr lang="en-US" altLang="zh-TW" sz="2400" dirty="0">
                <a:solidFill>
                  <a:srgbClr val="FF0066"/>
                </a:solidFill>
                <a:latin typeface="Franklin Gothic Medium" charset="0"/>
              </a:rPr>
              <a:t>subroutine is loaded and linked to the rest</a:t>
            </a:r>
            <a:r>
              <a:rPr lang="en-US" altLang="zh-TW" sz="2400" dirty="0">
                <a:latin typeface="Franklin Gothic Medium" charset="0"/>
              </a:rPr>
              <a:t> </a:t>
            </a:r>
            <a:r>
              <a:rPr lang="en-US" altLang="zh-TW" sz="2400" dirty="0" smtClean="0">
                <a:latin typeface="Franklin Gothic Medium" charset="0"/>
              </a:rPr>
              <a:t>of the </a:t>
            </a:r>
            <a:r>
              <a:rPr lang="en-US" altLang="zh-TW" sz="2400" dirty="0">
                <a:latin typeface="Franklin Gothic Medium" charset="0"/>
              </a:rPr>
              <a:t>program when </a:t>
            </a:r>
            <a:r>
              <a:rPr lang="en-US" altLang="zh-TW" sz="2400" dirty="0" smtClean="0">
                <a:latin typeface="Franklin Gothic Medium" charset="0"/>
              </a:rPr>
              <a:t>it is </a:t>
            </a:r>
            <a:r>
              <a:rPr lang="en-US" altLang="zh-TW" sz="2400" dirty="0">
                <a:latin typeface="Franklin Gothic Medium" charset="0"/>
              </a:rPr>
              <a:t>first </a:t>
            </a:r>
            <a:r>
              <a:rPr lang="en-US" altLang="zh-TW" sz="2400" dirty="0" smtClean="0">
                <a:latin typeface="Franklin Gothic Medium" charset="0"/>
              </a:rPr>
              <a:t>needed.</a:t>
            </a:r>
            <a:endParaRPr lang="en-US" altLang="zh-TW" sz="2400" dirty="0">
              <a:latin typeface="Franklin Gothic Medium" charset="0"/>
            </a:endParaRPr>
          </a:p>
          <a:p>
            <a:pPr lvl="1"/>
            <a:r>
              <a:rPr lang="en-US" altLang="zh-TW" sz="2400" dirty="0">
                <a:latin typeface="Franklin Gothic Medium" charset="0"/>
              </a:rPr>
              <a:t>Dynamic linking is often used to allow several executing program to </a:t>
            </a:r>
            <a:r>
              <a:rPr lang="en-US" altLang="zh-TW" sz="2400" dirty="0">
                <a:solidFill>
                  <a:srgbClr val="FF0066"/>
                </a:solidFill>
                <a:latin typeface="Franklin Gothic Medium" charset="0"/>
              </a:rPr>
              <a:t>share one copy of a subroutine or library</a:t>
            </a:r>
            <a:r>
              <a:rPr lang="en-US" altLang="zh-TW" sz="2400" dirty="0">
                <a:latin typeface="Franklin Gothic Medium" charset="0"/>
              </a:rPr>
              <a:t>.</a:t>
            </a:r>
          </a:p>
          <a:p>
            <a:pPr lvl="2"/>
            <a:r>
              <a:rPr lang="en-US" altLang="zh-TW" sz="2400" dirty="0">
                <a:latin typeface="Franklin Gothic Medium" charset="0"/>
              </a:rPr>
              <a:t>Run-time library (C language), dynamic link </a:t>
            </a:r>
            <a:r>
              <a:rPr lang="en-US" altLang="zh-TW" sz="2400" dirty="0" smtClean="0">
                <a:latin typeface="Franklin Gothic Medium" charset="0"/>
              </a:rPr>
              <a:t>library</a:t>
            </a:r>
          </a:p>
          <a:p>
            <a:pPr lvl="2"/>
            <a:r>
              <a:rPr lang="en-US" altLang="zh-TW" sz="2400" dirty="0">
                <a:latin typeface="Franklin Gothic Medium" charset="0"/>
              </a:rPr>
              <a:t>In object-oriented system, it allows </a:t>
            </a:r>
            <a:r>
              <a:rPr lang="en-US" altLang="zh-TW" sz="2400" dirty="0" smtClean="0">
                <a:latin typeface="Franklin Gothic Medium" charset="0"/>
              </a:rPr>
              <a:t>the implementation </a:t>
            </a:r>
            <a:r>
              <a:rPr lang="en-US" altLang="zh-TW" sz="2400" dirty="0">
                <a:latin typeface="Franklin Gothic Medium" charset="0"/>
              </a:rPr>
              <a:t>of the object and its methods to </a:t>
            </a:r>
            <a:r>
              <a:rPr lang="en-US" altLang="zh-TW" sz="2400" dirty="0" smtClean="0">
                <a:latin typeface="Franklin Gothic Medium" charset="0"/>
              </a:rPr>
              <a:t>be determined </a:t>
            </a:r>
            <a:r>
              <a:rPr lang="en-US" altLang="zh-TW" sz="2400" dirty="0">
                <a:latin typeface="Franklin Gothic Medium" charset="0"/>
              </a:rPr>
              <a:t>at the time the program is run</a:t>
            </a:r>
            <a:endParaRPr lang="en-US" altLang="zh-TW" sz="2400" dirty="0">
              <a:latin typeface="Franklin Gothic Medium" charset="0"/>
            </a:endParaRPr>
          </a:p>
          <a:p>
            <a:pPr lvl="2"/>
            <a:r>
              <a:rPr lang="en-US" altLang="zh-TW" sz="2400" dirty="0">
                <a:latin typeface="Franklin Gothic Medium" charset="0"/>
              </a:rPr>
              <a:t>A single copy of the routines in this library could be loaded into the memory of the computer.</a:t>
            </a:r>
            <a:endParaRPr lang="zh-TW" altLang="en-US" sz="2400" dirty="0">
              <a:latin typeface="Franklin Gothic Medium" charset="0"/>
            </a:endParaRPr>
          </a:p>
          <a:p>
            <a:endParaRPr lang="zh-TW" altLang="en-US" sz="2400" dirty="0">
              <a:latin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3601-6A4E-0645-82B4-423F97284325}" type="slidenum">
              <a:rPr lang="en-US" altLang="zh-TW"/>
              <a:pPr/>
              <a:t>34</a:t>
            </a:fld>
            <a:endParaRPr lang="en-US" altLang="zh-TW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Franklin Gothic Medium" charset="0"/>
              </a:rPr>
              <a:t>3.4.2 </a:t>
            </a:r>
            <a:r>
              <a:rPr lang="en-US" altLang="zh-TW" dirty="0">
                <a:latin typeface="Franklin Gothic Medium" charset="0"/>
              </a:rPr>
              <a:t>Dynamic Linking</a:t>
            </a:r>
            <a:endParaRPr lang="zh-TW" altLang="en-US" dirty="0">
              <a:latin typeface="Franklin Gothic Medium" charset="0"/>
            </a:endParaRP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78" y="1125538"/>
            <a:ext cx="8451622" cy="5327650"/>
          </a:xfrm>
        </p:spPr>
        <p:txBody>
          <a:bodyPr/>
          <a:lstStyle/>
          <a:p>
            <a:r>
              <a:rPr lang="en-US" altLang="zh-TW" sz="2800" dirty="0">
                <a:latin typeface="Franklin Gothic Medium" charset="0"/>
              </a:rPr>
              <a:t>Dynamic linking provides the ability to load the routines only when (and if) they are needed.</a:t>
            </a:r>
          </a:p>
          <a:p>
            <a:pPr marL="742950" lvl="1" indent="-285750"/>
            <a:r>
              <a:rPr lang="en-US" altLang="zh-TW" sz="2800" dirty="0">
                <a:latin typeface="Franklin Gothic Medium" charset="0"/>
              </a:rPr>
              <a:t>For example, that a program contains subroutines that correct or clearly diagnose error in the input data during execution.</a:t>
            </a:r>
          </a:p>
          <a:p>
            <a:pPr marL="742950" lvl="1" indent="-285750"/>
            <a:r>
              <a:rPr lang="en-US" altLang="zh-TW" sz="2800" dirty="0">
                <a:latin typeface="Franklin Gothic Medium" charset="0"/>
              </a:rPr>
              <a:t>If such error are rare, the correction and diagnostic routines may not be used at all during most execution of the program.</a:t>
            </a:r>
          </a:p>
          <a:p>
            <a:pPr marL="742950" lvl="1" indent="-285750"/>
            <a:r>
              <a:rPr lang="en-US" altLang="zh-TW" sz="2800" dirty="0">
                <a:latin typeface="Franklin Gothic Medium" charset="0"/>
              </a:rPr>
              <a:t>However, if the program were completely linked before execution, these subroutines need to be loaded and linked every time.</a:t>
            </a:r>
          </a:p>
        </p:txBody>
      </p:sp>
    </p:spTree>
    <p:extLst>
      <p:ext uri="{BB962C8B-B14F-4D97-AF65-F5344CB8AC3E}">
        <p14:creationId xmlns:p14="http://schemas.microsoft.com/office/powerpoint/2010/main" val="12035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51CA-6817-AF4D-A7E7-85D39D84DA4A}" type="slidenum">
              <a:rPr lang="en-US" altLang="zh-TW"/>
              <a:pPr/>
              <a:t>35</a:t>
            </a:fld>
            <a:endParaRPr lang="en-US" altLang="zh-TW"/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Franklin Gothic Medium" charset="0"/>
              </a:rPr>
              <a:t>3.4.2 </a:t>
            </a:r>
            <a:r>
              <a:rPr lang="en-US" altLang="zh-TW">
                <a:latin typeface="Franklin Gothic Medium" charset="0"/>
              </a:rPr>
              <a:t>Dynamic Linking</a:t>
            </a:r>
            <a:endParaRPr lang="zh-TW" altLang="en-US">
              <a:latin typeface="Franklin Gothic Medium" charset="0"/>
            </a:endParaRP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latin typeface="Franklin Gothic Medium" charset="0"/>
              </a:rPr>
              <a:t>Dynamic linking avoids the necessity of loading the entire library for each execution.</a:t>
            </a:r>
          </a:p>
          <a:p>
            <a:r>
              <a:rPr lang="en-US" altLang="zh-TW">
                <a:latin typeface="Franklin Gothic Medium" charset="0"/>
              </a:rPr>
              <a:t>Fig. 3.14 illustrates a method in which routines that are to be dynamically loaded must be called via an operating system (OS) service request.</a:t>
            </a:r>
          </a:p>
        </p:txBody>
      </p:sp>
    </p:spTree>
    <p:extLst>
      <p:ext uri="{BB962C8B-B14F-4D97-AF65-F5344CB8AC3E}">
        <p14:creationId xmlns:p14="http://schemas.microsoft.com/office/powerpoint/2010/main" val="35030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2C8F-C650-A943-8667-71138D22BCC6}" type="slidenum">
              <a:rPr lang="en-US" altLang="zh-TW"/>
              <a:pPr/>
              <a:t>36</a:t>
            </a:fld>
            <a:endParaRPr lang="en-US" altLang="zh-TW"/>
          </a:p>
        </p:txBody>
      </p:sp>
      <p:pic>
        <p:nvPicPr>
          <p:cNvPr id="584704" name="Picture 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82575"/>
            <a:ext cx="8064500" cy="657542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25439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2C74-C1D3-3C41-99C4-A878722B01F1}" type="slidenum">
              <a:rPr lang="en-US" altLang="zh-TW"/>
              <a:pPr/>
              <a:t>37</a:t>
            </a:fld>
            <a:endParaRPr lang="en-US" altLang="zh-TW"/>
          </a:p>
        </p:txBody>
      </p:sp>
      <p:pic>
        <p:nvPicPr>
          <p:cNvPr id="61338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53988"/>
            <a:ext cx="7920038" cy="6704012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876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EE46-9177-EF44-904F-E3E5AFA1CA62}" type="slidenum">
              <a:rPr lang="en-US" altLang="zh-TW"/>
              <a:pPr/>
              <a:t>38</a:t>
            </a:fld>
            <a:endParaRPr lang="en-US" altLang="zh-TW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Franklin Gothic Medium" charset="0"/>
              </a:rPr>
              <a:t>3.4.2 </a:t>
            </a:r>
            <a:r>
              <a:rPr lang="en-US" altLang="zh-TW">
                <a:latin typeface="Franklin Gothic Medium" charset="0"/>
              </a:rPr>
              <a:t>Dynamic Linking</a:t>
            </a:r>
            <a:endParaRPr lang="zh-TW" altLang="en-US">
              <a:latin typeface="Franklin Gothic Medium" charset="0"/>
            </a:endParaRP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latin typeface="Franklin Gothic Medium" charset="0"/>
              </a:rPr>
              <a:t>The program makes a load-on-call service request to OS.  The parameter of this request is the symbolic name of the routine to be loaded.</a:t>
            </a:r>
          </a:p>
          <a:p>
            <a:pPr>
              <a:lnSpc>
                <a:spcPct val="90000"/>
              </a:lnSpc>
            </a:pPr>
            <a:r>
              <a:rPr lang="en-US" altLang="zh-TW" sz="2400" dirty="0">
                <a:latin typeface="Franklin Gothic Medium" charset="0"/>
              </a:rPr>
              <a:t>OS examines its internal tables to determine whether or not the routine is already loaded.  If necessary, the routine is loaded form the specified user or system libraries.</a:t>
            </a:r>
          </a:p>
          <a:p>
            <a:pPr>
              <a:lnSpc>
                <a:spcPct val="90000"/>
              </a:lnSpc>
            </a:pPr>
            <a:r>
              <a:rPr lang="en-US" altLang="zh-TW" sz="2400" dirty="0">
                <a:latin typeface="Franklin Gothic Medium" charset="0"/>
              </a:rPr>
              <a:t>Control id then passed form OS to the routine being called.</a:t>
            </a:r>
          </a:p>
          <a:p>
            <a:pPr>
              <a:lnSpc>
                <a:spcPct val="90000"/>
              </a:lnSpc>
            </a:pPr>
            <a:r>
              <a:rPr lang="en-US" altLang="zh-TW" sz="2400" dirty="0">
                <a:latin typeface="Franklin Gothic Medium" charset="0"/>
              </a:rPr>
              <a:t>When the called subroutine completes its processing, OS then returns control to the program that issued the request.</a:t>
            </a:r>
          </a:p>
          <a:p>
            <a:pPr>
              <a:lnSpc>
                <a:spcPct val="90000"/>
              </a:lnSpc>
            </a:pPr>
            <a:r>
              <a:rPr lang="en-US" altLang="zh-TW" sz="2400" dirty="0">
                <a:latin typeface="Franklin Gothic Medium" charset="0"/>
              </a:rPr>
              <a:t>If a subroutine is still in memory, a second call to it may not require another load operation.</a:t>
            </a:r>
            <a:endParaRPr lang="zh-TW" altLang="en-US" sz="2400" dirty="0">
              <a:latin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7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25A4-94C0-7944-A7FC-B3FADD8CE130}" type="slidenum">
              <a:rPr lang="en-US" altLang="zh-TW"/>
              <a:pPr/>
              <a:t>39</a:t>
            </a:fld>
            <a:endParaRPr lang="en-US" altLang="zh-TW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Franklin Gothic Medium" charset="0"/>
              </a:rPr>
              <a:t>3.4.3 </a:t>
            </a:r>
            <a:r>
              <a:rPr lang="en-US" altLang="zh-TW" dirty="0">
                <a:latin typeface="Franklin Gothic Medium" charset="0"/>
              </a:rPr>
              <a:t>Bootstrap Loaders</a:t>
            </a:r>
            <a:endParaRPr lang="zh-TW" altLang="en-US" dirty="0">
              <a:latin typeface="Franklin Gothic Medium" charset="0"/>
            </a:endParaRP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06524"/>
            <a:ext cx="8686800" cy="5327650"/>
          </a:xfrm>
        </p:spPr>
        <p:txBody>
          <a:bodyPr/>
          <a:lstStyle/>
          <a:p>
            <a:pPr algn="l" rtl="0"/>
            <a:r>
              <a:rPr lang="en-US" altLang="zh-TW" sz="2400" dirty="0">
                <a:latin typeface="Franklin Gothic Medium" charset="0"/>
              </a:rPr>
              <a:t>Given an idle computer with no program in </a:t>
            </a:r>
            <a:r>
              <a:rPr lang="en-US" altLang="zh-TW" sz="2400" dirty="0" smtClean="0">
                <a:latin typeface="Franklin Gothic Medium" charset="0"/>
              </a:rPr>
              <a:t>memory, how </a:t>
            </a:r>
            <a:r>
              <a:rPr lang="en-US" altLang="zh-TW" sz="2400" dirty="0">
                <a:latin typeface="Franklin Gothic Medium" charset="0"/>
              </a:rPr>
              <a:t>do we get things started?</a:t>
            </a:r>
          </a:p>
          <a:p>
            <a:pPr lvl="1" algn="l" rtl="0"/>
            <a:r>
              <a:rPr lang="en-US" altLang="zh-TW" sz="2400" dirty="0" smtClean="0">
                <a:latin typeface="Franklin Gothic Medium" charset="0"/>
              </a:rPr>
              <a:t>With </a:t>
            </a:r>
            <a:r>
              <a:rPr lang="en-US" altLang="zh-TW" sz="2400" dirty="0">
                <a:latin typeface="Franklin Gothic Medium" charset="0"/>
              </a:rPr>
              <a:t>the machine empty and idle, there is no need </a:t>
            </a:r>
            <a:r>
              <a:rPr lang="en-US" altLang="zh-TW" sz="2400" dirty="0" smtClean="0">
                <a:latin typeface="Franklin Gothic Medium" charset="0"/>
              </a:rPr>
              <a:t>for program relocation</a:t>
            </a:r>
          </a:p>
          <a:p>
            <a:pPr lvl="2" algn="l" rtl="0"/>
            <a:r>
              <a:rPr lang="en-US" altLang="zh-TW" sz="2400" dirty="0" smtClean="0">
                <a:latin typeface="Franklin Gothic Medium" charset="0"/>
              </a:rPr>
              <a:t>Some </a:t>
            </a:r>
            <a:r>
              <a:rPr lang="en-US" altLang="zh-TW" sz="2400" dirty="0">
                <a:latin typeface="Franklin Gothic Medium" charset="0"/>
              </a:rPr>
              <a:t>early computers required the operator to enter </a:t>
            </a:r>
            <a:r>
              <a:rPr lang="en-US" altLang="zh-TW" sz="2400" dirty="0" smtClean="0">
                <a:latin typeface="Franklin Gothic Medium" charset="0"/>
              </a:rPr>
              <a:t>into memory </a:t>
            </a:r>
            <a:r>
              <a:rPr lang="en-US" altLang="zh-TW" sz="2400" dirty="0">
                <a:latin typeface="Franklin Gothic Medium" charset="0"/>
              </a:rPr>
              <a:t>the object code for an absolute loader, using </a:t>
            </a:r>
            <a:r>
              <a:rPr lang="en-US" altLang="zh-TW" sz="2400" dirty="0" smtClean="0">
                <a:latin typeface="Franklin Gothic Medium" charset="0"/>
              </a:rPr>
              <a:t>switches on </a:t>
            </a:r>
            <a:r>
              <a:rPr lang="en-US" altLang="zh-TW" sz="2400" dirty="0">
                <a:latin typeface="Franklin Gothic Medium" charset="0"/>
              </a:rPr>
              <a:t>the computer </a:t>
            </a:r>
            <a:r>
              <a:rPr lang="en-US" altLang="zh-TW" sz="2400" dirty="0" smtClean="0">
                <a:latin typeface="Franklin Gothic Medium" charset="0"/>
              </a:rPr>
              <a:t>console</a:t>
            </a:r>
          </a:p>
          <a:p>
            <a:pPr lvl="2" algn="l" rtl="0"/>
            <a:r>
              <a:rPr lang="en-US" altLang="zh-TW" sz="2400" dirty="0" smtClean="0">
                <a:latin typeface="Franklin Gothic Medium" charset="0"/>
              </a:rPr>
              <a:t>One </a:t>
            </a:r>
            <a:r>
              <a:rPr lang="en-US" altLang="zh-TW" sz="2400" dirty="0">
                <a:latin typeface="Franklin Gothic Medium" charset="0"/>
              </a:rPr>
              <a:t>some computer, an absolute loader program </a:t>
            </a:r>
            <a:r>
              <a:rPr lang="en-US" altLang="zh-TW" sz="2400" dirty="0" smtClean="0">
                <a:latin typeface="Franklin Gothic Medium" charset="0"/>
              </a:rPr>
              <a:t>is permanently </a:t>
            </a:r>
            <a:r>
              <a:rPr lang="en-US" altLang="zh-TW" sz="2400" dirty="0">
                <a:latin typeface="Franklin Gothic Medium" charset="0"/>
              </a:rPr>
              <a:t>resident in a </a:t>
            </a:r>
            <a:r>
              <a:rPr lang="en-US" altLang="zh-TW" sz="2400" dirty="0" smtClean="0">
                <a:latin typeface="Franklin Gothic Medium" charset="0"/>
              </a:rPr>
              <a:t>ROM</a:t>
            </a:r>
          </a:p>
          <a:p>
            <a:pPr lvl="2" algn="l" rtl="0"/>
            <a:r>
              <a:rPr lang="en-US" altLang="zh-TW" sz="2400" dirty="0" smtClean="0">
                <a:latin typeface="Franklin Gothic Medium" charset="0"/>
              </a:rPr>
              <a:t>A </a:t>
            </a:r>
            <a:r>
              <a:rPr lang="en-US" altLang="zh-TW" sz="2400" dirty="0">
                <a:latin typeface="Franklin Gothic Medium" charset="0"/>
              </a:rPr>
              <a:t>built-in hardware function that reads a fixed-length </a:t>
            </a:r>
            <a:r>
              <a:rPr lang="en-US" altLang="zh-TW" sz="2400" dirty="0" smtClean="0">
                <a:latin typeface="Franklin Gothic Medium" charset="0"/>
              </a:rPr>
              <a:t>record form </a:t>
            </a:r>
            <a:r>
              <a:rPr lang="en-US" altLang="zh-TW" sz="2400" dirty="0">
                <a:latin typeface="Franklin Gothic Medium" charset="0"/>
              </a:rPr>
              <a:t>some device into memory at a fixed </a:t>
            </a:r>
            <a:r>
              <a:rPr lang="en-US" altLang="zh-TW" sz="2400" dirty="0" smtClean="0">
                <a:latin typeface="Franklin Gothic Medium" charset="0"/>
              </a:rPr>
              <a:t>location, then transfer the control </a:t>
            </a:r>
            <a:r>
              <a:rPr lang="en-US" altLang="zh-TW" sz="2400" dirty="0">
                <a:latin typeface="Franklin Gothic Medium" charset="0"/>
              </a:rPr>
              <a:t>to the address in </a:t>
            </a:r>
            <a:r>
              <a:rPr lang="en-US" altLang="zh-TW" sz="2400" dirty="0" smtClean="0">
                <a:latin typeface="Franklin Gothic Medium" charset="0"/>
              </a:rPr>
              <a:t>memory to execute. That fixed length record can direct the reading of others </a:t>
            </a:r>
            <a:r>
              <a:rPr lang="en-US" altLang="zh-TW" sz="2400" smtClean="0">
                <a:latin typeface="Franklin Gothic Medium" charset="0"/>
              </a:rPr>
              <a:t>if required.</a:t>
            </a:r>
            <a:endParaRPr lang="en-US" altLang="zh-TW" sz="2400" dirty="0">
              <a:latin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16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Linking </a:t>
            </a:r>
            <a:r>
              <a:rPr lang="en-US" dirty="0" smtClean="0"/>
              <a:t>Example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91" y="1437343"/>
            <a:ext cx="8727731" cy="388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90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17C2-8C6F-1F4F-BC10-B39ACDB0A851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Franklin Gothic Medium" charset="0"/>
              </a:rPr>
              <a:t>3.2.2  </a:t>
            </a:r>
            <a:r>
              <a:rPr lang="en-US" altLang="zh-TW">
                <a:latin typeface="Franklin Gothic Medium" charset="0"/>
              </a:rPr>
              <a:t>Program Linking</a:t>
            </a:r>
            <a:endParaRPr lang="zh-TW" altLang="en-US">
              <a:latin typeface="Franklin Gothic Medium" charset="0"/>
            </a:endParaRP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825" y="981075"/>
            <a:ext cx="8684019" cy="5472113"/>
          </a:xfrm>
        </p:spPr>
        <p:txBody>
          <a:bodyPr/>
          <a:lstStyle/>
          <a:p>
            <a:r>
              <a:rPr lang="en-US" altLang="zh-TW" sz="2800" dirty="0">
                <a:latin typeface="Franklin Gothic Medium" charset="0"/>
              </a:rPr>
              <a:t>Consider the three programs in Fig. 3.8 and 3.9.</a:t>
            </a:r>
          </a:p>
          <a:p>
            <a:pPr lvl="1"/>
            <a:r>
              <a:rPr lang="en-US" altLang="zh-TW" sz="2800" dirty="0">
                <a:latin typeface="Franklin Gothic Medium" charset="0"/>
              </a:rPr>
              <a:t>Each of which consists of a </a:t>
            </a:r>
            <a:r>
              <a:rPr lang="en-US" altLang="zh-TW" sz="2800" dirty="0">
                <a:solidFill>
                  <a:srgbClr val="FF0066"/>
                </a:solidFill>
                <a:latin typeface="Franklin Gothic Medium" charset="0"/>
              </a:rPr>
              <a:t>single control section</a:t>
            </a:r>
            <a:r>
              <a:rPr lang="en-US" altLang="zh-TW" sz="2800" dirty="0">
                <a:latin typeface="Franklin Gothic Medium" charset="0"/>
              </a:rPr>
              <a:t>.</a:t>
            </a:r>
          </a:p>
          <a:p>
            <a:pPr lvl="1"/>
            <a:r>
              <a:rPr lang="en-US" altLang="zh-TW" sz="2800" dirty="0">
                <a:latin typeface="Franklin Gothic Medium" charset="0"/>
              </a:rPr>
              <a:t>A list of items, </a:t>
            </a:r>
            <a:r>
              <a:rPr lang="en-US" altLang="zh-TW" sz="2800" dirty="0">
                <a:solidFill>
                  <a:srgbClr val="FF0066"/>
                </a:solidFill>
                <a:latin typeface="Franklin Gothic Medium" charset="0"/>
              </a:rPr>
              <a:t>LISTA---ENDA, LISTB---ENDB, LISTC---ENDC</a:t>
            </a:r>
            <a:r>
              <a:rPr lang="en-US" altLang="zh-TW" sz="2800" dirty="0">
                <a:latin typeface="Franklin Gothic Medium" charset="0"/>
              </a:rPr>
              <a:t>.</a:t>
            </a:r>
          </a:p>
          <a:p>
            <a:pPr lvl="1"/>
            <a:r>
              <a:rPr lang="en-US" altLang="zh-TW" sz="2800" dirty="0">
                <a:latin typeface="Franklin Gothic Medium" charset="0"/>
              </a:rPr>
              <a:t>Note that each program contains exactly </a:t>
            </a:r>
            <a:r>
              <a:rPr lang="en-US" altLang="zh-TW" sz="2800" dirty="0">
                <a:solidFill>
                  <a:srgbClr val="FF0066"/>
                </a:solidFill>
                <a:latin typeface="Franklin Gothic Medium" charset="0"/>
              </a:rPr>
              <a:t>the same set of references to these external symbols</a:t>
            </a:r>
            <a:r>
              <a:rPr lang="en-US" altLang="zh-TW" sz="2800" dirty="0">
                <a:latin typeface="Franklin Gothic Medium" charset="0"/>
              </a:rPr>
              <a:t>.</a:t>
            </a:r>
          </a:p>
          <a:p>
            <a:pPr lvl="1"/>
            <a:r>
              <a:rPr lang="en-US" altLang="zh-TW" sz="2800" dirty="0">
                <a:solidFill>
                  <a:srgbClr val="FF0066"/>
                </a:solidFill>
                <a:latin typeface="Franklin Gothic Medium" charset="0"/>
              </a:rPr>
              <a:t>Instruction</a:t>
            </a:r>
            <a:r>
              <a:rPr lang="en-US" altLang="zh-TW" sz="2800" dirty="0">
                <a:latin typeface="Franklin Gothic Medium" charset="0"/>
              </a:rPr>
              <a:t> operands (REF1, REF2, REF3).</a:t>
            </a:r>
          </a:p>
          <a:p>
            <a:pPr lvl="1"/>
            <a:r>
              <a:rPr lang="en-US" altLang="zh-TW" sz="2800" dirty="0">
                <a:latin typeface="Franklin Gothic Medium" charset="0"/>
              </a:rPr>
              <a:t>The </a:t>
            </a:r>
            <a:r>
              <a:rPr lang="en-US" altLang="zh-TW" sz="2800" dirty="0">
                <a:solidFill>
                  <a:srgbClr val="FF0066"/>
                </a:solidFill>
                <a:latin typeface="Franklin Gothic Medium" charset="0"/>
              </a:rPr>
              <a:t>values</a:t>
            </a:r>
            <a:r>
              <a:rPr lang="en-US" altLang="zh-TW" sz="2800" dirty="0">
                <a:latin typeface="Franklin Gothic Medium" charset="0"/>
              </a:rPr>
              <a:t> of data words (REF4 through REF8).</a:t>
            </a:r>
          </a:p>
          <a:p>
            <a:pPr lvl="1"/>
            <a:r>
              <a:rPr lang="en-US" altLang="zh-TW" sz="2800" dirty="0">
                <a:solidFill>
                  <a:srgbClr val="FF0066"/>
                </a:solidFill>
                <a:latin typeface="Franklin Gothic Medium" charset="0"/>
              </a:rPr>
              <a:t>Not involved</a:t>
            </a:r>
            <a:r>
              <a:rPr lang="en-US" altLang="zh-TW" sz="2800" dirty="0">
                <a:latin typeface="Franklin Gothic Medium" charset="0"/>
              </a:rPr>
              <a:t> in the relocation and linking are omitted.</a:t>
            </a:r>
            <a:endParaRPr lang="zh-TW" altLang="en-US" sz="2800" dirty="0">
              <a:latin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36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70242"/>
            <a:ext cx="8388350" cy="6453187"/>
          </a:xfrm>
          <a:noFill/>
          <a:ln/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4605"/>
            <a:ext cx="2133600" cy="288824"/>
          </a:xfrm>
        </p:spPr>
        <p:txBody>
          <a:bodyPr/>
          <a:lstStyle/>
          <a:p>
            <a:fld id="{70DFEF5F-EC49-FF4B-9F9C-0D3D83FC0D80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655360" name="Oval 0"/>
          <p:cNvSpPr>
            <a:spLocks noChangeArrowheads="1"/>
          </p:cNvSpPr>
          <p:nvPr/>
        </p:nvSpPr>
        <p:spPr bwMode="auto">
          <a:xfrm>
            <a:off x="3779838" y="1386355"/>
            <a:ext cx="720725" cy="287338"/>
          </a:xfrm>
          <a:prstGeom prst="ellips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solidFill>
                <a:srgbClr val="FF0066"/>
              </a:solidFill>
            </a:endParaRPr>
          </a:p>
        </p:txBody>
      </p:sp>
      <p:sp>
        <p:nvSpPr>
          <p:cNvPr id="655361" name="Oval 1"/>
          <p:cNvSpPr>
            <a:spLocks noChangeArrowheads="1"/>
          </p:cNvSpPr>
          <p:nvPr/>
        </p:nvSpPr>
        <p:spPr bwMode="auto">
          <a:xfrm>
            <a:off x="4478338" y="1399055"/>
            <a:ext cx="720725" cy="287338"/>
          </a:xfrm>
          <a:prstGeom prst="ellips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solidFill>
                <a:srgbClr val="FF0066"/>
              </a:solidFill>
            </a:endParaRPr>
          </a:p>
        </p:txBody>
      </p:sp>
      <p:sp>
        <p:nvSpPr>
          <p:cNvPr id="655362" name="Line 2"/>
          <p:cNvSpPr>
            <a:spLocks noChangeShapeType="1"/>
          </p:cNvSpPr>
          <p:nvPr/>
        </p:nvSpPr>
        <p:spPr bwMode="auto">
          <a:xfrm>
            <a:off x="1619250" y="3113555"/>
            <a:ext cx="6697663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914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566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2700"/>
            <a:ext cx="8208962" cy="6832600"/>
          </a:xfrm>
          <a:noFill/>
          <a:ln/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CBBD-F5E1-E447-994B-9A6D8A252531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656384" name="Line 0"/>
          <p:cNvSpPr>
            <a:spLocks noChangeShapeType="1"/>
          </p:cNvSpPr>
          <p:nvPr/>
        </p:nvSpPr>
        <p:spPr bwMode="auto">
          <a:xfrm>
            <a:off x="1581150" y="2479675"/>
            <a:ext cx="6697663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56385" name="Line 1"/>
          <p:cNvSpPr>
            <a:spLocks noChangeShapeType="1"/>
          </p:cNvSpPr>
          <p:nvPr/>
        </p:nvSpPr>
        <p:spPr bwMode="auto">
          <a:xfrm>
            <a:off x="1606550" y="2962275"/>
            <a:ext cx="6697663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163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2974-6306-1B41-95DE-A9A3742E47A3}" type="slidenum">
              <a:rPr lang="en-US" altLang="zh-TW"/>
              <a:pPr/>
              <a:t>8</a:t>
            </a:fld>
            <a:endParaRPr lang="en-US" altLang="zh-TW"/>
          </a:p>
        </p:txBody>
      </p:sp>
      <p:pic>
        <p:nvPicPr>
          <p:cNvPr id="62669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333375"/>
            <a:ext cx="7991475" cy="6256338"/>
          </a:xfrm>
          <a:noFill/>
          <a:ln/>
        </p:spPr>
      </p:pic>
      <p:sp>
        <p:nvSpPr>
          <p:cNvPr id="657408" name="Line 0"/>
          <p:cNvSpPr>
            <a:spLocks noChangeShapeType="1"/>
          </p:cNvSpPr>
          <p:nvPr/>
        </p:nvSpPr>
        <p:spPr bwMode="auto">
          <a:xfrm>
            <a:off x="1682750" y="2784475"/>
            <a:ext cx="6697663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57409" name="Line 1"/>
          <p:cNvSpPr>
            <a:spLocks noChangeShapeType="1"/>
          </p:cNvSpPr>
          <p:nvPr/>
        </p:nvSpPr>
        <p:spPr bwMode="auto">
          <a:xfrm>
            <a:off x="1695450" y="3038475"/>
            <a:ext cx="6697663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57410" name="Line 2"/>
          <p:cNvSpPr>
            <a:spLocks noChangeShapeType="1"/>
          </p:cNvSpPr>
          <p:nvPr/>
        </p:nvSpPr>
        <p:spPr bwMode="auto">
          <a:xfrm>
            <a:off x="1708150" y="3279775"/>
            <a:ext cx="6697663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0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71AB-BCD7-9242-A711-8B11DB5B1211}" type="slidenum">
              <a:rPr lang="en-US" altLang="zh-TW"/>
              <a:pPr/>
              <a:t>9</a:t>
            </a:fld>
            <a:endParaRPr lang="en-US" altLang="zh-TW"/>
          </a:p>
        </p:txBody>
      </p:sp>
      <p:pic>
        <p:nvPicPr>
          <p:cNvPr id="62976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493713"/>
            <a:ext cx="7561263" cy="6102350"/>
          </a:xfrm>
          <a:noFill/>
          <a:ln/>
        </p:spPr>
      </p:pic>
      <p:sp>
        <p:nvSpPr>
          <p:cNvPr id="660480" name="Line 0"/>
          <p:cNvSpPr>
            <a:spLocks noChangeShapeType="1"/>
          </p:cNvSpPr>
          <p:nvPr/>
        </p:nvSpPr>
        <p:spPr bwMode="auto">
          <a:xfrm>
            <a:off x="955675" y="31702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60481" name="Line 1"/>
          <p:cNvSpPr>
            <a:spLocks noChangeShapeType="1"/>
          </p:cNvSpPr>
          <p:nvPr/>
        </p:nvSpPr>
        <p:spPr bwMode="auto">
          <a:xfrm>
            <a:off x="981075" y="34115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60482" name="Line 2"/>
          <p:cNvSpPr>
            <a:spLocks noChangeShapeType="1"/>
          </p:cNvSpPr>
          <p:nvPr/>
        </p:nvSpPr>
        <p:spPr bwMode="auto">
          <a:xfrm>
            <a:off x="993775" y="38814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60483" name="Line 3"/>
          <p:cNvSpPr>
            <a:spLocks noChangeShapeType="1"/>
          </p:cNvSpPr>
          <p:nvPr/>
        </p:nvSpPr>
        <p:spPr bwMode="auto">
          <a:xfrm>
            <a:off x="942975" y="46180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60484" name="Line 4"/>
          <p:cNvSpPr>
            <a:spLocks noChangeShapeType="1"/>
          </p:cNvSpPr>
          <p:nvPr/>
        </p:nvSpPr>
        <p:spPr bwMode="auto">
          <a:xfrm>
            <a:off x="955675" y="51006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60485" name="Line 5"/>
          <p:cNvSpPr>
            <a:spLocks noChangeShapeType="1"/>
          </p:cNvSpPr>
          <p:nvPr/>
        </p:nvSpPr>
        <p:spPr bwMode="auto">
          <a:xfrm>
            <a:off x="917575" y="5608638"/>
            <a:ext cx="2592388" cy="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011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4380</TotalTime>
  <Words>1563</Words>
  <Application>Microsoft Office PowerPoint</Application>
  <PresentationFormat>On-screen Show (4:3)</PresentationFormat>
  <Paragraphs>196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Default</vt:lpstr>
      <vt:lpstr>工作表</vt:lpstr>
      <vt:lpstr>CC410: System Programming</vt:lpstr>
      <vt:lpstr>Learning Objectives</vt:lpstr>
      <vt:lpstr>3.2.2  Program Linking</vt:lpstr>
      <vt:lpstr>Program Linking Example</vt:lpstr>
      <vt:lpstr>3.2.2  Program Linking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3.2.2  Program Linking</vt:lpstr>
      <vt:lpstr>3.2.2  Program Linking</vt:lpstr>
      <vt:lpstr>PowerPoint Presentation</vt:lpstr>
      <vt:lpstr>PowerPoint Presentation</vt:lpstr>
      <vt:lpstr>PowerPoint Presentation</vt:lpstr>
      <vt:lpstr>PowerPoint Presentation</vt:lpstr>
      <vt:lpstr>3.2.3  Algorithm and Data Structure for a Linking Loader</vt:lpstr>
      <vt:lpstr>3.2.3  Algorithm and Data Structure for a Linking Loader</vt:lpstr>
      <vt:lpstr>3.2.3  Algorithm and Data Structure for a Linking Loader</vt:lpstr>
      <vt:lpstr>PowerPoint Presentation</vt:lpstr>
      <vt:lpstr>PowerPoint Presentation</vt:lpstr>
      <vt:lpstr>3.3   Machine-Independent Loader Features 3.3.1 Automatic Library Search</vt:lpstr>
      <vt:lpstr>3.3.1 Automatic Library Search Implementation</vt:lpstr>
      <vt:lpstr>PowerPoint Presentation</vt:lpstr>
      <vt:lpstr>3.3.2  Loader Options</vt:lpstr>
      <vt:lpstr>3.4 Loader Design Options</vt:lpstr>
      <vt:lpstr>Linkage Editors</vt:lpstr>
      <vt:lpstr>PowerPoint Presentation</vt:lpstr>
      <vt:lpstr>3.4.1 Linkage Editors</vt:lpstr>
      <vt:lpstr>PowerPoint Presentation</vt:lpstr>
      <vt:lpstr>3.4.2 Dynamic Linking</vt:lpstr>
      <vt:lpstr>3.4.2 Dynamic Linking</vt:lpstr>
      <vt:lpstr>3.4.2 Dynamic Linking</vt:lpstr>
      <vt:lpstr>3.4.2 Dynamic Linking</vt:lpstr>
      <vt:lpstr>PowerPoint Presentation</vt:lpstr>
      <vt:lpstr>PowerPoint Presentation</vt:lpstr>
      <vt:lpstr>3.4.2 Dynamic Linking</vt:lpstr>
      <vt:lpstr>3.4.3 Bootstrap Loaders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CC410: System Programming</dc:title>
  <cp:lastModifiedBy>lab202</cp:lastModifiedBy>
  <cp:revision>80</cp:revision>
  <dcterms:modified xsi:type="dcterms:W3CDTF">2014-12-25T09:09:32Z</dcterms:modified>
</cp:coreProperties>
</file>