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webextensions/webextension2.xml" ContentType="application/vnd.ms-office.webextension+xml"/>
  <Override PartName="/ppt/notesSlides/notesSlide42.xml" ContentType="application/vnd.openxmlformats-officedocument.presentationml.notesSlide+xml"/>
  <Override PartName="/ppt/webextensions/webextension3.xml" ContentType="application/vnd.ms-office.webextension+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1"/>
  </p:notesMasterIdLst>
  <p:handoutMasterIdLst>
    <p:handoutMasterId r:id="rId92"/>
  </p:handoutMasterIdLst>
  <p:sldIdLst>
    <p:sldId id="257" r:id="rId2"/>
    <p:sldId id="409" r:id="rId3"/>
    <p:sldId id="405" r:id="rId4"/>
    <p:sldId id="387" r:id="rId5"/>
    <p:sldId id="386" r:id="rId6"/>
    <p:sldId id="404" r:id="rId7"/>
    <p:sldId id="440" r:id="rId8"/>
    <p:sldId id="453" r:id="rId9"/>
    <p:sldId id="454" r:id="rId10"/>
    <p:sldId id="455" r:id="rId11"/>
    <p:sldId id="456" r:id="rId12"/>
    <p:sldId id="457" r:id="rId13"/>
    <p:sldId id="458" r:id="rId14"/>
    <p:sldId id="459" r:id="rId15"/>
    <p:sldId id="460" r:id="rId16"/>
    <p:sldId id="461" r:id="rId17"/>
    <p:sldId id="462" r:id="rId18"/>
    <p:sldId id="463" r:id="rId19"/>
    <p:sldId id="465" r:id="rId20"/>
    <p:sldId id="466" r:id="rId21"/>
    <p:sldId id="388" r:id="rId22"/>
    <p:sldId id="389" r:id="rId23"/>
    <p:sldId id="390" r:id="rId24"/>
    <p:sldId id="392" r:id="rId25"/>
    <p:sldId id="393" r:id="rId26"/>
    <p:sldId id="398" r:id="rId27"/>
    <p:sldId id="467" r:id="rId28"/>
    <p:sldId id="407" r:id="rId29"/>
    <p:sldId id="403" r:id="rId30"/>
    <p:sldId id="259" r:id="rId31"/>
    <p:sldId id="264" r:id="rId32"/>
    <p:sldId id="265" r:id="rId33"/>
    <p:sldId id="468" r:id="rId34"/>
    <p:sldId id="266" r:id="rId35"/>
    <p:sldId id="267" r:id="rId36"/>
    <p:sldId id="269" r:id="rId37"/>
    <p:sldId id="272" r:id="rId38"/>
    <p:sldId id="274" r:id="rId39"/>
    <p:sldId id="275" r:id="rId40"/>
    <p:sldId id="281" r:id="rId41"/>
    <p:sldId id="464" r:id="rId42"/>
    <p:sldId id="282" r:id="rId43"/>
    <p:sldId id="283" r:id="rId44"/>
    <p:sldId id="285" r:id="rId45"/>
    <p:sldId id="287" r:id="rId46"/>
    <p:sldId id="289" r:id="rId47"/>
    <p:sldId id="290" r:id="rId48"/>
    <p:sldId id="291" r:id="rId49"/>
    <p:sldId id="292" r:id="rId50"/>
    <p:sldId id="472" r:id="rId51"/>
    <p:sldId id="473" r:id="rId52"/>
    <p:sldId id="475" r:id="rId53"/>
    <p:sldId id="469" r:id="rId54"/>
    <p:sldId id="294" r:id="rId55"/>
    <p:sldId id="295" r:id="rId56"/>
    <p:sldId id="296" r:id="rId57"/>
    <p:sldId id="402" r:id="rId58"/>
    <p:sldId id="470" r:id="rId59"/>
    <p:sldId id="300" r:id="rId60"/>
    <p:sldId id="301" r:id="rId61"/>
    <p:sldId id="303" r:id="rId62"/>
    <p:sldId id="304" r:id="rId63"/>
    <p:sldId id="312" r:id="rId64"/>
    <p:sldId id="313" r:id="rId65"/>
    <p:sldId id="318" r:id="rId66"/>
    <p:sldId id="322" r:id="rId67"/>
    <p:sldId id="325" r:id="rId68"/>
    <p:sldId id="326" r:id="rId69"/>
    <p:sldId id="328" r:id="rId70"/>
    <p:sldId id="329" r:id="rId71"/>
    <p:sldId id="330" r:id="rId72"/>
    <p:sldId id="331" r:id="rId73"/>
    <p:sldId id="337" r:id="rId74"/>
    <p:sldId id="471" r:id="rId75"/>
    <p:sldId id="363" r:id="rId76"/>
    <p:sldId id="366" r:id="rId77"/>
    <p:sldId id="367" r:id="rId78"/>
    <p:sldId id="368" r:id="rId79"/>
    <p:sldId id="373" r:id="rId80"/>
    <p:sldId id="374" r:id="rId81"/>
    <p:sldId id="375" r:id="rId82"/>
    <p:sldId id="376" r:id="rId83"/>
    <p:sldId id="377" r:id="rId84"/>
    <p:sldId id="379" r:id="rId85"/>
    <p:sldId id="380" r:id="rId86"/>
    <p:sldId id="382" r:id="rId87"/>
    <p:sldId id="384" r:id="rId88"/>
    <p:sldId id="406" r:id="rId89"/>
    <p:sldId id="474" r:id="rId9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6092C1"/>
    <a:srgbClr val="8BB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80015" autoAdjust="0"/>
  </p:normalViewPr>
  <p:slideViewPr>
    <p:cSldViewPr>
      <p:cViewPr varScale="1">
        <p:scale>
          <a:sx n="86" d="100"/>
          <a:sy n="86" d="100"/>
        </p:scale>
        <p:origin x="1848" y="192"/>
      </p:cViewPr>
      <p:guideLst>
        <p:guide orient="horz" pos="2160"/>
        <p:guide pos="2880"/>
      </p:guideLst>
    </p:cSldViewPr>
  </p:slideViewPr>
  <p:outlineViewPr>
    <p:cViewPr>
      <p:scale>
        <a:sx n="33" d="100"/>
        <a:sy n="33" d="100"/>
      </p:scale>
      <p:origin x="19" y="31421"/>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l Helal" userId="916a9ee0-8c38-49cd-81f3-eabe0c7eef1e" providerId="ADAL" clId="{F3CA9004-1989-FE4A-A4A6-B80B8B560DDB}"/>
    <pc:docChg chg="undo custSel modSld">
      <pc:chgData name="Manal Helal" userId="916a9ee0-8c38-49cd-81f3-eabe0c7eef1e" providerId="ADAL" clId="{F3CA9004-1989-FE4A-A4A6-B80B8B560DDB}" dt="2019-06-11T20:47:54.284" v="3" actId="478"/>
      <pc:docMkLst>
        <pc:docMk/>
      </pc:docMkLst>
      <pc:sldChg chg="addSp delSp modSp">
        <pc:chgData name="Manal Helal" userId="916a9ee0-8c38-49cd-81f3-eabe0c7eef1e" providerId="ADAL" clId="{F3CA9004-1989-FE4A-A4A6-B80B8B560DDB}" dt="2019-06-11T20:47:54.284" v="3" actId="478"/>
        <pc:sldMkLst>
          <pc:docMk/>
          <pc:sldMk cId="2827530807" sldId="404"/>
        </pc:sldMkLst>
        <pc:spChg chg="add del mod">
          <ac:chgData name="Manal Helal" userId="916a9ee0-8c38-49cd-81f3-eabe0c7eef1e" providerId="ADAL" clId="{F3CA9004-1989-FE4A-A4A6-B80B8B560DDB}" dt="2019-06-11T20:47:54.284" v="3" actId="478"/>
          <ac:spMkLst>
            <pc:docMk/>
            <pc:sldMk cId="2827530807" sldId="404"/>
            <ac:spMk id="3" creationId="{ACAD8475-FA9D-0D4C-AE5D-3D889A8E6EC7}"/>
          </ac:spMkLst>
        </pc:spChg>
        <pc:spChg chg="del">
          <ac:chgData name="Manal Helal" userId="916a9ee0-8c38-49cd-81f3-eabe0c7eef1e" providerId="ADAL" clId="{F3CA9004-1989-FE4A-A4A6-B80B8B560DDB}" dt="2019-06-11T20:47:51.180" v="2" actId="478"/>
          <ac:spMkLst>
            <pc:docMk/>
            <pc:sldMk cId="2827530807" sldId="404"/>
            <ac:spMk id="8" creationId="{00000000-0000-0000-0000-000000000000}"/>
          </ac:spMkLst>
        </pc:spChg>
        <pc:picChg chg="mod">
          <ac:chgData name="Manal Helal" userId="916a9ee0-8c38-49cd-81f3-eabe0c7eef1e" providerId="ADAL" clId="{F3CA9004-1989-FE4A-A4A6-B80B8B560DDB}" dt="2019-06-11T20:47:39.977" v="1" actId="1076"/>
          <ac:picMkLst>
            <pc:docMk/>
            <pc:sldMk cId="2827530807" sldId="404"/>
            <ac:picMk id="6" creationId="{00000000-0000-0000-0000-000000000000}"/>
          </ac:picMkLst>
        </pc:picChg>
        <pc:picChg chg="mod">
          <ac:chgData name="Manal Helal" userId="916a9ee0-8c38-49cd-81f3-eabe0c7eef1e" providerId="ADAL" clId="{F3CA9004-1989-FE4A-A4A6-B80B8B560DDB}" dt="2019-06-11T20:47:39.977" v="1" actId="1076"/>
          <ac:picMkLst>
            <pc:docMk/>
            <pc:sldMk cId="2827530807" sldId="404"/>
            <ac:picMk id="1028" creationId="{00000000-0000-0000-0000-000000000000}"/>
          </ac:picMkLst>
        </pc:picChg>
      </pc:sldChg>
    </pc:docChg>
  </pc:docChgLst>
  <pc:docChgLst>
    <pc:chgData name="Helal, Manal Dr (Computer Science)" userId="S::mh0071@surrey.ac.uk::916a9ee0-8c38-49cd-81f3-eabe0c7eef1e" providerId="AD" clId="Web-{ADEC18E3-5981-0A95-CD2E-B5EC3BBB8B60}"/>
  </pc:docChgLst>
  <pc:docChgLst>
    <pc:chgData name="Manal Helal" userId="916a9ee0-8c38-49cd-81f3-eabe0c7eef1e" providerId="ADAL" clId="{E1F75482-9536-0F45-9E3A-2EE511E84D1A}"/>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DD483-834C-6B45-9317-4D3FA2A47CCF}" type="doc">
      <dgm:prSet loTypeId="urn:microsoft.com/office/officeart/2005/8/layout/lProcess2" loCatId="list" qsTypeId="urn:microsoft.com/office/officeart/2005/8/quickstyle/3D5" qsCatId="3D" csTypeId="urn:microsoft.com/office/officeart/2005/8/colors/accent1_2" csCatId="accent1" phldr="1"/>
      <dgm:spPr/>
      <dgm:t>
        <a:bodyPr/>
        <a:lstStyle/>
        <a:p>
          <a:endParaRPr lang="en-US"/>
        </a:p>
      </dgm:t>
    </dgm:pt>
    <dgm:pt modelId="{C18DE2C0-57AC-C24A-A682-F6EFBC9B2887}">
      <dgm:prSet phldrT="[Text]"/>
      <dgm:spPr/>
      <dgm:t>
        <a:bodyPr/>
        <a:lstStyle/>
        <a:p>
          <a:r>
            <a:rPr lang="en-NZ" dirty="0"/>
            <a:t>Must include:</a:t>
          </a:r>
          <a:endParaRPr lang="en-US" dirty="0"/>
        </a:p>
      </dgm:t>
    </dgm:pt>
    <dgm:pt modelId="{9B4DF7D3-AD5B-4C47-8EA0-628D4A801C17}" type="parTrans" cxnId="{C39A26FF-432F-AF4F-A9AC-8EA5B01529C5}">
      <dgm:prSet/>
      <dgm:spPr/>
      <dgm:t>
        <a:bodyPr/>
        <a:lstStyle/>
        <a:p>
          <a:endParaRPr lang="en-US"/>
        </a:p>
      </dgm:t>
    </dgm:pt>
    <dgm:pt modelId="{F26836F4-DFF2-6842-95F8-A3E36A2B5C95}" type="sibTrans" cxnId="{C39A26FF-432F-AF4F-A9AC-8EA5B01529C5}">
      <dgm:prSet/>
      <dgm:spPr/>
      <dgm:t>
        <a:bodyPr/>
        <a:lstStyle/>
        <a:p>
          <a:endParaRPr lang="en-US"/>
        </a:p>
      </dgm:t>
    </dgm:pt>
    <dgm:pt modelId="{B6E55F43-8492-474D-8EBF-DD2FB1FD8E8A}">
      <dgm:prSet/>
      <dgm:spPr/>
      <dgm:t>
        <a:bodyPr/>
        <a:lstStyle/>
        <a:p>
          <a:r>
            <a:rPr lang="en-US" dirty="0"/>
            <a:t>Allocation of main memory to processes</a:t>
          </a:r>
        </a:p>
      </dgm:t>
    </dgm:pt>
    <dgm:pt modelId="{6F549DEC-FF27-7C41-8C41-F725EDB9BB47}" type="parTrans" cxnId="{C37DF469-4FB2-5C4F-A3CF-AE0C7251DF0A}">
      <dgm:prSet/>
      <dgm:spPr/>
      <dgm:t>
        <a:bodyPr/>
        <a:lstStyle/>
        <a:p>
          <a:endParaRPr lang="en-US"/>
        </a:p>
      </dgm:t>
    </dgm:pt>
    <dgm:pt modelId="{DC60DCC1-F39C-2B47-94FC-E552E2A41D42}" type="sibTrans" cxnId="{C37DF469-4FB2-5C4F-A3CF-AE0C7251DF0A}">
      <dgm:prSet/>
      <dgm:spPr/>
      <dgm:t>
        <a:bodyPr/>
        <a:lstStyle/>
        <a:p>
          <a:endParaRPr lang="en-US"/>
        </a:p>
      </dgm:t>
    </dgm:pt>
    <dgm:pt modelId="{116B2C4A-2069-D747-A70A-9E640B09BCAF}">
      <dgm:prSet/>
      <dgm:spPr/>
      <dgm:t>
        <a:bodyPr/>
        <a:lstStyle/>
        <a:p>
          <a:r>
            <a:rPr lang="en-US" dirty="0"/>
            <a:t>Allocation of secondary memory to processes</a:t>
          </a:r>
        </a:p>
      </dgm:t>
    </dgm:pt>
    <dgm:pt modelId="{C2585A7A-4A99-C24B-8BF3-D95648DD3C2D}" type="parTrans" cxnId="{C1432E81-7EAC-E746-9A7F-1242DFAC14DF}">
      <dgm:prSet/>
      <dgm:spPr/>
      <dgm:t>
        <a:bodyPr/>
        <a:lstStyle/>
        <a:p>
          <a:endParaRPr lang="en-US"/>
        </a:p>
      </dgm:t>
    </dgm:pt>
    <dgm:pt modelId="{0FBA759E-E194-8242-AA20-39F52600209E}" type="sibTrans" cxnId="{C1432E81-7EAC-E746-9A7F-1242DFAC14DF}">
      <dgm:prSet/>
      <dgm:spPr/>
      <dgm:t>
        <a:bodyPr/>
        <a:lstStyle/>
        <a:p>
          <a:endParaRPr lang="en-US"/>
        </a:p>
      </dgm:t>
    </dgm:pt>
    <dgm:pt modelId="{49B92907-6763-2044-A264-7C79E0F550FE}">
      <dgm:prSet/>
      <dgm:spPr/>
      <dgm:t>
        <a:bodyPr/>
        <a:lstStyle/>
        <a:p>
          <a:r>
            <a:rPr lang="en-US" dirty="0"/>
            <a:t>Protection attributes of blocks of main or virtual memory</a:t>
          </a:r>
        </a:p>
      </dgm:t>
    </dgm:pt>
    <dgm:pt modelId="{A074C286-12EE-B945-9FCF-EAC486F6B47F}" type="parTrans" cxnId="{68CB977A-1AED-F84B-8B83-DCC985FA9EE5}">
      <dgm:prSet/>
      <dgm:spPr/>
      <dgm:t>
        <a:bodyPr/>
        <a:lstStyle/>
        <a:p>
          <a:endParaRPr lang="en-US"/>
        </a:p>
      </dgm:t>
    </dgm:pt>
    <dgm:pt modelId="{71347EC9-E3C5-C64B-950D-73CDD413622F}" type="sibTrans" cxnId="{68CB977A-1AED-F84B-8B83-DCC985FA9EE5}">
      <dgm:prSet/>
      <dgm:spPr/>
      <dgm:t>
        <a:bodyPr/>
        <a:lstStyle/>
        <a:p>
          <a:endParaRPr lang="en-US"/>
        </a:p>
      </dgm:t>
    </dgm:pt>
    <dgm:pt modelId="{5D795706-AAC7-C043-9259-A6977A593597}">
      <dgm:prSet/>
      <dgm:spPr/>
      <dgm:t>
        <a:bodyPr/>
        <a:lstStyle/>
        <a:p>
          <a:r>
            <a:rPr lang="en-US" dirty="0"/>
            <a:t>Information needed to manage virtual memory</a:t>
          </a:r>
        </a:p>
      </dgm:t>
    </dgm:pt>
    <dgm:pt modelId="{29E2475E-3133-CD4D-BE38-58FE8AA952AF}" type="parTrans" cxnId="{9EE9BDB0-FEC4-5B43-A1DE-28570A7E3321}">
      <dgm:prSet/>
      <dgm:spPr/>
      <dgm:t>
        <a:bodyPr/>
        <a:lstStyle/>
        <a:p>
          <a:endParaRPr lang="en-US"/>
        </a:p>
      </dgm:t>
    </dgm:pt>
    <dgm:pt modelId="{353DEF32-C308-5940-AF45-32394E3B7CF9}" type="sibTrans" cxnId="{9EE9BDB0-FEC4-5B43-A1DE-28570A7E3321}">
      <dgm:prSet/>
      <dgm:spPr/>
      <dgm:t>
        <a:bodyPr/>
        <a:lstStyle/>
        <a:p>
          <a:endParaRPr lang="en-US"/>
        </a:p>
      </dgm:t>
    </dgm:pt>
    <dgm:pt modelId="{7DBF07C2-8AEA-4B43-8016-96309FCE5136}" type="pres">
      <dgm:prSet presAssocID="{F0DDD483-834C-6B45-9317-4D3FA2A47CCF}" presName="theList" presStyleCnt="0">
        <dgm:presLayoutVars>
          <dgm:dir/>
          <dgm:animLvl val="lvl"/>
          <dgm:resizeHandles val="exact"/>
        </dgm:presLayoutVars>
      </dgm:prSet>
      <dgm:spPr/>
    </dgm:pt>
    <dgm:pt modelId="{10B58EBF-1B34-054A-B2DF-CC6F90AB9F87}" type="pres">
      <dgm:prSet presAssocID="{C18DE2C0-57AC-C24A-A682-F6EFBC9B2887}" presName="compNode" presStyleCnt="0"/>
      <dgm:spPr/>
    </dgm:pt>
    <dgm:pt modelId="{3F849D56-9230-E249-B48B-5D647FAAD6A7}" type="pres">
      <dgm:prSet presAssocID="{C18DE2C0-57AC-C24A-A682-F6EFBC9B2887}" presName="aNode" presStyleLbl="bgShp" presStyleIdx="0" presStyleCnt="1"/>
      <dgm:spPr/>
    </dgm:pt>
    <dgm:pt modelId="{B4A9D584-B98C-D142-9197-2E0A1BA55CBC}" type="pres">
      <dgm:prSet presAssocID="{C18DE2C0-57AC-C24A-A682-F6EFBC9B2887}" presName="textNode" presStyleLbl="bgShp" presStyleIdx="0" presStyleCnt="1"/>
      <dgm:spPr/>
    </dgm:pt>
    <dgm:pt modelId="{FD903F66-DEC8-E943-A8AE-50C398C4E770}" type="pres">
      <dgm:prSet presAssocID="{C18DE2C0-57AC-C24A-A682-F6EFBC9B2887}" presName="compChildNode" presStyleCnt="0"/>
      <dgm:spPr/>
    </dgm:pt>
    <dgm:pt modelId="{FE42A3A4-5A25-EA40-9BAF-51294332E30B}" type="pres">
      <dgm:prSet presAssocID="{C18DE2C0-57AC-C24A-A682-F6EFBC9B2887}" presName="theInnerList" presStyleCnt="0"/>
      <dgm:spPr/>
    </dgm:pt>
    <dgm:pt modelId="{D71126B5-4D28-F041-996A-21406ACAE784}" type="pres">
      <dgm:prSet presAssocID="{B6E55F43-8492-474D-8EBF-DD2FB1FD8E8A}" presName="childNode" presStyleLbl="node1" presStyleIdx="0" presStyleCnt="4">
        <dgm:presLayoutVars>
          <dgm:bulletEnabled val="1"/>
        </dgm:presLayoutVars>
      </dgm:prSet>
      <dgm:spPr/>
    </dgm:pt>
    <dgm:pt modelId="{6774FBC6-A207-E64E-9ED5-5016D145CD8C}" type="pres">
      <dgm:prSet presAssocID="{B6E55F43-8492-474D-8EBF-DD2FB1FD8E8A}" presName="aSpace2" presStyleCnt="0"/>
      <dgm:spPr/>
    </dgm:pt>
    <dgm:pt modelId="{AF8A08C6-7BE2-BC4F-8FA2-F9315956443D}" type="pres">
      <dgm:prSet presAssocID="{116B2C4A-2069-D747-A70A-9E640B09BCAF}" presName="childNode" presStyleLbl="node1" presStyleIdx="1" presStyleCnt="4">
        <dgm:presLayoutVars>
          <dgm:bulletEnabled val="1"/>
        </dgm:presLayoutVars>
      </dgm:prSet>
      <dgm:spPr/>
    </dgm:pt>
    <dgm:pt modelId="{AA01FD29-A85B-BA4F-95AE-2814957984D4}" type="pres">
      <dgm:prSet presAssocID="{116B2C4A-2069-D747-A70A-9E640B09BCAF}" presName="aSpace2" presStyleCnt="0"/>
      <dgm:spPr/>
    </dgm:pt>
    <dgm:pt modelId="{9FC495F8-4083-D14A-B895-6F3B982FE006}" type="pres">
      <dgm:prSet presAssocID="{49B92907-6763-2044-A264-7C79E0F550FE}" presName="childNode" presStyleLbl="node1" presStyleIdx="2" presStyleCnt="4">
        <dgm:presLayoutVars>
          <dgm:bulletEnabled val="1"/>
        </dgm:presLayoutVars>
      </dgm:prSet>
      <dgm:spPr/>
    </dgm:pt>
    <dgm:pt modelId="{B217475B-5669-E34B-90BF-F6A9422DEC8A}" type="pres">
      <dgm:prSet presAssocID="{49B92907-6763-2044-A264-7C79E0F550FE}" presName="aSpace2" presStyleCnt="0"/>
      <dgm:spPr/>
    </dgm:pt>
    <dgm:pt modelId="{C594826F-7934-0F40-874A-C158939AC62E}" type="pres">
      <dgm:prSet presAssocID="{5D795706-AAC7-C043-9259-A6977A593597}" presName="childNode" presStyleLbl="node1" presStyleIdx="3" presStyleCnt="4">
        <dgm:presLayoutVars>
          <dgm:bulletEnabled val="1"/>
        </dgm:presLayoutVars>
      </dgm:prSet>
      <dgm:spPr/>
    </dgm:pt>
  </dgm:ptLst>
  <dgm:cxnLst>
    <dgm:cxn modelId="{69677006-7CDB-45DA-BFE5-AECBB878D06C}" type="presOf" srcId="{5D795706-AAC7-C043-9259-A6977A593597}" destId="{C594826F-7934-0F40-874A-C158939AC62E}" srcOrd="0" destOrd="0" presId="urn:microsoft.com/office/officeart/2005/8/layout/lProcess2"/>
    <dgm:cxn modelId="{B128863A-9064-4996-8EB8-42C2FA4921F1}" type="presOf" srcId="{B6E55F43-8492-474D-8EBF-DD2FB1FD8E8A}" destId="{D71126B5-4D28-F041-996A-21406ACAE784}" srcOrd="0" destOrd="0" presId="urn:microsoft.com/office/officeart/2005/8/layout/lProcess2"/>
    <dgm:cxn modelId="{C37DF469-4FB2-5C4F-A3CF-AE0C7251DF0A}" srcId="{C18DE2C0-57AC-C24A-A682-F6EFBC9B2887}" destId="{B6E55F43-8492-474D-8EBF-DD2FB1FD8E8A}" srcOrd="0" destOrd="0" parTransId="{6F549DEC-FF27-7C41-8C41-F725EDB9BB47}" sibTransId="{DC60DCC1-F39C-2B47-94FC-E552E2A41D42}"/>
    <dgm:cxn modelId="{A4E33F6B-877A-4D06-AC57-16E2C8291A59}" type="presOf" srcId="{116B2C4A-2069-D747-A70A-9E640B09BCAF}" destId="{AF8A08C6-7BE2-BC4F-8FA2-F9315956443D}" srcOrd="0" destOrd="0" presId="urn:microsoft.com/office/officeart/2005/8/layout/lProcess2"/>
    <dgm:cxn modelId="{68CB977A-1AED-F84B-8B83-DCC985FA9EE5}" srcId="{C18DE2C0-57AC-C24A-A682-F6EFBC9B2887}" destId="{49B92907-6763-2044-A264-7C79E0F550FE}" srcOrd="2" destOrd="0" parTransId="{A074C286-12EE-B945-9FCF-EAC486F6B47F}" sibTransId="{71347EC9-E3C5-C64B-950D-73CDD413622F}"/>
    <dgm:cxn modelId="{C1432E81-7EAC-E746-9A7F-1242DFAC14DF}" srcId="{C18DE2C0-57AC-C24A-A682-F6EFBC9B2887}" destId="{116B2C4A-2069-D747-A70A-9E640B09BCAF}" srcOrd="1" destOrd="0" parTransId="{C2585A7A-4A99-C24B-8BF3-D95648DD3C2D}" sibTransId="{0FBA759E-E194-8242-AA20-39F52600209E}"/>
    <dgm:cxn modelId="{B3BF10AC-17A4-491F-8184-4CCFC7C64264}" type="presOf" srcId="{49B92907-6763-2044-A264-7C79E0F550FE}" destId="{9FC495F8-4083-D14A-B895-6F3B982FE006}" srcOrd="0" destOrd="0" presId="urn:microsoft.com/office/officeart/2005/8/layout/lProcess2"/>
    <dgm:cxn modelId="{2C8F0AAF-CF65-4FD8-98A7-AD73B181101C}" type="presOf" srcId="{C18DE2C0-57AC-C24A-A682-F6EFBC9B2887}" destId="{3F849D56-9230-E249-B48B-5D647FAAD6A7}" srcOrd="0" destOrd="0" presId="urn:microsoft.com/office/officeart/2005/8/layout/lProcess2"/>
    <dgm:cxn modelId="{9EE9BDB0-FEC4-5B43-A1DE-28570A7E3321}" srcId="{C18DE2C0-57AC-C24A-A682-F6EFBC9B2887}" destId="{5D795706-AAC7-C043-9259-A6977A593597}" srcOrd="3" destOrd="0" parTransId="{29E2475E-3133-CD4D-BE38-58FE8AA952AF}" sibTransId="{353DEF32-C308-5940-AF45-32394E3B7CF9}"/>
    <dgm:cxn modelId="{0C60A2B7-D962-473C-817B-638D8CE05296}" type="presOf" srcId="{F0DDD483-834C-6B45-9317-4D3FA2A47CCF}" destId="{7DBF07C2-8AEA-4B43-8016-96309FCE5136}" srcOrd="0" destOrd="0" presId="urn:microsoft.com/office/officeart/2005/8/layout/lProcess2"/>
    <dgm:cxn modelId="{350E56CE-65A6-481A-BDE2-FD4023BC6E9F}" type="presOf" srcId="{C18DE2C0-57AC-C24A-A682-F6EFBC9B2887}" destId="{B4A9D584-B98C-D142-9197-2E0A1BA55CBC}" srcOrd="1" destOrd="0" presId="urn:microsoft.com/office/officeart/2005/8/layout/lProcess2"/>
    <dgm:cxn modelId="{C39A26FF-432F-AF4F-A9AC-8EA5B01529C5}" srcId="{F0DDD483-834C-6B45-9317-4D3FA2A47CCF}" destId="{C18DE2C0-57AC-C24A-A682-F6EFBC9B2887}" srcOrd="0" destOrd="0" parTransId="{9B4DF7D3-AD5B-4C47-8EA0-628D4A801C17}" sibTransId="{F26836F4-DFF2-6842-95F8-A3E36A2B5C95}"/>
    <dgm:cxn modelId="{4DAE6807-16BE-4ED1-8422-FF260D7277B1}" type="presParOf" srcId="{7DBF07C2-8AEA-4B43-8016-96309FCE5136}" destId="{10B58EBF-1B34-054A-B2DF-CC6F90AB9F87}" srcOrd="0" destOrd="0" presId="urn:microsoft.com/office/officeart/2005/8/layout/lProcess2"/>
    <dgm:cxn modelId="{874A82E9-C07C-4FD0-98C6-F4DC89BC3128}" type="presParOf" srcId="{10B58EBF-1B34-054A-B2DF-CC6F90AB9F87}" destId="{3F849D56-9230-E249-B48B-5D647FAAD6A7}" srcOrd="0" destOrd="0" presId="urn:microsoft.com/office/officeart/2005/8/layout/lProcess2"/>
    <dgm:cxn modelId="{20B59B4F-D9AF-4197-9871-A9023C10B5AE}" type="presParOf" srcId="{10B58EBF-1B34-054A-B2DF-CC6F90AB9F87}" destId="{B4A9D584-B98C-D142-9197-2E0A1BA55CBC}" srcOrd="1" destOrd="0" presId="urn:microsoft.com/office/officeart/2005/8/layout/lProcess2"/>
    <dgm:cxn modelId="{903A0DC3-D7B0-45D4-926A-D7DAAD5342F5}" type="presParOf" srcId="{10B58EBF-1B34-054A-B2DF-CC6F90AB9F87}" destId="{FD903F66-DEC8-E943-A8AE-50C398C4E770}" srcOrd="2" destOrd="0" presId="urn:microsoft.com/office/officeart/2005/8/layout/lProcess2"/>
    <dgm:cxn modelId="{73B7AA08-9554-483A-B8B1-5DB1DAEAAD08}" type="presParOf" srcId="{FD903F66-DEC8-E943-A8AE-50C398C4E770}" destId="{FE42A3A4-5A25-EA40-9BAF-51294332E30B}" srcOrd="0" destOrd="0" presId="urn:microsoft.com/office/officeart/2005/8/layout/lProcess2"/>
    <dgm:cxn modelId="{3FE21007-C5D7-41F3-97BE-9871E236D84F}" type="presParOf" srcId="{FE42A3A4-5A25-EA40-9BAF-51294332E30B}" destId="{D71126B5-4D28-F041-996A-21406ACAE784}" srcOrd="0" destOrd="0" presId="urn:microsoft.com/office/officeart/2005/8/layout/lProcess2"/>
    <dgm:cxn modelId="{988D7D23-43D9-4B9B-AC62-7388866D16C7}" type="presParOf" srcId="{FE42A3A4-5A25-EA40-9BAF-51294332E30B}" destId="{6774FBC6-A207-E64E-9ED5-5016D145CD8C}" srcOrd="1" destOrd="0" presId="urn:microsoft.com/office/officeart/2005/8/layout/lProcess2"/>
    <dgm:cxn modelId="{98E62151-D7E6-42FA-87D1-78E7085514D2}" type="presParOf" srcId="{FE42A3A4-5A25-EA40-9BAF-51294332E30B}" destId="{AF8A08C6-7BE2-BC4F-8FA2-F9315956443D}" srcOrd="2" destOrd="0" presId="urn:microsoft.com/office/officeart/2005/8/layout/lProcess2"/>
    <dgm:cxn modelId="{0CEC40A5-F346-4881-9398-325CDA1A9E5A}" type="presParOf" srcId="{FE42A3A4-5A25-EA40-9BAF-51294332E30B}" destId="{AA01FD29-A85B-BA4F-95AE-2814957984D4}" srcOrd="3" destOrd="0" presId="urn:microsoft.com/office/officeart/2005/8/layout/lProcess2"/>
    <dgm:cxn modelId="{D8BBC237-7D7E-4F8F-B1FF-ACD3D5F04BB3}" type="presParOf" srcId="{FE42A3A4-5A25-EA40-9BAF-51294332E30B}" destId="{9FC495F8-4083-D14A-B895-6F3B982FE006}" srcOrd="4" destOrd="0" presId="urn:microsoft.com/office/officeart/2005/8/layout/lProcess2"/>
    <dgm:cxn modelId="{2951F628-229C-428F-80AB-C99141A900A5}" type="presParOf" srcId="{FE42A3A4-5A25-EA40-9BAF-51294332E30B}" destId="{B217475B-5669-E34B-90BF-F6A9422DEC8A}" srcOrd="5" destOrd="0" presId="urn:microsoft.com/office/officeart/2005/8/layout/lProcess2"/>
    <dgm:cxn modelId="{130B6A38-4107-4920-96E5-5A0098E70025}" type="presParOf" srcId="{FE42A3A4-5A25-EA40-9BAF-51294332E30B}" destId="{C594826F-7934-0F40-874A-C158939AC62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C2EA0D-E077-6348-BA79-BA16D38530D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0FCB96B-CEFE-7E4B-B6C4-72B134326C6F}">
      <dgm:prSet/>
      <dgm:spPr/>
      <dgm:t>
        <a:bodyPr/>
        <a:lstStyle/>
        <a:p>
          <a:pPr rtl="0"/>
          <a:r>
            <a:rPr lang="en-US" dirty="0"/>
            <a:t>For virtual memory to be practical and effective:</a:t>
          </a:r>
        </a:p>
      </dgm:t>
    </dgm:pt>
    <dgm:pt modelId="{C9417D73-A2E5-7B4D-8358-06B4E74BC7C6}" type="parTrans" cxnId="{F657E8B6-E88D-A24F-936B-D179ED04E6EB}">
      <dgm:prSet/>
      <dgm:spPr/>
      <dgm:t>
        <a:bodyPr/>
        <a:lstStyle/>
        <a:p>
          <a:endParaRPr lang="en-US"/>
        </a:p>
      </dgm:t>
    </dgm:pt>
    <dgm:pt modelId="{69544D86-1256-3F48-A771-E724DB1CA2DE}" type="sibTrans" cxnId="{F657E8B6-E88D-A24F-936B-D179ED04E6EB}">
      <dgm:prSet/>
      <dgm:spPr/>
      <dgm:t>
        <a:bodyPr/>
        <a:lstStyle/>
        <a:p>
          <a:endParaRPr lang="en-US"/>
        </a:p>
      </dgm:t>
    </dgm:pt>
    <dgm:pt modelId="{A65B3CA6-C8EA-5D42-8F4E-0102F2DE9322}">
      <dgm:prSet/>
      <dgm:spPr>
        <a:solidFill>
          <a:schemeClr val="bg1"/>
        </a:solidFill>
        <a:ln>
          <a:solidFill>
            <a:schemeClr val="accent6">
              <a:lumMod val="75000"/>
            </a:schemeClr>
          </a:solidFill>
        </a:ln>
      </dgm:spPr>
      <dgm:t>
        <a:bodyPr/>
        <a:lstStyle/>
        <a:p>
          <a:pPr rtl="0"/>
          <a:r>
            <a:rPr lang="en-US" dirty="0"/>
            <a:t>Hardware must support paging and segmentation </a:t>
          </a:r>
        </a:p>
      </dgm:t>
    </dgm:pt>
    <dgm:pt modelId="{B3D7A046-02E2-2E4D-9411-176EE1AAA375}" type="parTrans" cxnId="{8F22BA0E-D040-234C-97E9-8C11708BD870}">
      <dgm:prSet/>
      <dgm:spPr/>
      <dgm:t>
        <a:bodyPr/>
        <a:lstStyle/>
        <a:p>
          <a:endParaRPr lang="en-US"/>
        </a:p>
      </dgm:t>
    </dgm:pt>
    <dgm:pt modelId="{20BF5A68-55E8-AB44-B7F1-CCC893911E55}" type="sibTrans" cxnId="{8F22BA0E-D040-234C-97E9-8C11708BD870}">
      <dgm:prSet/>
      <dgm:spPr/>
      <dgm:t>
        <a:bodyPr/>
        <a:lstStyle/>
        <a:p>
          <a:endParaRPr lang="en-US"/>
        </a:p>
      </dgm:t>
    </dgm:pt>
    <dgm:pt modelId="{711AAEF7-EE06-A74F-94E2-FE7BB5CC08EF}">
      <dgm:prSet/>
      <dgm:spPr>
        <a:solidFill>
          <a:schemeClr val="bg1"/>
        </a:solidFill>
        <a:ln>
          <a:solidFill>
            <a:schemeClr val="accent6">
              <a:lumMod val="75000"/>
            </a:schemeClr>
          </a:solidFill>
        </a:ln>
      </dgm:spPr>
      <dgm:t>
        <a:bodyPr/>
        <a:lstStyle/>
        <a:p>
          <a:pPr rtl="0"/>
          <a:r>
            <a:rPr lang="en-US" dirty="0"/>
            <a:t>Operating system must include software for managing the movement of pages and/or segments between secondary memory and main memory</a:t>
          </a:r>
        </a:p>
      </dgm:t>
    </dgm:pt>
    <dgm:pt modelId="{ECD1ADCD-25FE-444C-AF69-9877D8D116DB}" type="parTrans" cxnId="{212E4CD0-FF39-DD4A-B47A-1F0AE6D7118E}">
      <dgm:prSet/>
      <dgm:spPr/>
      <dgm:t>
        <a:bodyPr/>
        <a:lstStyle/>
        <a:p>
          <a:endParaRPr lang="en-US"/>
        </a:p>
      </dgm:t>
    </dgm:pt>
    <dgm:pt modelId="{6B773E1D-5061-744D-AB7E-84F87CE4918D}" type="sibTrans" cxnId="{212E4CD0-FF39-DD4A-B47A-1F0AE6D7118E}">
      <dgm:prSet/>
      <dgm:spPr/>
      <dgm:t>
        <a:bodyPr/>
        <a:lstStyle/>
        <a:p>
          <a:endParaRPr lang="en-US"/>
        </a:p>
      </dgm:t>
    </dgm:pt>
    <dgm:pt modelId="{36FED3B4-8B3D-7D4C-85F3-E811FCA5BAAC}" type="pres">
      <dgm:prSet presAssocID="{AFC2EA0D-E077-6348-BA79-BA16D38530D4}" presName="Name0" presStyleCnt="0">
        <dgm:presLayoutVars>
          <dgm:dir/>
          <dgm:animLvl val="lvl"/>
          <dgm:resizeHandles val="exact"/>
        </dgm:presLayoutVars>
      </dgm:prSet>
      <dgm:spPr/>
    </dgm:pt>
    <dgm:pt modelId="{AF89B28B-27E3-D04F-8F9C-2FEFAD162F79}" type="pres">
      <dgm:prSet presAssocID="{40FCB96B-CEFE-7E4B-B6C4-72B134326C6F}" presName="composite" presStyleCnt="0"/>
      <dgm:spPr/>
    </dgm:pt>
    <dgm:pt modelId="{25D7E9AD-3FF4-B340-AFEC-D83943AB2430}" type="pres">
      <dgm:prSet presAssocID="{40FCB96B-CEFE-7E4B-B6C4-72B134326C6F}" presName="parTx" presStyleLbl="alignNode1" presStyleIdx="0" presStyleCnt="1">
        <dgm:presLayoutVars>
          <dgm:chMax val="0"/>
          <dgm:chPref val="0"/>
          <dgm:bulletEnabled val="1"/>
        </dgm:presLayoutVars>
      </dgm:prSet>
      <dgm:spPr/>
    </dgm:pt>
    <dgm:pt modelId="{B46E4BCB-7BAA-C945-A329-7D44D749EC35}" type="pres">
      <dgm:prSet presAssocID="{40FCB96B-CEFE-7E4B-B6C4-72B134326C6F}" presName="desTx" presStyleLbl="alignAccFollowNode1" presStyleIdx="0" presStyleCnt="1">
        <dgm:presLayoutVars>
          <dgm:bulletEnabled val="1"/>
        </dgm:presLayoutVars>
      </dgm:prSet>
      <dgm:spPr/>
    </dgm:pt>
  </dgm:ptLst>
  <dgm:cxnLst>
    <dgm:cxn modelId="{C441F907-BC28-4562-8E75-D03A4B1D6B59}" type="presOf" srcId="{711AAEF7-EE06-A74F-94E2-FE7BB5CC08EF}" destId="{B46E4BCB-7BAA-C945-A329-7D44D749EC35}" srcOrd="0" destOrd="1" presId="urn:microsoft.com/office/officeart/2005/8/layout/hList1"/>
    <dgm:cxn modelId="{8F22BA0E-D040-234C-97E9-8C11708BD870}" srcId="{40FCB96B-CEFE-7E4B-B6C4-72B134326C6F}" destId="{A65B3CA6-C8EA-5D42-8F4E-0102F2DE9322}" srcOrd="0" destOrd="0" parTransId="{B3D7A046-02E2-2E4D-9411-176EE1AAA375}" sibTransId="{20BF5A68-55E8-AB44-B7F1-CCC893911E55}"/>
    <dgm:cxn modelId="{204A5125-AC97-4CE9-81F8-15D11860B842}" type="presOf" srcId="{AFC2EA0D-E077-6348-BA79-BA16D38530D4}" destId="{36FED3B4-8B3D-7D4C-85F3-E811FCA5BAAC}" srcOrd="0" destOrd="0" presId="urn:microsoft.com/office/officeart/2005/8/layout/hList1"/>
    <dgm:cxn modelId="{FF414291-0295-44D6-A53E-976274583351}" type="presOf" srcId="{40FCB96B-CEFE-7E4B-B6C4-72B134326C6F}" destId="{25D7E9AD-3FF4-B340-AFEC-D83943AB2430}" srcOrd="0" destOrd="0" presId="urn:microsoft.com/office/officeart/2005/8/layout/hList1"/>
    <dgm:cxn modelId="{BBC3ECB4-220C-4D23-A1D7-92DDC7EEAB21}" type="presOf" srcId="{A65B3CA6-C8EA-5D42-8F4E-0102F2DE9322}" destId="{B46E4BCB-7BAA-C945-A329-7D44D749EC35}" srcOrd="0" destOrd="0" presId="urn:microsoft.com/office/officeart/2005/8/layout/hList1"/>
    <dgm:cxn modelId="{F657E8B6-E88D-A24F-936B-D179ED04E6EB}" srcId="{AFC2EA0D-E077-6348-BA79-BA16D38530D4}" destId="{40FCB96B-CEFE-7E4B-B6C4-72B134326C6F}" srcOrd="0" destOrd="0" parTransId="{C9417D73-A2E5-7B4D-8358-06B4E74BC7C6}" sibTransId="{69544D86-1256-3F48-A771-E724DB1CA2DE}"/>
    <dgm:cxn modelId="{212E4CD0-FF39-DD4A-B47A-1F0AE6D7118E}" srcId="{40FCB96B-CEFE-7E4B-B6C4-72B134326C6F}" destId="{711AAEF7-EE06-A74F-94E2-FE7BB5CC08EF}" srcOrd="1" destOrd="0" parTransId="{ECD1ADCD-25FE-444C-AF69-9877D8D116DB}" sibTransId="{6B773E1D-5061-744D-AB7E-84F87CE4918D}"/>
    <dgm:cxn modelId="{3F8361CF-7605-47D9-9352-BDA30256609B}" type="presParOf" srcId="{36FED3B4-8B3D-7D4C-85F3-E811FCA5BAAC}" destId="{AF89B28B-27E3-D04F-8F9C-2FEFAD162F79}" srcOrd="0" destOrd="0" presId="urn:microsoft.com/office/officeart/2005/8/layout/hList1"/>
    <dgm:cxn modelId="{0AD5672F-7AA9-42ED-885A-7DA495025B14}" type="presParOf" srcId="{AF89B28B-27E3-D04F-8F9C-2FEFAD162F79}" destId="{25D7E9AD-3FF4-B340-AFEC-D83943AB2430}" srcOrd="0" destOrd="0" presId="urn:microsoft.com/office/officeart/2005/8/layout/hList1"/>
    <dgm:cxn modelId="{9710E76D-C087-43C1-8CF0-BD18EAA4B07A}" type="presParOf" srcId="{AF89B28B-27E3-D04F-8F9C-2FEFAD162F79}" destId="{B46E4BCB-7BAA-C945-A329-7D44D749EC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0F948F-59C5-504A-A819-C3222257C0AD}"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2275CDEE-68EB-D345-A170-8D7851B5B366}">
      <dgm:prSet phldrT="[Text]" custT="1"/>
      <dgm:spPr>
        <a:solidFill>
          <a:schemeClr val="accent4">
            <a:lumMod val="50000"/>
          </a:schemeClr>
        </a:solidFill>
      </dgm:spPr>
      <dgm:t>
        <a:bodyPr/>
        <a:lstStyle/>
        <a:p>
          <a:r>
            <a:rPr lang="en-US" sz="2200" dirty="0"/>
            <a:t>In a combined paging/segmentation system a user’s address space is broken up into a number of segments. Each segment is broken up into a number of fixed-sized pages which are equal in length to a main memory frame</a:t>
          </a:r>
        </a:p>
      </dgm:t>
    </dgm:pt>
    <dgm:pt modelId="{4B3E9F9D-1BB7-354D-8326-B77785D729BA}" type="parTrans" cxnId="{3E1ED69C-7277-404A-A4C3-871F243067FF}">
      <dgm:prSet/>
      <dgm:spPr/>
      <dgm:t>
        <a:bodyPr/>
        <a:lstStyle/>
        <a:p>
          <a:endParaRPr lang="en-US"/>
        </a:p>
      </dgm:t>
    </dgm:pt>
    <dgm:pt modelId="{30A08914-744A-D047-BB1F-02E7BEB9DDCE}" type="sibTrans" cxnId="{3E1ED69C-7277-404A-A4C3-871F243067FF}">
      <dgm:prSet/>
      <dgm:spPr/>
      <dgm:t>
        <a:bodyPr/>
        <a:lstStyle/>
        <a:p>
          <a:endParaRPr lang="en-US"/>
        </a:p>
      </dgm:t>
    </dgm:pt>
    <dgm:pt modelId="{D322EA15-3033-4341-B8B6-248C36BA6C2B}">
      <dgm:prSet custT="1"/>
      <dgm:spPr/>
      <dgm:t>
        <a:bodyPr/>
        <a:lstStyle/>
        <a:p>
          <a:r>
            <a:rPr lang="en-US" sz="1800" dirty="0"/>
            <a:t>Segmentation is visible to the programmer</a:t>
          </a:r>
        </a:p>
      </dgm:t>
    </dgm:pt>
    <dgm:pt modelId="{3FB52000-0A77-1548-8CA4-7E00B08DC4C7}" type="parTrans" cxnId="{2DE55CF7-2D05-124A-895D-907969115EA2}">
      <dgm:prSet/>
      <dgm:spPr/>
      <dgm:t>
        <a:bodyPr/>
        <a:lstStyle/>
        <a:p>
          <a:endParaRPr lang="en-US"/>
        </a:p>
      </dgm:t>
    </dgm:pt>
    <dgm:pt modelId="{AE8A2AB5-41FD-BB40-A3D0-ACE782BA9FC2}" type="sibTrans" cxnId="{2DE55CF7-2D05-124A-895D-907969115EA2}">
      <dgm:prSet/>
      <dgm:spPr/>
      <dgm:t>
        <a:bodyPr/>
        <a:lstStyle/>
        <a:p>
          <a:endParaRPr lang="en-US"/>
        </a:p>
      </dgm:t>
    </dgm:pt>
    <dgm:pt modelId="{FBC420F0-B3CC-094B-B113-F7AD9AFF1F65}">
      <dgm:prSet custT="1"/>
      <dgm:spPr/>
      <dgm:t>
        <a:bodyPr/>
        <a:lstStyle/>
        <a:p>
          <a:r>
            <a:rPr lang="en-US" sz="1800" dirty="0"/>
            <a:t>Paging is transparent to the programmer</a:t>
          </a:r>
        </a:p>
      </dgm:t>
    </dgm:pt>
    <dgm:pt modelId="{ADAFB166-8754-3441-A9D6-724C18E4746E}" type="parTrans" cxnId="{0973166F-3EE3-D447-B6A4-2098CBA591A2}">
      <dgm:prSet/>
      <dgm:spPr/>
      <dgm:t>
        <a:bodyPr/>
        <a:lstStyle/>
        <a:p>
          <a:endParaRPr lang="en-US"/>
        </a:p>
      </dgm:t>
    </dgm:pt>
    <dgm:pt modelId="{BCBDDBFF-CE6C-7B47-BD1E-8595D7769704}" type="sibTrans" cxnId="{0973166F-3EE3-D447-B6A4-2098CBA591A2}">
      <dgm:prSet/>
      <dgm:spPr/>
      <dgm:t>
        <a:bodyPr/>
        <a:lstStyle/>
        <a:p>
          <a:endParaRPr lang="en-US"/>
        </a:p>
      </dgm:t>
    </dgm:pt>
    <dgm:pt modelId="{5E0F28B1-3F75-504A-AABC-CD8C7E9CDBF4}" type="pres">
      <dgm:prSet presAssocID="{BB0F948F-59C5-504A-A819-C3222257C0AD}" presName="mainComposite" presStyleCnt="0">
        <dgm:presLayoutVars>
          <dgm:chPref val="1"/>
          <dgm:dir/>
          <dgm:animOne val="branch"/>
          <dgm:animLvl val="lvl"/>
          <dgm:resizeHandles val="exact"/>
        </dgm:presLayoutVars>
      </dgm:prSet>
      <dgm:spPr/>
    </dgm:pt>
    <dgm:pt modelId="{36C4D4F6-307E-FB4D-B0EF-54CCAE6C41ED}" type="pres">
      <dgm:prSet presAssocID="{BB0F948F-59C5-504A-A819-C3222257C0AD}" presName="hierFlow" presStyleCnt="0"/>
      <dgm:spPr/>
    </dgm:pt>
    <dgm:pt modelId="{85D2371A-BF0F-A14E-9A2B-EBC24D28518D}" type="pres">
      <dgm:prSet presAssocID="{BB0F948F-59C5-504A-A819-C3222257C0AD}" presName="hierChild1" presStyleCnt="0">
        <dgm:presLayoutVars>
          <dgm:chPref val="1"/>
          <dgm:animOne val="branch"/>
          <dgm:animLvl val="lvl"/>
        </dgm:presLayoutVars>
      </dgm:prSet>
      <dgm:spPr/>
    </dgm:pt>
    <dgm:pt modelId="{2A780AB7-0B60-1549-BE67-A02DC437033F}" type="pres">
      <dgm:prSet presAssocID="{2275CDEE-68EB-D345-A170-8D7851B5B366}" presName="Name17" presStyleCnt="0"/>
      <dgm:spPr/>
    </dgm:pt>
    <dgm:pt modelId="{BE16B99C-4EAC-7F47-8867-A4C76D9F80B9}" type="pres">
      <dgm:prSet presAssocID="{2275CDEE-68EB-D345-A170-8D7851B5B366}" presName="level1Shape" presStyleLbl="node0" presStyleIdx="0" presStyleCnt="1" custScaleX="107592" custScaleY="180147">
        <dgm:presLayoutVars>
          <dgm:chPref val="3"/>
        </dgm:presLayoutVars>
      </dgm:prSet>
      <dgm:spPr/>
    </dgm:pt>
    <dgm:pt modelId="{46606BAE-AC36-E041-9994-4708BB3D5C3C}" type="pres">
      <dgm:prSet presAssocID="{2275CDEE-68EB-D345-A170-8D7851B5B366}" presName="hierChild2" presStyleCnt="0"/>
      <dgm:spPr/>
    </dgm:pt>
    <dgm:pt modelId="{D9DAF0E8-88AE-9D49-97D7-BB2E2BAD5635}" type="pres">
      <dgm:prSet presAssocID="{3FB52000-0A77-1548-8CA4-7E00B08DC4C7}" presName="Name25" presStyleLbl="parChTrans1D2" presStyleIdx="0" presStyleCnt="2"/>
      <dgm:spPr/>
    </dgm:pt>
    <dgm:pt modelId="{CBC4E109-D074-5547-996B-94C1923E7BA1}" type="pres">
      <dgm:prSet presAssocID="{3FB52000-0A77-1548-8CA4-7E00B08DC4C7}" presName="connTx" presStyleLbl="parChTrans1D2" presStyleIdx="0" presStyleCnt="2"/>
      <dgm:spPr/>
    </dgm:pt>
    <dgm:pt modelId="{31CB4DB6-764B-CB4C-9376-63030974CD8A}" type="pres">
      <dgm:prSet presAssocID="{D322EA15-3033-4341-B8B6-248C36BA6C2B}" presName="Name30" presStyleCnt="0"/>
      <dgm:spPr/>
    </dgm:pt>
    <dgm:pt modelId="{4877654D-7D28-164B-92B9-382C31F42FCB}" type="pres">
      <dgm:prSet presAssocID="{D322EA15-3033-4341-B8B6-248C36BA6C2B}" presName="level2Shape" presStyleLbl="node2" presStyleIdx="0" presStyleCnt="2" custScaleX="89792" custScaleY="70399"/>
      <dgm:spPr/>
    </dgm:pt>
    <dgm:pt modelId="{270C1A6A-64ED-2945-B66C-A57204640FE5}" type="pres">
      <dgm:prSet presAssocID="{D322EA15-3033-4341-B8B6-248C36BA6C2B}" presName="hierChild3" presStyleCnt="0"/>
      <dgm:spPr/>
    </dgm:pt>
    <dgm:pt modelId="{46DC0573-937E-AD4B-991E-D1C6705C9487}" type="pres">
      <dgm:prSet presAssocID="{ADAFB166-8754-3441-A9D6-724C18E4746E}" presName="Name25" presStyleLbl="parChTrans1D2" presStyleIdx="1" presStyleCnt="2"/>
      <dgm:spPr/>
    </dgm:pt>
    <dgm:pt modelId="{4664B0F1-D798-3846-AF8F-B6646E46D270}" type="pres">
      <dgm:prSet presAssocID="{ADAFB166-8754-3441-A9D6-724C18E4746E}" presName="connTx" presStyleLbl="parChTrans1D2" presStyleIdx="1" presStyleCnt="2"/>
      <dgm:spPr/>
    </dgm:pt>
    <dgm:pt modelId="{6D17E579-CC47-404D-ABE2-06B453D6E79A}" type="pres">
      <dgm:prSet presAssocID="{FBC420F0-B3CC-094B-B113-F7AD9AFF1F65}" presName="Name30" presStyleCnt="0"/>
      <dgm:spPr/>
    </dgm:pt>
    <dgm:pt modelId="{EDE292BD-4C6C-2B42-BD10-FDE3CE5FB6C6}" type="pres">
      <dgm:prSet presAssocID="{FBC420F0-B3CC-094B-B113-F7AD9AFF1F65}" presName="level2Shape" presStyleLbl="node2" presStyleIdx="1" presStyleCnt="2" custScaleX="89970" custScaleY="71736"/>
      <dgm:spPr/>
    </dgm:pt>
    <dgm:pt modelId="{A45A240B-41C8-8A40-B815-09FBB631487A}" type="pres">
      <dgm:prSet presAssocID="{FBC420F0-B3CC-094B-B113-F7AD9AFF1F65}" presName="hierChild3" presStyleCnt="0"/>
      <dgm:spPr/>
    </dgm:pt>
    <dgm:pt modelId="{C7B2103C-5DF0-174D-92E4-C4F08AB6A7F6}" type="pres">
      <dgm:prSet presAssocID="{BB0F948F-59C5-504A-A819-C3222257C0AD}" presName="bgShapesFlow" presStyleCnt="0"/>
      <dgm:spPr/>
    </dgm:pt>
  </dgm:ptLst>
  <dgm:cxnLst>
    <dgm:cxn modelId="{8960C005-D7AE-4CE7-AB86-625CE6D715D2}" type="presOf" srcId="{ADAFB166-8754-3441-A9D6-724C18E4746E}" destId="{4664B0F1-D798-3846-AF8F-B6646E46D270}" srcOrd="1" destOrd="0" presId="urn:microsoft.com/office/officeart/2005/8/layout/hierarchy5"/>
    <dgm:cxn modelId="{6A617437-E5AB-43A0-82A7-7F0E1BB6CC32}" type="presOf" srcId="{D322EA15-3033-4341-B8B6-248C36BA6C2B}" destId="{4877654D-7D28-164B-92B9-382C31F42FCB}" srcOrd="0" destOrd="0" presId="urn:microsoft.com/office/officeart/2005/8/layout/hierarchy5"/>
    <dgm:cxn modelId="{0973166F-3EE3-D447-B6A4-2098CBA591A2}" srcId="{2275CDEE-68EB-D345-A170-8D7851B5B366}" destId="{FBC420F0-B3CC-094B-B113-F7AD9AFF1F65}" srcOrd="1" destOrd="0" parTransId="{ADAFB166-8754-3441-A9D6-724C18E4746E}" sibTransId="{BCBDDBFF-CE6C-7B47-BD1E-8595D7769704}"/>
    <dgm:cxn modelId="{49FC4E72-1ACF-4BBC-8DD3-79DAAF733086}" type="presOf" srcId="{BB0F948F-59C5-504A-A819-C3222257C0AD}" destId="{5E0F28B1-3F75-504A-AABC-CD8C7E9CDBF4}" srcOrd="0" destOrd="0" presId="urn:microsoft.com/office/officeart/2005/8/layout/hierarchy5"/>
    <dgm:cxn modelId="{18BF8372-78E5-43B1-AC8D-AF39789382B0}" type="presOf" srcId="{ADAFB166-8754-3441-A9D6-724C18E4746E}" destId="{46DC0573-937E-AD4B-991E-D1C6705C9487}" srcOrd="0" destOrd="0" presId="urn:microsoft.com/office/officeart/2005/8/layout/hierarchy5"/>
    <dgm:cxn modelId="{E73F5A89-D270-4686-AE4B-A5792CC9F4DC}" type="presOf" srcId="{3FB52000-0A77-1548-8CA4-7E00B08DC4C7}" destId="{CBC4E109-D074-5547-996B-94C1923E7BA1}" srcOrd="1" destOrd="0" presId="urn:microsoft.com/office/officeart/2005/8/layout/hierarchy5"/>
    <dgm:cxn modelId="{F3C5B798-D19D-4D97-A4D1-098668059553}" type="presOf" srcId="{3FB52000-0A77-1548-8CA4-7E00B08DC4C7}" destId="{D9DAF0E8-88AE-9D49-97D7-BB2E2BAD5635}" srcOrd="0" destOrd="0" presId="urn:microsoft.com/office/officeart/2005/8/layout/hierarchy5"/>
    <dgm:cxn modelId="{FA54D49C-8EF9-4DF2-BD45-662C76A29F1F}" type="presOf" srcId="{FBC420F0-B3CC-094B-B113-F7AD9AFF1F65}" destId="{EDE292BD-4C6C-2B42-BD10-FDE3CE5FB6C6}" srcOrd="0" destOrd="0" presId="urn:microsoft.com/office/officeart/2005/8/layout/hierarchy5"/>
    <dgm:cxn modelId="{3E1ED69C-7277-404A-A4C3-871F243067FF}" srcId="{BB0F948F-59C5-504A-A819-C3222257C0AD}" destId="{2275CDEE-68EB-D345-A170-8D7851B5B366}" srcOrd="0" destOrd="0" parTransId="{4B3E9F9D-1BB7-354D-8326-B77785D729BA}" sibTransId="{30A08914-744A-D047-BB1F-02E7BEB9DDCE}"/>
    <dgm:cxn modelId="{327E299E-DEB7-4A4C-9663-26484787D866}" type="presOf" srcId="{2275CDEE-68EB-D345-A170-8D7851B5B366}" destId="{BE16B99C-4EAC-7F47-8867-A4C76D9F80B9}" srcOrd="0" destOrd="0" presId="urn:microsoft.com/office/officeart/2005/8/layout/hierarchy5"/>
    <dgm:cxn modelId="{2DE55CF7-2D05-124A-895D-907969115EA2}" srcId="{2275CDEE-68EB-D345-A170-8D7851B5B366}" destId="{D322EA15-3033-4341-B8B6-248C36BA6C2B}" srcOrd="0" destOrd="0" parTransId="{3FB52000-0A77-1548-8CA4-7E00B08DC4C7}" sibTransId="{AE8A2AB5-41FD-BB40-A3D0-ACE782BA9FC2}"/>
    <dgm:cxn modelId="{53D2D522-AC7B-4188-863D-F0B21C416E03}" type="presParOf" srcId="{5E0F28B1-3F75-504A-AABC-CD8C7E9CDBF4}" destId="{36C4D4F6-307E-FB4D-B0EF-54CCAE6C41ED}" srcOrd="0" destOrd="0" presId="urn:microsoft.com/office/officeart/2005/8/layout/hierarchy5"/>
    <dgm:cxn modelId="{FAB5629E-4131-4B79-AD95-CEF7B58A331F}" type="presParOf" srcId="{36C4D4F6-307E-FB4D-B0EF-54CCAE6C41ED}" destId="{85D2371A-BF0F-A14E-9A2B-EBC24D28518D}" srcOrd="0" destOrd="0" presId="urn:microsoft.com/office/officeart/2005/8/layout/hierarchy5"/>
    <dgm:cxn modelId="{A3E4C53D-590B-4374-89D7-C5C8D17BB401}" type="presParOf" srcId="{85D2371A-BF0F-A14E-9A2B-EBC24D28518D}" destId="{2A780AB7-0B60-1549-BE67-A02DC437033F}" srcOrd="0" destOrd="0" presId="urn:microsoft.com/office/officeart/2005/8/layout/hierarchy5"/>
    <dgm:cxn modelId="{40C6ABC8-F5B4-49A7-9141-B4FE5DF1B86A}" type="presParOf" srcId="{2A780AB7-0B60-1549-BE67-A02DC437033F}" destId="{BE16B99C-4EAC-7F47-8867-A4C76D9F80B9}" srcOrd="0" destOrd="0" presId="urn:microsoft.com/office/officeart/2005/8/layout/hierarchy5"/>
    <dgm:cxn modelId="{F77B70C6-7F8C-4770-B630-871351794BD0}" type="presParOf" srcId="{2A780AB7-0B60-1549-BE67-A02DC437033F}" destId="{46606BAE-AC36-E041-9994-4708BB3D5C3C}" srcOrd="1" destOrd="0" presId="urn:microsoft.com/office/officeart/2005/8/layout/hierarchy5"/>
    <dgm:cxn modelId="{601FDE9D-12EE-48F1-8CAB-06FB8AC836A4}" type="presParOf" srcId="{46606BAE-AC36-E041-9994-4708BB3D5C3C}" destId="{D9DAF0E8-88AE-9D49-97D7-BB2E2BAD5635}" srcOrd="0" destOrd="0" presId="urn:microsoft.com/office/officeart/2005/8/layout/hierarchy5"/>
    <dgm:cxn modelId="{04CE3BA3-0927-437F-9421-7B22DE64FAAE}" type="presParOf" srcId="{D9DAF0E8-88AE-9D49-97D7-BB2E2BAD5635}" destId="{CBC4E109-D074-5547-996B-94C1923E7BA1}" srcOrd="0" destOrd="0" presId="urn:microsoft.com/office/officeart/2005/8/layout/hierarchy5"/>
    <dgm:cxn modelId="{606313B0-9008-402D-B9FF-2AC3219F3699}" type="presParOf" srcId="{46606BAE-AC36-E041-9994-4708BB3D5C3C}" destId="{31CB4DB6-764B-CB4C-9376-63030974CD8A}" srcOrd="1" destOrd="0" presId="urn:microsoft.com/office/officeart/2005/8/layout/hierarchy5"/>
    <dgm:cxn modelId="{3A20279F-AD30-4E10-8BD5-7DFA874178B6}" type="presParOf" srcId="{31CB4DB6-764B-CB4C-9376-63030974CD8A}" destId="{4877654D-7D28-164B-92B9-382C31F42FCB}" srcOrd="0" destOrd="0" presId="urn:microsoft.com/office/officeart/2005/8/layout/hierarchy5"/>
    <dgm:cxn modelId="{08670172-1733-4BEA-A85B-25C6704099B0}" type="presParOf" srcId="{31CB4DB6-764B-CB4C-9376-63030974CD8A}" destId="{270C1A6A-64ED-2945-B66C-A57204640FE5}" srcOrd="1" destOrd="0" presId="urn:microsoft.com/office/officeart/2005/8/layout/hierarchy5"/>
    <dgm:cxn modelId="{887A7398-D95A-498D-AE9B-8C99269340B6}" type="presParOf" srcId="{46606BAE-AC36-E041-9994-4708BB3D5C3C}" destId="{46DC0573-937E-AD4B-991E-D1C6705C9487}" srcOrd="2" destOrd="0" presId="urn:microsoft.com/office/officeart/2005/8/layout/hierarchy5"/>
    <dgm:cxn modelId="{CB5B7C9A-6652-475A-AA58-E2161332493C}" type="presParOf" srcId="{46DC0573-937E-AD4B-991E-D1C6705C9487}" destId="{4664B0F1-D798-3846-AF8F-B6646E46D270}" srcOrd="0" destOrd="0" presId="urn:microsoft.com/office/officeart/2005/8/layout/hierarchy5"/>
    <dgm:cxn modelId="{E3B537A8-1615-4319-A13E-2914DE78974A}" type="presParOf" srcId="{46606BAE-AC36-E041-9994-4708BB3D5C3C}" destId="{6D17E579-CC47-404D-ABE2-06B453D6E79A}" srcOrd="3" destOrd="0" presId="urn:microsoft.com/office/officeart/2005/8/layout/hierarchy5"/>
    <dgm:cxn modelId="{1BFC6F66-C61B-49A3-91F2-8F52860FA9AE}" type="presParOf" srcId="{6D17E579-CC47-404D-ABE2-06B453D6E79A}" destId="{EDE292BD-4C6C-2B42-BD10-FDE3CE5FB6C6}" srcOrd="0" destOrd="0" presId="urn:microsoft.com/office/officeart/2005/8/layout/hierarchy5"/>
    <dgm:cxn modelId="{8FACE1A7-6A1B-49EA-B171-58E824C1C6A8}" type="presParOf" srcId="{6D17E579-CC47-404D-ABE2-06B453D6E79A}" destId="{A45A240B-41C8-8A40-B815-09FBB631487A}" srcOrd="1" destOrd="0" presId="urn:microsoft.com/office/officeart/2005/8/layout/hierarchy5"/>
    <dgm:cxn modelId="{EA36F7C8-9F81-45D7-9DC5-4DEBF975A17C}" type="presParOf" srcId="{5E0F28B1-3F75-504A-AABC-CD8C7E9CDBF4}" destId="{C7B2103C-5DF0-174D-92E4-C4F08AB6A7F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221851-5EF1-A140-8B11-BFC4A60FE09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950D1DF-2125-6643-A4F0-5058A2FDD6B3}">
      <dgm:prSet custT="1"/>
      <dgm:spPr/>
      <dgm:t>
        <a:bodyPr/>
        <a:lstStyle/>
        <a:p>
          <a:pPr rtl="0"/>
          <a:r>
            <a:rPr lang="en-US" sz="3200" dirty="0"/>
            <a:t>The design of the memory management portion of an operating system depends on three fundamental areas of choice:</a:t>
          </a:r>
        </a:p>
      </dgm:t>
    </dgm:pt>
    <dgm:pt modelId="{063F761E-965A-E94C-8C0B-B64776EE0A44}" type="parTrans" cxnId="{BE8B2ED8-3299-5741-B982-20A9A3AE5266}">
      <dgm:prSet/>
      <dgm:spPr/>
      <dgm:t>
        <a:bodyPr/>
        <a:lstStyle/>
        <a:p>
          <a:endParaRPr lang="en-US"/>
        </a:p>
      </dgm:t>
    </dgm:pt>
    <dgm:pt modelId="{8A992A4A-DBA3-D84A-B4D1-590AE5416B17}" type="sibTrans" cxnId="{BE8B2ED8-3299-5741-B982-20A9A3AE5266}">
      <dgm:prSet/>
      <dgm:spPr/>
      <dgm:t>
        <a:bodyPr/>
        <a:lstStyle/>
        <a:p>
          <a:endParaRPr lang="en-US"/>
        </a:p>
      </dgm:t>
    </dgm:pt>
    <dgm:pt modelId="{36818CF7-E2BE-534C-B91B-3920E332C25E}">
      <dgm:prSet custT="1"/>
      <dgm:spPr/>
      <dgm:t>
        <a:bodyPr/>
        <a:lstStyle/>
        <a:p>
          <a:pPr rtl="0"/>
          <a:r>
            <a:rPr lang="en-US" sz="2800" dirty="0"/>
            <a:t>Whether or not to use virtual memory techniques</a:t>
          </a:r>
        </a:p>
      </dgm:t>
    </dgm:pt>
    <dgm:pt modelId="{A9E31F8A-AC41-6043-8766-00DACBF9D2AE}" type="parTrans" cxnId="{187D516F-B1EB-E04C-8CE9-3C6A4EAB992E}">
      <dgm:prSet/>
      <dgm:spPr/>
      <dgm:t>
        <a:bodyPr/>
        <a:lstStyle/>
        <a:p>
          <a:endParaRPr lang="en-US"/>
        </a:p>
      </dgm:t>
    </dgm:pt>
    <dgm:pt modelId="{65F29B4D-4271-0340-AE09-359A3127F142}" type="sibTrans" cxnId="{187D516F-B1EB-E04C-8CE9-3C6A4EAB992E}">
      <dgm:prSet/>
      <dgm:spPr/>
      <dgm:t>
        <a:bodyPr/>
        <a:lstStyle/>
        <a:p>
          <a:endParaRPr lang="en-US"/>
        </a:p>
      </dgm:t>
    </dgm:pt>
    <dgm:pt modelId="{8A5BD9AA-BCE2-BC45-9094-4C8BABFDF403}">
      <dgm:prSet custT="1"/>
      <dgm:spPr/>
      <dgm:t>
        <a:bodyPr/>
        <a:lstStyle/>
        <a:p>
          <a:pPr rtl="0"/>
          <a:r>
            <a:rPr lang="en-US" sz="2800" dirty="0"/>
            <a:t>The use of paging or segmentation or both</a:t>
          </a:r>
        </a:p>
      </dgm:t>
    </dgm:pt>
    <dgm:pt modelId="{2067813C-0F83-F44D-A2BC-07D449861BAD}" type="parTrans" cxnId="{4C5AACB4-A416-C542-B511-39DC36B23D0C}">
      <dgm:prSet/>
      <dgm:spPr/>
      <dgm:t>
        <a:bodyPr/>
        <a:lstStyle/>
        <a:p>
          <a:endParaRPr lang="en-US"/>
        </a:p>
      </dgm:t>
    </dgm:pt>
    <dgm:pt modelId="{2B45429E-4452-9F48-A3B6-B791A86262B1}" type="sibTrans" cxnId="{4C5AACB4-A416-C542-B511-39DC36B23D0C}">
      <dgm:prSet/>
      <dgm:spPr/>
      <dgm:t>
        <a:bodyPr/>
        <a:lstStyle/>
        <a:p>
          <a:endParaRPr lang="en-US"/>
        </a:p>
      </dgm:t>
    </dgm:pt>
    <dgm:pt modelId="{00531C10-3067-D94C-A96F-7F0369ED4FBD}">
      <dgm:prSet custT="1"/>
      <dgm:spPr/>
      <dgm:t>
        <a:bodyPr/>
        <a:lstStyle/>
        <a:p>
          <a:pPr rtl="0"/>
          <a:r>
            <a:rPr lang="en-NZ" sz="2800" dirty="0"/>
            <a:t>The algorithms employed for various aspects of memory management</a:t>
          </a:r>
        </a:p>
      </dgm:t>
    </dgm:pt>
    <dgm:pt modelId="{5DE211B5-48AB-FD4D-8441-04C6DD704370}" type="sibTrans" cxnId="{860AD2C2-BAF0-EE49-AA88-816DC8798D63}">
      <dgm:prSet/>
      <dgm:spPr/>
      <dgm:t>
        <a:bodyPr/>
        <a:lstStyle/>
        <a:p>
          <a:endParaRPr lang="en-US"/>
        </a:p>
      </dgm:t>
    </dgm:pt>
    <dgm:pt modelId="{F31B542D-F021-BE41-8935-5D8D3CB4AF95}" type="parTrans" cxnId="{860AD2C2-BAF0-EE49-AA88-816DC8798D63}">
      <dgm:prSet/>
      <dgm:spPr/>
      <dgm:t>
        <a:bodyPr/>
        <a:lstStyle/>
        <a:p>
          <a:endParaRPr lang="en-US"/>
        </a:p>
      </dgm:t>
    </dgm:pt>
    <dgm:pt modelId="{D20BE9F9-5BC8-6D47-895E-8EA0E0B5F91D}">
      <dgm:prSet custT="1"/>
      <dgm:spPr/>
      <dgm:t>
        <a:bodyPr/>
        <a:lstStyle/>
        <a:p>
          <a:pPr rtl="0"/>
          <a:endParaRPr lang="en-US" sz="2800" dirty="0"/>
        </a:p>
      </dgm:t>
    </dgm:pt>
    <dgm:pt modelId="{58CEDC2C-B127-6F48-9376-B1C551323F40}" type="parTrans" cxnId="{2B55463A-6922-6D42-9EC4-76669EE38114}">
      <dgm:prSet/>
      <dgm:spPr/>
    </dgm:pt>
    <dgm:pt modelId="{3AD0DB57-FDFA-ED46-B467-C9B0C4AC3B69}" type="sibTrans" cxnId="{2B55463A-6922-6D42-9EC4-76669EE38114}">
      <dgm:prSet/>
      <dgm:spPr/>
    </dgm:pt>
    <dgm:pt modelId="{CC2B19CB-FA6F-2344-8167-93A322E2E20C}" type="pres">
      <dgm:prSet presAssocID="{B3221851-5EF1-A140-8B11-BFC4A60FE09A}" presName="linear" presStyleCnt="0">
        <dgm:presLayoutVars>
          <dgm:animLvl val="lvl"/>
          <dgm:resizeHandles val="exact"/>
        </dgm:presLayoutVars>
      </dgm:prSet>
      <dgm:spPr/>
    </dgm:pt>
    <dgm:pt modelId="{2C54C350-B66A-6B43-B459-56DA696A90E8}" type="pres">
      <dgm:prSet presAssocID="{3950D1DF-2125-6643-A4F0-5058A2FDD6B3}" presName="parentText" presStyleLbl="node1" presStyleIdx="0" presStyleCnt="1">
        <dgm:presLayoutVars>
          <dgm:chMax val="0"/>
          <dgm:bulletEnabled val="1"/>
        </dgm:presLayoutVars>
      </dgm:prSet>
      <dgm:spPr/>
    </dgm:pt>
    <dgm:pt modelId="{BB770BBE-6E3E-6C42-A86E-16AF039670AE}" type="pres">
      <dgm:prSet presAssocID="{3950D1DF-2125-6643-A4F0-5058A2FDD6B3}" presName="childText" presStyleLbl="revTx" presStyleIdx="0" presStyleCnt="1" custScaleY="210628">
        <dgm:presLayoutVars>
          <dgm:bulletEnabled val="1"/>
        </dgm:presLayoutVars>
      </dgm:prSet>
      <dgm:spPr/>
    </dgm:pt>
  </dgm:ptLst>
  <dgm:cxnLst>
    <dgm:cxn modelId="{22BE9C31-D775-444A-B30C-A0E47D213028}" type="presOf" srcId="{D20BE9F9-5BC8-6D47-895E-8EA0E0B5F91D}" destId="{BB770BBE-6E3E-6C42-A86E-16AF039670AE}" srcOrd="0" destOrd="0" presId="urn:microsoft.com/office/officeart/2005/8/layout/vList2"/>
    <dgm:cxn modelId="{253A6D35-53D5-42BC-817D-ADCA8EAF2C81}" type="presOf" srcId="{36818CF7-E2BE-534C-B91B-3920E332C25E}" destId="{BB770BBE-6E3E-6C42-A86E-16AF039670AE}" srcOrd="0" destOrd="1" presId="urn:microsoft.com/office/officeart/2005/8/layout/vList2"/>
    <dgm:cxn modelId="{2B55463A-6922-6D42-9EC4-76669EE38114}" srcId="{3950D1DF-2125-6643-A4F0-5058A2FDD6B3}" destId="{D20BE9F9-5BC8-6D47-895E-8EA0E0B5F91D}" srcOrd="0" destOrd="0" parTransId="{58CEDC2C-B127-6F48-9376-B1C551323F40}" sibTransId="{3AD0DB57-FDFA-ED46-B467-C9B0C4AC3B69}"/>
    <dgm:cxn modelId="{A90EFF65-DA06-4B8E-AA70-343D69188491}" type="presOf" srcId="{B3221851-5EF1-A140-8B11-BFC4A60FE09A}" destId="{CC2B19CB-FA6F-2344-8167-93A322E2E20C}" srcOrd="0" destOrd="0" presId="urn:microsoft.com/office/officeart/2005/8/layout/vList2"/>
    <dgm:cxn modelId="{187D516F-B1EB-E04C-8CE9-3C6A4EAB992E}" srcId="{3950D1DF-2125-6643-A4F0-5058A2FDD6B3}" destId="{36818CF7-E2BE-534C-B91B-3920E332C25E}" srcOrd="1" destOrd="0" parTransId="{A9E31F8A-AC41-6043-8766-00DACBF9D2AE}" sibTransId="{65F29B4D-4271-0340-AE09-359A3127F142}"/>
    <dgm:cxn modelId="{0BB8009F-0B3E-4520-9B3C-68437A5C1467}" type="presOf" srcId="{8A5BD9AA-BCE2-BC45-9094-4C8BABFDF403}" destId="{BB770BBE-6E3E-6C42-A86E-16AF039670AE}" srcOrd="0" destOrd="2" presId="urn:microsoft.com/office/officeart/2005/8/layout/vList2"/>
    <dgm:cxn modelId="{C2428FA4-4C45-4723-8B4E-A504B3204382}" type="presOf" srcId="{3950D1DF-2125-6643-A4F0-5058A2FDD6B3}" destId="{2C54C350-B66A-6B43-B459-56DA696A90E8}" srcOrd="0" destOrd="0" presId="urn:microsoft.com/office/officeart/2005/8/layout/vList2"/>
    <dgm:cxn modelId="{4C5AACB4-A416-C542-B511-39DC36B23D0C}" srcId="{3950D1DF-2125-6643-A4F0-5058A2FDD6B3}" destId="{8A5BD9AA-BCE2-BC45-9094-4C8BABFDF403}" srcOrd="2" destOrd="0" parTransId="{2067813C-0F83-F44D-A2BC-07D449861BAD}" sibTransId="{2B45429E-4452-9F48-A3B6-B791A86262B1}"/>
    <dgm:cxn modelId="{860AD2C2-BAF0-EE49-AA88-816DC8798D63}" srcId="{3950D1DF-2125-6643-A4F0-5058A2FDD6B3}" destId="{00531C10-3067-D94C-A96F-7F0369ED4FBD}" srcOrd="3" destOrd="0" parTransId="{F31B542D-F021-BE41-8935-5D8D3CB4AF95}" sibTransId="{5DE211B5-48AB-FD4D-8441-04C6DD704370}"/>
    <dgm:cxn modelId="{BE8B2ED8-3299-5741-B982-20A9A3AE5266}" srcId="{B3221851-5EF1-A140-8B11-BFC4A60FE09A}" destId="{3950D1DF-2125-6643-A4F0-5058A2FDD6B3}" srcOrd="0" destOrd="0" parTransId="{063F761E-965A-E94C-8C0B-B64776EE0A44}" sibTransId="{8A992A4A-DBA3-D84A-B4D1-590AE5416B17}"/>
    <dgm:cxn modelId="{9D5D93F6-C39C-4823-BBCF-3E905BD5EEBF}" type="presOf" srcId="{00531C10-3067-D94C-A96F-7F0369ED4FBD}" destId="{BB770BBE-6E3E-6C42-A86E-16AF039670AE}" srcOrd="0" destOrd="3" presId="urn:microsoft.com/office/officeart/2005/8/layout/vList2"/>
    <dgm:cxn modelId="{A7BB2E49-C4BD-4E6E-A7D3-42CA82C816D5}" type="presParOf" srcId="{CC2B19CB-FA6F-2344-8167-93A322E2E20C}" destId="{2C54C350-B66A-6B43-B459-56DA696A90E8}" srcOrd="0" destOrd="0" presId="urn:microsoft.com/office/officeart/2005/8/layout/vList2"/>
    <dgm:cxn modelId="{0929CDAF-6A77-487F-9C8E-FF0F1FEB278E}" type="presParOf" srcId="{CC2B19CB-FA6F-2344-8167-93A322E2E20C}" destId="{BB770BBE-6E3E-6C42-A86E-16AF039670A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9EBCE3-2CD4-834F-AE0D-3A8EC2798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5AE36C2-05A0-484C-BF1D-CFDEA784914C}">
      <dgm:prSet phldrT="[Text]"/>
      <dgm:spPr/>
      <dgm:t>
        <a:bodyPr/>
        <a:lstStyle/>
        <a:p>
          <a:r>
            <a:rPr lang="en-NZ" dirty="0"/>
            <a:t>SVR4 and Solaris use two separate schemes:</a:t>
          </a:r>
          <a:endParaRPr lang="en-US" dirty="0"/>
        </a:p>
      </dgm:t>
    </dgm:pt>
    <dgm:pt modelId="{9839F12A-2C1E-DE4B-ADEF-3F58B1760384}" type="parTrans" cxnId="{7A071CCC-E830-6848-B33C-091DBB3F6915}">
      <dgm:prSet/>
      <dgm:spPr/>
      <dgm:t>
        <a:bodyPr/>
        <a:lstStyle/>
        <a:p>
          <a:endParaRPr lang="en-US"/>
        </a:p>
      </dgm:t>
    </dgm:pt>
    <dgm:pt modelId="{F01D84D5-E139-1545-A49F-A06C24E8698D}" type="sibTrans" cxnId="{7A071CCC-E830-6848-B33C-091DBB3F6915}">
      <dgm:prSet/>
      <dgm:spPr/>
      <dgm:t>
        <a:bodyPr/>
        <a:lstStyle/>
        <a:p>
          <a:endParaRPr lang="en-US"/>
        </a:p>
      </dgm:t>
    </dgm:pt>
    <dgm:pt modelId="{F602EECD-B04A-D144-8B81-3A4F386EAAC9}">
      <dgm:prSet/>
      <dgm:spPr/>
      <dgm:t>
        <a:bodyPr/>
        <a:lstStyle/>
        <a:p>
          <a:r>
            <a:rPr lang="en-NZ" dirty="0"/>
            <a:t>Paging system</a:t>
          </a:r>
        </a:p>
      </dgm:t>
    </dgm:pt>
    <dgm:pt modelId="{38869EBC-3ABD-FB47-A42A-580E70C6FFBA}" type="parTrans" cxnId="{122C001D-2913-F34C-A11D-24AD0A3C8658}">
      <dgm:prSet/>
      <dgm:spPr/>
      <dgm:t>
        <a:bodyPr/>
        <a:lstStyle/>
        <a:p>
          <a:endParaRPr lang="en-US"/>
        </a:p>
      </dgm:t>
    </dgm:pt>
    <dgm:pt modelId="{5858CD97-0717-4047-9A0C-D8A7202839C0}" type="sibTrans" cxnId="{122C001D-2913-F34C-A11D-24AD0A3C8658}">
      <dgm:prSet/>
      <dgm:spPr/>
      <dgm:t>
        <a:bodyPr/>
        <a:lstStyle/>
        <a:p>
          <a:endParaRPr lang="en-US"/>
        </a:p>
      </dgm:t>
    </dgm:pt>
    <dgm:pt modelId="{1220DB26-31F5-1F4D-810C-0A48D4DC3A1C}">
      <dgm:prSet/>
      <dgm:spPr/>
      <dgm:t>
        <a:bodyPr/>
        <a:lstStyle/>
        <a:p>
          <a:r>
            <a:rPr lang="en-NZ" dirty="0"/>
            <a:t>Kernel memory allocator</a:t>
          </a:r>
        </a:p>
      </dgm:t>
    </dgm:pt>
    <dgm:pt modelId="{76878D98-1820-5A40-8CDE-421246700BFD}" type="parTrans" cxnId="{F7F52FEF-2FC2-0342-B7EB-4F42AA3AD92B}">
      <dgm:prSet/>
      <dgm:spPr/>
      <dgm:t>
        <a:bodyPr/>
        <a:lstStyle/>
        <a:p>
          <a:endParaRPr lang="en-US"/>
        </a:p>
      </dgm:t>
    </dgm:pt>
    <dgm:pt modelId="{E6FDD3ED-BF46-D04F-922E-19E293360FF7}" type="sibTrans" cxnId="{F7F52FEF-2FC2-0342-B7EB-4F42AA3AD92B}">
      <dgm:prSet/>
      <dgm:spPr/>
      <dgm:t>
        <a:bodyPr/>
        <a:lstStyle/>
        <a:p>
          <a:endParaRPr lang="en-US"/>
        </a:p>
      </dgm:t>
    </dgm:pt>
    <dgm:pt modelId="{887DF477-A6B5-6B41-AF3F-64E28880B182}" type="pres">
      <dgm:prSet presAssocID="{B99EBCE3-2CD4-834F-AE0D-3A8EC2798A87}" presName="linear" presStyleCnt="0">
        <dgm:presLayoutVars>
          <dgm:dir/>
          <dgm:animLvl val="lvl"/>
          <dgm:resizeHandles val="exact"/>
        </dgm:presLayoutVars>
      </dgm:prSet>
      <dgm:spPr/>
    </dgm:pt>
    <dgm:pt modelId="{42EB8791-3800-BE4B-B17E-5D3B342254E6}" type="pres">
      <dgm:prSet presAssocID="{C5AE36C2-05A0-484C-BF1D-CFDEA784914C}" presName="parentLin" presStyleCnt="0"/>
      <dgm:spPr/>
    </dgm:pt>
    <dgm:pt modelId="{911A78A6-5B21-B441-A41F-679825C7BC2A}" type="pres">
      <dgm:prSet presAssocID="{C5AE36C2-05A0-484C-BF1D-CFDEA784914C}" presName="parentLeftMargin" presStyleLbl="node1" presStyleIdx="0" presStyleCnt="1"/>
      <dgm:spPr/>
    </dgm:pt>
    <dgm:pt modelId="{D1AF08E7-4B55-3241-B841-DA6F620EDF99}" type="pres">
      <dgm:prSet presAssocID="{C5AE36C2-05A0-484C-BF1D-CFDEA784914C}" presName="parentText" presStyleLbl="node1" presStyleIdx="0" presStyleCnt="1">
        <dgm:presLayoutVars>
          <dgm:chMax val="0"/>
          <dgm:bulletEnabled val="1"/>
        </dgm:presLayoutVars>
      </dgm:prSet>
      <dgm:spPr/>
    </dgm:pt>
    <dgm:pt modelId="{FDABC5C0-10E7-6F4B-A7BD-ABD359CC6E0E}" type="pres">
      <dgm:prSet presAssocID="{C5AE36C2-05A0-484C-BF1D-CFDEA784914C}" presName="negativeSpace" presStyleCnt="0"/>
      <dgm:spPr/>
    </dgm:pt>
    <dgm:pt modelId="{8DA409E1-0C39-364C-B92B-A30B99C534A9}" type="pres">
      <dgm:prSet presAssocID="{C5AE36C2-05A0-484C-BF1D-CFDEA784914C}" presName="childText" presStyleLbl="conFgAcc1" presStyleIdx="0" presStyleCnt="1">
        <dgm:presLayoutVars>
          <dgm:bulletEnabled val="1"/>
        </dgm:presLayoutVars>
      </dgm:prSet>
      <dgm:spPr/>
    </dgm:pt>
  </dgm:ptLst>
  <dgm:cxnLst>
    <dgm:cxn modelId="{122C001D-2913-F34C-A11D-24AD0A3C8658}" srcId="{C5AE36C2-05A0-484C-BF1D-CFDEA784914C}" destId="{F602EECD-B04A-D144-8B81-3A4F386EAAC9}" srcOrd="0" destOrd="0" parTransId="{38869EBC-3ABD-FB47-A42A-580E70C6FFBA}" sibTransId="{5858CD97-0717-4047-9A0C-D8A7202839C0}"/>
    <dgm:cxn modelId="{1C112044-92D4-4067-BD2C-BE22A31657CF}" type="presOf" srcId="{C5AE36C2-05A0-484C-BF1D-CFDEA784914C}" destId="{D1AF08E7-4B55-3241-B841-DA6F620EDF99}" srcOrd="1" destOrd="0" presId="urn:microsoft.com/office/officeart/2005/8/layout/list1"/>
    <dgm:cxn modelId="{D0E00D61-DAA6-4AC6-BFE2-1DBB7113CDF4}" type="presOf" srcId="{B99EBCE3-2CD4-834F-AE0D-3A8EC2798A87}" destId="{887DF477-A6B5-6B41-AF3F-64E28880B182}" srcOrd="0" destOrd="0" presId="urn:microsoft.com/office/officeart/2005/8/layout/list1"/>
    <dgm:cxn modelId="{33CBE786-F8DB-4791-BAAA-6838385EBA46}" type="presOf" srcId="{F602EECD-B04A-D144-8B81-3A4F386EAAC9}" destId="{8DA409E1-0C39-364C-B92B-A30B99C534A9}" srcOrd="0" destOrd="0" presId="urn:microsoft.com/office/officeart/2005/8/layout/list1"/>
    <dgm:cxn modelId="{DDD18A8B-9B8B-4475-AB64-262B337FD052}" type="presOf" srcId="{C5AE36C2-05A0-484C-BF1D-CFDEA784914C}" destId="{911A78A6-5B21-B441-A41F-679825C7BC2A}" srcOrd="0" destOrd="0" presId="urn:microsoft.com/office/officeart/2005/8/layout/list1"/>
    <dgm:cxn modelId="{643E78AD-35C7-4F3A-94FB-8E2A903C422B}" type="presOf" srcId="{1220DB26-31F5-1F4D-810C-0A48D4DC3A1C}" destId="{8DA409E1-0C39-364C-B92B-A30B99C534A9}" srcOrd="0" destOrd="1" presId="urn:microsoft.com/office/officeart/2005/8/layout/list1"/>
    <dgm:cxn modelId="{7A071CCC-E830-6848-B33C-091DBB3F6915}" srcId="{B99EBCE3-2CD4-834F-AE0D-3A8EC2798A87}" destId="{C5AE36C2-05A0-484C-BF1D-CFDEA784914C}" srcOrd="0" destOrd="0" parTransId="{9839F12A-2C1E-DE4B-ADEF-3F58B1760384}" sibTransId="{F01D84D5-E139-1545-A49F-A06C24E8698D}"/>
    <dgm:cxn modelId="{F7F52FEF-2FC2-0342-B7EB-4F42AA3AD92B}" srcId="{C5AE36C2-05A0-484C-BF1D-CFDEA784914C}" destId="{1220DB26-31F5-1F4D-810C-0A48D4DC3A1C}" srcOrd="1" destOrd="0" parTransId="{76878D98-1820-5A40-8CDE-421246700BFD}" sibTransId="{E6FDD3ED-BF46-D04F-922E-19E293360FF7}"/>
    <dgm:cxn modelId="{B43FBABF-DE1A-4557-BEA2-DFF46C468218}" type="presParOf" srcId="{887DF477-A6B5-6B41-AF3F-64E28880B182}" destId="{42EB8791-3800-BE4B-B17E-5D3B342254E6}" srcOrd="0" destOrd="0" presId="urn:microsoft.com/office/officeart/2005/8/layout/list1"/>
    <dgm:cxn modelId="{B3B65239-27AD-4D18-982A-3F88352DC8BB}" type="presParOf" srcId="{42EB8791-3800-BE4B-B17E-5D3B342254E6}" destId="{911A78A6-5B21-B441-A41F-679825C7BC2A}" srcOrd="0" destOrd="0" presId="urn:microsoft.com/office/officeart/2005/8/layout/list1"/>
    <dgm:cxn modelId="{BAD3E985-D06D-4D97-AB41-CC90800F1770}" type="presParOf" srcId="{42EB8791-3800-BE4B-B17E-5D3B342254E6}" destId="{D1AF08E7-4B55-3241-B841-DA6F620EDF99}" srcOrd="1" destOrd="0" presId="urn:microsoft.com/office/officeart/2005/8/layout/list1"/>
    <dgm:cxn modelId="{CA211C08-4D8E-433F-9094-A37496AE77F3}" type="presParOf" srcId="{887DF477-A6B5-6B41-AF3F-64E28880B182}" destId="{FDABC5C0-10E7-6F4B-A7BD-ABD359CC6E0E}" srcOrd="1" destOrd="0" presId="urn:microsoft.com/office/officeart/2005/8/layout/list1"/>
    <dgm:cxn modelId="{61DD4098-E7FC-4738-97EE-46F3D849F094}" type="presParOf" srcId="{887DF477-A6B5-6B41-AF3F-64E28880B182}" destId="{8DA409E1-0C39-364C-B92B-A30B99C534A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E20E18-7FBA-2242-99DA-837220F88AE4}"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8DA1CC4-941F-7A4A-8D10-252D3439B77F}">
      <dgm:prSet phldrT="[Text]"/>
      <dgm:spPr/>
      <dgm:t>
        <a:bodyPr/>
        <a:lstStyle/>
        <a:p>
          <a:r>
            <a:rPr lang="en-NZ" dirty="0"/>
            <a:t>Two main aspects</a:t>
          </a:r>
          <a:endParaRPr lang="en-US" dirty="0"/>
        </a:p>
      </dgm:t>
    </dgm:pt>
    <dgm:pt modelId="{15EFA0EC-9BBF-1A47-B660-3EEC6091E287}" type="parTrans" cxnId="{9A3DE7B9-E492-6640-8BA7-159E1680652A}">
      <dgm:prSet/>
      <dgm:spPr/>
      <dgm:t>
        <a:bodyPr/>
        <a:lstStyle/>
        <a:p>
          <a:endParaRPr lang="en-US"/>
        </a:p>
      </dgm:t>
    </dgm:pt>
    <dgm:pt modelId="{6821CF97-5366-D14F-9D65-A6C1E60DAC47}" type="sibTrans" cxnId="{9A3DE7B9-E492-6640-8BA7-159E1680652A}">
      <dgm:prSet/>
      <dgm:spPr/>
      <dgm:t>
        <a:bodyPr/>
        <a:lstStyle/>
        <a:p>
          <a:endParaRPr lang="en-US"/>
        </a:p>
      </dgm:t>
    </dgm:pt>
    <dgm:pt modelId="{014AEFF7-A052-AA4F-944D-D14082E573FA}">
      <dgm:prSet/>
      <dgm:spPr/>
      <dgm:t>
        <a:bodyPr/>
        <a:lstStyle/>
        <a:p>
          <a:r>
            <a:rPr lang="en-NZ" dirty="0"/>
            <a:t>Process virtual memory</a:t>
          </a:r>
        </a:p>
      </dgm:t>
    </dgm:pt>
    <dgm:pt modelId="{90998B08-009E-F547-B031-EB37F489DF4B}" type="parTrans" cxnId="{B799E6E5-39CC-154F-9800-231CB6739A25}">
      <dgm:prSet/>
      <dgm:spPr/>
      <dgm:t>
        <a:bodyPr/>
        <a:lstStyle/>
        <a:p>
          <a:endParaRPr lang="en-US"/>
        </a:p>
      </dgm:t>
    </dgm:pt>
    <dgm:pt modelId="{84D88A56-1647-9A40-860D-DF4C597CC691}" type="sibTrans" cxnId="{B799E6E5-39CC-154F-9800-231CB6739A25}">
      <dgm:prSet/>
      <dgm:spPr/>
      <dgm:t>
        <a:bodyPr/>
        <a:lstStyle/>
        <a:p>
          <a:endParaRPr lang="en-US"/>
        </a:p>
      </dgm:t>
    </dgm:pt>
    <dgm:pt modelId="{44909251-E3F7-3340-892E-85197D4074A0}">
      <dgm:prSet/>
      <dgm:spPr/>
      <dgm:t>
        <a:bodyPr/>
        <a:lstStyle/>
        <a:p>
          <a:r>
            <a:rPr lang="en-NZ" dirty="0"/>
            <a:t>Kernel memory allocation</a:t>
          </a:r>
        </a:p>
      </dgm:t>
    </dgm:pt>
    <dgm:pt modelId="{2D4ECA39-5186-D049-A999-C44A5EDAF649}" type="parTrans" cxnId="{B427316D-F0B8-6846-868F-AEFA25345034}">
      <dgm:prSet/>
      <dgm:spPr/>
      <dgm:t>
        <a:bodyPr/>
        <a:lstStyle/>
        <a:p>
          <a:endParaRPr lang="en-US"/>
        </a:p>
      </dgm:t>
    </dgm:pt>
    <dgm:pt modelId="{A34F69C7-9403-A241-AEF5-B88B358AF3AF}" type="sibTrans" cxnId="{B427316D-F0B8-6846-868F-AEFA25345034}">
      <dgm:prSet/>
      <dgm:spPr/>
      <dgm:t>
        <a:bodyPr/>
        <a:lstStyle/>
        <a:p>
          <a:endParaRPr lang="en-US"/>
        </a:p>
      </dgm:t>
    </dgm:pt>
    <dgm:pt modelId="{387DCB57-170D-7B49-9EA6-D6AD88FC829F}" type="pres">
      <dgm:prSet presAssocID="{64E20E18-7FBA-2242-99DA-837220F88AE4}" presName="linearFlow" presStyleCnt="0">
        <dgm:presLayoutVars>
          <dgm:dir/>
          <dgm:animLvl val="lvl"/>
          <dgm:resizeHandles val="exact"/>
        </dgm:presLayoutVars>
      </dgm:prSet>
      <dgm:spPr/>
    </dgm:pt>
    <dgm:pt modelId="{FE4536C3-F8F7-0541-AC6B-E248F521B88C}" type="pres">
      <dgm:prSet presAssocID="{78DA1CC4-941F-7A4A-8D10-252D3439B77F}" presName="composite" presStyleCnt="0"/>
      <dgm:spPr/>
    </dgm:pt>
    <dgm:pt modelId="{EFB98B72-0FC1-ED4B-B31C-EC8503FE5375}" type="pres">
      <dgm:prSet presAssocID="{78DA1CC4-941F-7A4A-8D10-252D3439B77F}" presName="parentText" presStyleLbl="alignNode1" presStyleIdx="0" presStyleCnt="1">
        <dgm:presLayoutVars>
          <dgm:chMax val="1"/>
          <dgm:bulletEnabled val="1"/>
        </dgm:presLayoutVars>
      </dgm:prSet>
      <dgm:spPr/>
    </dgm:pt>
    <dgm:pt modelId="{21308D7D-2BA5-9748-9244-65D432652D84}" type="pres">
      <dgm:prSet presAssocID="{78DA1CC4-941F-7A4A-8D10-252D3439B77F}" presName="descendantText" presStyleLbl="alignAcc1" presStyleIdx="0" presStyleCnt="1">
        <dgm:presLayoutVars>
          <dgm:bulletEnabled val="1"/>
        </dgm:presLayoutVars>
      </dgm:prSet>
      <dgm:spPr/>
    </dgm:pt>
  </dgm:ptLst>
  <dgm:cxnLst>
    <dgm:cxn modelId="{A2DD6E10-E978-4EBE-9B73-6FBF8AB83533}" type="presOf" srcId="{78DA1CC4-941F-7A4A-8D10-252D3439B77F}" destId="{EFB98B72-0FC1-ED4B-B31C-EC8503FE5375}" srcOrd="0" destOrd="0" presId="urn:microsoft.com/office/officeart/2005/8/layout/chevron2"/>
    <dgm:cxn modelId="{AA7E031B-1439-4E30-939E-37A8E1BD8403}" type="presOf" srcId="{64E20E18-7FBA-2242-99DA-837220F88AE4}" destId="{387DCB57-170D-7B49-9EA6-D6AD88FC829F}" srcOrd="0" destOrd="0" presId="urn:microsoft.com/office/officeart/2005/8/layout/chevron2"/>
    <dgm:cxn modelId="{0CBCBB2E-0F7C-4E11-9432-E30BA465E156}" type="presOf" srcId="{44909251-E3F7-3340-892E-85197D4074A0}" destId="{21308D7D-2BA5-9748-9244-65D432652D84}" srcOrd="0" destOrd="1" presId="urn:microsoft.com/office/officeart/2005/8/layout/chevron2"/>
    <dgm:cxn modelId="{B427316D-F0B8-6846-868F-AEFA25345034}" srcId="{78DA1CC4-941F-7A4A-8D10-252D3439B77F}" destId="{44909251-E3F7-3340-892E-85197D4074A0}" srcOrd="1" destOrd="0" parTransId="{2D4ECA39-5186-D049-A999-C44A5EDAF649}" sibTransId="{A34F69C7-9403-A241-AEF5-B88B358AF3AF}"/>
    <dgm:cxn modelId="{9A3DE7B9-E492-6640-8BA7-159E1680652A}" srcId="{64E20E18-7FBA-2242-99DA-837220F88AE4}" destId="{78DA1CC4-941F-7A4A-8D10-252D3439B77F}" srcOrd="0" destOrd="0" parTransId="{15EFA0EC-9BBF-1A47-B660-3EEC6091E287}" sibTransId="{6821CF97-5366-D14F-9D65-A6C1E60DAC47}"/>
    <dgm:cxn modelId="{B799E6E5-39CC-154F-9800-231CB6739A25}" srcId="{78DA1CC4-941F-7A4A-8D10-252D3439B77F}" destId="{014AEFF7-A052-AA4F-944D-D14082E573FA}" srcOrd="0" destOrd="0" parTransId="{90998B08-009E-F547-B031-EB37F489DF4B}" sibTransId="{84D88A56-1647-9A40-860D-DF4C597CC691}"/>
    <dgm:cxn modelId="{DC7E7CF1-DA5D-4D7E-A9B3-57BD8DACCA7E}" type="presOf" srcId="{014AEFF7-A052-AA4F-944D-D14082E573FA}" destId="{21308D7D-2BA5-9748-9244-65D432652D84}" srcOrd="0" destOrd="0" presId="urn:microsoft.com/office/officeart/2005/8/layout/chevron2"/>
    <dgm:cxn modelId="{A8FE3BF1-4E7C-4118-9969-A9BF637BCB92}" type="presParOf" srcId="{387DCB57-170D-7B49-9EA6-D6AD88FC829F}" destId="{FE4536C3-F8F7-0541-AC6B-E248F521B88C}" srcOrd="0" destOrd="0" presId="urn:microsoft.com/office/officeart/2005/8/layout/chevron2"/>
    <dgm:cxn modelId="{E9D7BCA6-7160-42B5-AEBE-C4FFAD7D49E3}" type="presParOf" srcId="{FE4536C3-F8F7-0541-AC6B-E248F521B88C}" destId="{EFB98B72-0FC1-ED4B-B31C-EC8503FE5375}" srcOrd="0" destOrd="0" presId="urn:microsoft.com/office/officeart/2005/8/layout/chevron2"/>
    <dgm:cxn modelId="{5ED0085B-CAE9-43FA-A5BA-C84A3397A33E}" type="presParOf" srcId="{FE4536C3-F8F7-0541-AC6B-E248F521B88C}" destId="{21308D7D-2BA5-9748-9244-65D432652D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E29B74-5245-4940-B7DE-1FA7DEE8EB6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13B1AD7-47F7-2841-A64E-ED03135BEA10}">
      <dgm:prSet phldrT="[Text]"/>
      <dgm:spPr/>
      <dgm:t>
        <a:bodyPr/>
        <a:lstStyle/>
        <a:p>
          <a:r>
            <a:rPr lang="en-NZ" dirty="0"/>
            <a:t>Page directory</a:t>
          </a:r>
          <a:endParaRPr lang="en-US" dirty="0"/>
        </a:p>
      </dgm:t>
    </dgm:pt>
    <dgm:pt modelId="{4E07864A-352D-CD43-8828-FA942803B9D1}" type="parTrans" cxnId="{E40FE295-C461-B348-8C74-48C70D74FEC3}">
      <dgm:prSet/>
      <dgm:spPr/>
      <dgm:t>
        <a:bodyPr/>
        <a:lstStyle/>
        <a:p>
          <a:endParaRPr lang="en-US"/>
        </a:p>
      </dgm:t>
    </dgm:pt>
    <dgm:pt modelId="{AD9ECF63-DFE1-3247-9A69-FE9FDFF34AB1}" type="sibTrans" cxnId="{E40FE295-C461-B348-8C74-48C70D74FEC3}">
      <dgm:prSet/>
      <dgm:spPr/>
      <dgm:t>
        <a:bodyPr/>
        <a:lstStyle/>
        <a:p>
          <a:endParaRPr lang="en-US"/>
        </a:p>
      </dgm:t>
    </dgm:pt>
    <dgm:pt modelId="{067DC2BB-CEFC-D442-9AFB-691D42C8A5ED}">
      <dgm:prSet/>
      <dgm:spPr>
        <a:solidFill>
          <a:schemeClr val="bg1"/>
        </a:solidFill>
        <a:ln>
          <a:solidFill>
            <a:schemeClr val="accent1">
              <a:lumMod val="75000"/>
            </a:schemeClr>
          </a:solidFill>
        </a:ln>
      </dgm:spPr>
      <dgm:t>
        <a:bodyPr/>
        <a:lstStyle/>
        <a:p>
          <a:r>
            <a:rPr lang="en-NZ" dirty="0"/>
            <a:t>Process has a single page directory</a:t>
          </a:r>
        </a:p>
      </dgm:t>
    </dgm:pt>
    <dgm:pt modelId="{A0FCBD52-6454-6A4D-8378-3E8F8740D108}" type="parTrans" cxnId="{507B6C2B-24E8-544C-8B3E-E8C4FAD74B4F}">
      <dgm:prSet/>
      <dgm:spPr>
        <a:solidFill>
          <a:schemeClr val="accent1">
            <a:lumMod val="75000"/>
          </a:schemeClr>
        </a:solidFill>
      </dgm:spPr>
      <dgm:t>
        <a:bodyPr/>
        <a:lstStyle/>
        <a:p>
          <a:endParaRPr lang="en-US"/>
        </a:p>
      </dgm:t>
    </dgm:pt>
    <dgm:pt modelId="{060CF040-905B-CB49-9B23-28DA8469BFF8}" type="sibTrans" cxnId="{507B6C2B-24E8-544C-8B3E-E8C4FAD74B4F}">
      <dgm:prSet/>
      <dgm:spPr>
        <a:solidFill>
          <a:schemeClr val="accent1">
            <a:lumMod val="75000"/>
          </a:schemeClr>
        </a:solidFill>
      </dgm:spPr>
      <dgm:t>
        <a:bodyPr/>
        <a:lstStyle/>
        <a:p>
          <a:endParaRPr lang="en-US"/>
        </a:p>
      </dgm:t>
    </dgm:pt>
    <dgm:pt modelId="{8F1CF65B-9D65-4A4E-AE6D-2944DEEFA94A}">
      <dgm:prSet/>
      <dgm:spPr>
        <a:solidFill>
          <a:schemeClr val="bg1"/>
        </a:solidFill>
        <a:ln>
          <a:solidFill>
            <a:schemeClr val="accent1">
              <a:lumMod val="75000"/>
            </a:schemeClr>
          </a:solidFill>
        </a:ln>
      </dgm:spPr>
      <dgm:t>
        <a:bodyPr/>
        <a:lstStyle/>
        <a:p>
          <a:r>
            <a:rPr lang="en-NZ" dirty="0"/>
            <a:t>Each entry points to one page of the page middle directory</a:t>
          </a:r>
        </a:p>
      </dgm:t>
    </dgm:pt>
    <dgm:pt modelId="{01924719-C0A9-C44E-8E8B-60E71A8BCF6A}" type="parTrans" cxnId="{0335E9E7-E06F-B64F-9AF0-1CE152550217}">
      <dgm:prSet/>
      <dgm:spPr/>
      <dgm:t>
        <a:bodyPr/>
        <a:lstStyle/>
        <a:p>
          <a:endParaRPr lang="en-US"/>
        </a:p>
      </dgm:t>
    </dgm:pt>
    <dgm:pt modelId="{56CD4C1C-796D-7543-A405-CF98ED1BD203}" type="sibTrans" cxnId="{0335E9E7-E06F-B64F-9AF0-1CE152550217}">
      <dgm:prSet/>
      <dgm:spPr>
        <a:solidFill>
          <a:schemeClr val="accent1">
            <a:lumMod val="75000"/>
          </a:schemeClr>
        </a:solidFill>
      </dgm:spPr>
      <dgm:t>
        <a:bodyPr/>
        <a:lstStyle/>
        <a:p>
          <a:endParaRPr lang="en-US"/>
        </a:p>
      </dgm:t>
    </dgm:pt>
    <dgm:pt modelId="{538DCCAD-FC92-A54A-B128-92A5C9E68E94}">
      <dgm:prSet/>
      <dgm:spPr>
        <a:solidFill>
          <a:schemeClr val="bg1"/>
        </a:solidFill>
        <a:ln>
          <a:solidFill>
            <a:schemeClr val="accent1">
              <a:lumMod val="75000"/>
            </a:schemeClr>
          </a:solidFill>
        </a:ln>
      </dgm:spPr>
      <dgm:t>
        <a:bodyPr/>
        <a:lstStyle/>
        <a:p>
          <a:r>
            <a:rPr lang="en-NZ" dirty="0"/>
            <a:t>Must be in main memory for an active process</a:t>
          </a:r>
        </a:p>
      </dgm:t>
    </dgm:pt>
    <dgm:pt modelId="{11DBBA9D-957D-7F4F-A9D2-A62B1DA598CF}" type="parTrans" cxnId="{8553A5C4-31BC-DE42-B7AC-172442D68270}">
      <dgm:prSet/>
      <dgm:spPr/>
      <dgm:t>
        <a:bodyPr/>
        <a:lstStyle/>
        <a:p>
          <a:endParaRPr lang="en-US"/>
        </a:p>
      </dgm:t>
    </dgm:pt>
    <dgm:pt modelId="{23541665-ED99-1F42-AFEC-957788B1A147}" type="sibTrans" cxnId="{8553A5C4-31BC-DE42-B7AC-172442D68270}">
      <dgm:prSet/>
      <dgm:spPr/>
      <dgm:t>
        <a:bodyPr/>
        <a:lstStyle/>
        <a:p>
          <a:endParaRPr lang="en-US"/>
        </a:p>
      </dgm:t>
    </dgm:pt>
    <dgm:pt modelId="{C4F46FED-E682-2C44-9B6E-5EF4EFA02BD0}">
      <dgm:prSet/>
      <dgm:spPr>
        <a:solidFill>
          <a:schemeClr val="accent6"/>
        </a:solidFill>
      </dgm:spPr>
      <dgm:t>
        <a:bodyPr/>
        <a:lstStyle/>
        <a:p>
          <a:r>
            <a:rPr lang="en-NZ"/>
            <a:t>Page middle directory</a:t>
          </a:r>
          <a:endParaRPr lang="en-NZ" dirty="0"/>
        </a:p>
      </dgm:t>
    </dgm:pt>
    <dgm:pt modelId="{D49F7AEF-1A07-B04E-93C6-831278D5A516}" type="parTrans" cxnId="{E9C6E6B1-A8E4-DA4E-9B23-3C1FC8B681F2}">
      <dgm:prSet/>
      <dgm:spPr/>
      <dgm:t>
        <a:bodyPr/>
        <a:lstStyle/>
        <a:p>
          <a:endParaRPr lang="en-US"/>
        </a:p>
      </dgm:t>
    </dgm:pt>
    <dgm:pt modelId="{AB969766-2BB5-4D48-94CC-A865290DE562}" type="sibTrans" cxnId="{E9C6E6B1-A8E4-DA4E-9B23-3C1FC8B681F2}">
      <dgm:prSet/>
      <dgm:spPr/>
      <dgm:t>
        <a:bodyPr/>
        <a:lstStyle/>
        <a:p>
          <a:endParaRPr lang="en-US"/>
        </a:p>
      </dgm:t>
    </dgm:pt>
    <dgm:pt modelId="{BC5BBBD5-F4E1-3E49-B55F-2E72A8B3E4D9}">
      <dgm:prSet/>
      <dgm:spPr>
        <a:solidFill>
          <a:schemeClr val="bg1"/>
        </a:solidFill>
        <a:ln>
          <a:solidFill>
            <a:schemeClr val="accent6">
              <a:lumMod val="75000"/>
            </a:schemeClr>
          </a:solidFill>
        </a:ln>
      </dgm:spPr>
      <dgm:t>
        <a:bodyPr/>
        <a:lstStyle/>
        <a:p>
          <a:r>
            <a:rPr lang="en-NZ" dirty="0"/>
            <a:t>May span multiple pages</a:t>
          </a:r>
        </a:p>
      </dgm:t>
    </dgm:pt>
    <dgm:pt modelId="{1C3893F7-971A-9B40-9861-7F2275B353F7}" type="parTrans" cxnId="{F8D36FF7-D2A8-2A4A-BAC0-0C7DCDE0336F}">
      <dgm:prSet/>
      <dgm:spPr>
        <a:solidFill>
          <a:schemeClr val="accent6">
            <a:lumMod val="75000"/>
          </a:schemeClr>
        </a:solidFill>
      </dgm:spPr>
      <dgm:t>
        <a:bodyPr/>
        <a:lstStyle/>
        <a:p>
          <a:endParaRPr lang="en-US"/>
        </a:p>
      </dgm:t>
    </dgm:pt>
    <dgm:pt modelId="{CCE6A418-8D94-9F48-81B1-4252432780B9}" type="sibTrans" cxnId="{F8D36FF7-D2A8-2A4A-BAC0-0C7DCDE0336F}">
      <dgm:prSet/>
      <dgm:spPr>
        <a:solidFill>
          <a:schemeClr val="accent6">
            <a:lumMod val="75000"/>
          </a:schemeClr>
        </a:solidFill>
      </dgm:spPr>
      <dgm:t>
        <a:bodyPr/>
        <a:lstStyle/>
        <a:p>
          <a:endParaRPr lang="en-US"/>
        </a:p>
      </dgm:t>
    </dgm:pt>
    <dgm:pt modelId="{FAA4F3FF-91B0-6741-BA78-F09F20659DCE}">
      <dgm:prSet/>
      <dgm:spPr>
        <a:solidFill>
          <a:schemeClr val="bg1"/>
        </a:solidFill>
        <a:ln>
          <a:solidFill>
            <a:schemeClr val="accent6">
              <a:lumMod val="75000"/>
            </a:schemeClr>
          </a:solidFill>
        </a:ln>
      </dgm:spPr>
      <dgm:t>
        <a:bodyPr/>
        <a:lstStyle/>
        <a:p>
          <a:r>
            <a:rPr lang="en-NZ" dirty="0"/>
            <a:t>Each entry points to one page in the page table</a:t>
          </a:r>
        </a:p>
      </dgm:t>
    </dgm:pt>
    <dgm:pt modelId="{9636CA2F-57C1-0B46-8E7D-673E5A706519}" type="parTrans" cxnId="{FCCDC5DD-1DE5-EF4C-8358-B907168C9E71}">
      <dgm:prSet/>
      <dgm:spPr/>
      <dgm:t>
        <a:bodyPr/>
        <a:lstStyle/>
        <a:p>
          <a:endParaRPr lang="en-US"/>
        </a:p>
      </dgm:t>
    </dgm:pt>
    <dgm:pt modelId="{36E090C5-E2D3-A746-833B-759E0B227E5F}" type="sibTrans" cxnId="{FCCDC5DD-1DE5-EF4C-8358-B907168C9E71}">
      <dgm:prSet/>
      <dgm:spPr/>
      <dgm:t>
        <a:bodyPr/>
        <a:lstStyle/>
        <a:p>
          <a:endParaRPr lang="en-US"/>
        </a:p>
      </dgm:t>
    </dgm:pt>
    <dgm:pt modelId="{B487788C-2D42-5243-BB88-7AE8C9C1DA0B}">
      <dgm:prSet/>
      <dgm:spPr/>
      <dgm:t>
        <a:bodyPr/>
        <a:lstStyle/>
        <a:p>
          <a:r>
            <a:rPr lang="en-NZ"/>
            <a:t>Page table</a:t>
          </a:r>
          <a:endParaRPr lang="en-NZ" dirty="0"/>
        </a:p>
      </dgm:t>
    </dgm:pt>
    <dgm:pt modelId="{95442CB5-3AA2-FC40-8072-E1436BB92CEB}" type="parTrans" cxnId="{759B7F08-4962-3D4C-B84A-233B4D93EB05}">
      <dgm:prSet/>
      <dgm:spPr/>
      <dgm:t>
        <a:bodyPr/>
        <a:lstStyle/>
        <a:p>
          <a:endParaRPr lang="en-US"/>
        </a:p>
      </dgm:t>
    </dgm:pt>
    <dgm:pt modelId="{536C0C9A-202C-9142-83EC-4705CFBED85F}" type="sibTrans" cxnId="{759B7F08-4962-3D4C-B84A-233B4D93EB05}">
      <dgm:prSet/>
      <dgm:spPr/>
      <dgm:t>
        <a:bodyPr/>
        <a:lstStyle/>
        <a:p>
          <a:endParaRPr lang="en-US"/>
        </a:p>
      </dgm:t>
    </dgm:pt>
    <dgm:pt modelId="{7986C98E-4932-5E49-99DD-4585704CDCF8}">
      <dgm:prSet/>
      <dgm:spPr>
        <a:solidFill>
          <a:schemeClr val="bg1"/>
        </a:solidFill>
        <a:ln>
          <a:solidFill>
            <a:schemeClr val="accent1">
              <a:lumMod val="75000"/>
            </a:schemeClr>
          </a:solidFill>
        </a:ln>
      </dgm:spPr>
      <dgm:t>
        <a:bodyPr/>
        <a:lstStyle/>
        <a:p>
          <a:r>
            <a:rPr lang="en-NZ" dirty="0"/>
            <a:t>May also span multiple pages</a:t>
          </a:r>
        </a:p>
      </dgm:t>
    </dgm:pt>
    <dgm:pt modelId="{DB4EF5E0-0972-7A4F-83BC-08D6E85E3946}" type="parTrans" cxnId="{E97B46F7-D188-7D4F-B928-F0A38E1A8A34}">
      <dgm:prSet/>
      <dgm:spPr>
        <a:solidFill>
          <a:schemeClr val="accent1">
            <a:lumMod val="75000"/>
          </a:schemeClr>
        </a:solidFill>
      </dgm:spPr>
      <dgm:t>
        <a:bodyPr/>
        <a:lstStyle/>
        <a:p>
          <a:endParaRPr lang="en-US"/>
        </a:p>
      </dgm:t>
    </dgm:pt>
    <dgm:pt modelId="{A8A2B4D6-0376-0848-A7CA-7498E0788F08}" type="sibTrans" cxnId="{E97B46F7-D188-7D4F-B928-F0A38E1A8A34}">
      <dgm:prSet/>
      <dgm:spPr>
        <a:solidFill>
          <a:schemeClr val="accent1">
            <a:lumMod val="75000"/>
          </a:schemeClr>
        </a:solidFill>
      </dgm:spPr>
      <dgm:t>
        <a:bodyPr/>
        <a:lstStyle/>
        <a:p>
          <a:endParaRPr lang="en-US"/>
        </a:p>
      </dgm:t>
    </dgm:pt>
    <dgm:pt modelId="{E46B0827-D2C1-8C43-97EB-6E8A753233F0}">
      <dgm:prSet/>
      <dgm:spPr>
        <a:solidFill>
          <a:schemeClr val="bg1"/>
        </a:solidFill>
        <a:ln>
          <a:solidFill>
            <a:schemeClr val="accent1">
              <a:lumMod val="75000"/>
            </a:schemeClr>
          </a:solidFill>
        </a:ln>
      </dgm:spPr>
      <dgm:t>
        <a:bodyPr/>
        <a:lstStyle/>
        <a:p>
          <a:r>
            <a:rPr lang="en-NZ" dirty="0"/>
            <a:t>Each entry refers to one virtual page of the process</a:t>
          </a:r>
        </a:p>
      </dgm:t>
    </dgm:pt>
    <dgm:pt modelId="{2A9DF415-6340-8443-B86A-8C322D27990C}" type="parTrans" cxnId="{E2C4E7A7-8F34-EB45-AFAF-B08263588B5A}">
      <dgm:prSet/>
      <dgm:spPr/>
      <dgm:t>
        <a:bodyPr/>
        <a:lstStyle/>
        <a:p>
          <a:endParaRPr lang="en-US"/>
        </a:p>
      </dgm:t>
    </dgm:pt>
    <dgm:pt modelId="{93DBD9FE-EE92-1F46-9807-574B81974CE8}" type="sibTrans" cxnId="{E2C4E7A7-8F34-EB45-AFAF-B08263588B5A}">
      <dgm:prSet/>
      <dgm:spPr/>
      <dgm:t>
        <a:bodyPr/>
        <a:lstStyle/>
        <a:p>
          <a:endParaRPr lang="en-US"/>
        </a:p>
      </dgm:t>
    </dgm:pt>
    <dgm:pt modelId="{5F8A9CA1-FCAF-7541-867F-A6EA6BB8A7E7}" type="pres">
      <dgm:prSet presAssocID="{C9E29B74-5245-4940-B7DE-1FA7DEE8EB60}" presName="Name0" presStyleCnt="0">
        <dgm:presLayoutVars>
          <dgm:dir/>
          <dgm:animLvl val="lvl"/>
          <dgm:resizeHandles val="exact"/>
        </dgm:presLayoutVars>
      </dgm:prSet>
      <dgm:spPr/>
    </dgm:pt>
    <dgm:pt modelId="{57B6DA94-30B2-BE4F-9A3F-22C74B1F2FDF}" type="pres">
      <dgm:prSet presAssocID="{013B1AD7-47F7-2841-A64E-ED03135BEA10}" presName="vertFlow" presStyleCnt="0"/>
      <dgm:spPr/>
    </dgm:pt>
    <dgm:pt modelId="{C2AC3FA1-22DB-F143-84E2-A5DCAA3FF995}" type="pres">
      <dgm:prSet presAssocID="{013B1AD7-47F7-2841-A64E-ED03135BEA10}" presName="header" presStyleLbl="node1" presStyleIdx="0" presStyleCnt="3"/>
      <dgm:spPr/>
    </dgm:pt>
    <dgm:pt modelId="{9196549D-AECB-3649-916C-D4FF3900EBDA}" type="pres">
      <dgm:prSet presAssocID="{A0FCBD52-6454-6A4D-8378-3E8F8740D108}" presName="parTrans" presStyleLbl="sibTrans2D1" presStyleIdx="0" presStyleCnt="7"/>
      <dgm:spPr/>
    </dgm:pt>
    <dgm:pt modelId="{37AFDC12-A0AB-2C47-816E-7B91255BA229}" type="pres">
      <dgm:prSet presAssocID="{067DC2BB-CEFC-D442-9AFB-691D42C8A5ED}" presName="child" presStyleLbl="alignAccFollowNode1" presStyleIdx="0" presStyleCnt="7">
        <dgm:presLayoutVars>
          <dgm:chMax val="0"/>
          <dgm:bulletEnabled val="1"/>
        </dgm:presLayoutVars>
      </dgm:prSet>
      <dgm:spPr/>
    </dgm:pt>
    <dgm:pt modelId="{85D4B099-E6CB-0149-99A0-40CF3915FA23}" type="pres">
      <dgm:prSet presAssocID="{060CF040-905B-CB49-9B23-28DA8469BFF8}" presName="sibTrans" presStyleLbl="sibTrans2D1" presStyleIdx="1" presStyleCnt="7"/>
      <dgm:spPr/>
    </dgm:pt>
    <dgm:pt modelId="{37C0D7BB-F6E4-3246-B2BF-E557DE4B6E3A}" type="pres">
      <dgm:prSet presAssocID="{8F1CF65B-9D65-4A4E-AE6D-2944DEEFA94A}" presName="child" presStyleLbl="alignAccFollowNode1" presStyleIdx="1" presStyleCnt="7">
        <dgm:presLayoutVars>
          <dgm:chMax val="0"/>
          <dgm:bulletEnabled val="1"/>
        </dgm:presLayoutVars>
      </dgm:prSet>
      <dgm:spPr/>
    </dgm:pt>
    <dgm:pt modelId="{26EC75B5-304E-B648-9141-C84E132B44BD}" type="pres">
      <dgm:prSet presAssocID="{56CD4C1C-796D-7543-A405-CF98ED1BD203}" presName="sibTrans" presStyleLbl="sibTrans2D1" presStyleIdx="2" presStyleCnt="7"/>
      <dgm:spPr/>
    </dgm:pt>
    <dgm:pt modelId="{BEA0435F-E15A-9649-AD47-6ABBAB2093B3}" type="pres">
      <dgm:prSet presAssocID="{538DCCAD-FC92-A54A-B128-92A5C9E68E94}" presName="child" presStyleLbl="alignAccFollowNode1" presStyleIdx="2" presStyleCnt="7">
        <dgm:presLayoutVars>
          <dgm:chMax val="0"/>
          <dgm:bulletEnabled val="1"/>
        </dgm:presLayoutVars>
      </dgm:prSet>
      <dgm:spPr/>
    </dgm:pt>
    <dgm:pt modelId="{631661D7-6937-2542-A5B7-1588BF5F262C}" type="pres">
      <dgm:prSet presAssocID="{013B1AD7-47F7-2841-A64E-ED03135BEA10}" presName="hSp" presStyleCnt="0"/>
      <dgm:spPr/>
    </dgm:pt>
    <dgm:pt modelId="{393D124A-1409-1A4A-8240-2248A405E7A1}" type="pres">
      <dgm:prSet presAssocID="{C4F46FED-E682-2C44-9B6E-5EF4EFA02BD0}" presName="vertFlow" presStyleCnt="0"/>
      <dgm:spPr/>
    </dgm:pt>
    <dgm:pt modelId="{BB6FE595-8B9D-3E41-AC6C-C4AEA4FDBF8F}" type="pres">
      <dgm:prSet presAssocID="{C4F46FED-E682-2C44-9B6E-5EF4EFA02BD0}" presName="header" presStyleLbl="node1" presStyleIdx="1" presStyleCnt="3"/>
      <dgm:spPr/>
    </dgm:pt>
    <dgm:pt modelId="{2A50F0A4-9418-C846-AF64-2D3BBCEEBDF9}" type="pres">
      <dgm:prSet presAssocID="{1C3893F7-971A-9B40-9861-7F2275B353F7}" presName="parTrans" presStyleLbl="sibTrans2D1" presStyleIdx="3" presStyleCnt="7"/>
      <dgm:spPr/>
    </dgm:pt>
    <dgm:pt modelId="{A298849F-AEA1-2C49-AC39-C1897E63456B}" type="pres">
      <dgm:prSet presAssocID="{BC5BBBD5-F4E1-3E49-B55F-2E72A8B3E4D9}" presName="child" presStyleLbl="alignAccFollowNode1" presStyleIdx="3" presStyleCnt="7">
        <dgm:presLayoutVars>
          <dgm:chMax val="0"/>
          <dgm:bulletEnabled val="1"/>
        </dgm:presLayoutVars>
      </dgm:prSet>
      <dgm:spPr/>
    </dgm:pt>
    <dgm:pt modelId="{6A2D47B0-CDD8-F746-89F0-91B3821DC30C}" type="pres">
      <dgm:prSet presAssocID="{CCE6A418-8D94-9F48-81B1-4252432780B9}" presName="sibTrans" presStyleLbl="sibTrans2D1" presStyleIdx="4" presStyleCnt="7"/>
      <dgm:spPr/>
    </dgm:pt>
    <dgm:pt modelId="{684F7E35-7CCA-BC43-83F2-C46741036902}" type="pres">
      <dgm:prSet presAssocID="{FAA4F3FF-91B0-6741-BA78-F09F20659DCE}" presName="child" presStyleLbl="alignAccFollowNode1" presStyleIdx="4" presStyleCnt="7">
        <dgm:presLayoutVars>
          <dgm:chMax val="0"/>
          <dgm:bulletEnabled val="1"/>
        </dgm:presLayoutVars>
      </dgm:prSet>
      <dgm:spPr/>
    </dgm:pt>
    <dgm:pt modelId="{C3BE859A-878A-BD43-8474-CCEE441208D6}" type="pres">
      <dgm:prSet presAssocID="{C4F46FED-E682-2C44-9B6E-5EF4EFA02BD0}" presName="hSp" presStyleCnt="0"/>
      <dgm:spPr/>
    </dgm:pt>
    <dgm:pt modelId="{B524EB19-1B53-AC47-9ECC-B3ACF98328F0}" type="pres">
      <dgm:prSet presAssocID="{B487788C-2D42-5243-BB88-7AE8C9C1DA0B}" presName="vertFlow" presStyleCnt="0"/>
      <dgm:spPr/>
    </dgm:pt>
    <dgm:pt modelId="{7D8442DE-AEB8-894B-9A4F-97B5C7828A29}" type="pres">
      <dgm:prSet presAssocID="{B487788C-2D42-5243-BB88-7AE8C9C1DA0B}" presName="header" presStyleLbl="node1" presStyleIdx="2" presStyleCnt="3"/>
      <dgm:spPr/>
    </dgm:pt>
    <dgm:pt modelId="{551F86AF-E7CC-9042-B6D8-92F684EEFAEA}" type="pres">
      <dgm:prSet presAssocID="{DB4EF5E0-0972-7A4F-83BC-08D6E85E3946}" presName="parTrans" presStyleLbl="sibTrans2D1" presStyleIdx="5" presStyleCnt="7"/>
      <dgm:spPr/>
    </dgm:pt>
    <dgm:pt modelId="{E03F493F-DAF3-9C49-94B3-553820CCD50B}" type="pres">
      <dgm:prSet presAssocID="{7986C98E-4932-5E49-99DD-4585704CDCF8}" presName="child" presStyleLbl="alignAccFollowNode1" presStyleIdx="5" presStyleCnt="7">
        <dgm:presLayoutVars>
          <dgm:chMax val="0"/>
          <dgm:bulletEnabled val="1"/>
        </dgm:presLayoutVars>
      </dgm:prSet>
      <dgm:spPr/>
    </dgm:pt>
    <dgm:pt modelId="{12ACF83D-0FBA-3F4D-A482-69A573DC47B6}" type="pres">
      <dgm:prSet presAssocID="{A8A2B4D6-0376-0848-A7CA-7498E0788F08}" presName="sibTrans" presStyleLbl="sibTrans2D1" presStyleIdx="6" presStyleCnt="7"/>
      <dgm:spPr/>
    </dgm:pt>
    <dgm:pt modelId="{7970D26F-3BEE-5C40-A191-542FFC2E056A}" type="pres">
      <dgm:prSet presAssocID="{E46B0827-D2C1-8C43-97EB-6E8A753233F0}" presName="child" presStyleLbl="alignAccFollowNode1" presStyleIdx="6" presStyleCnt="7">
        <dgm:presLayoutVars>
          <dgm:chMax val="0"/>
          <dgm:bulletEnabled val="1"/>
        </dgm:presLayoutVars>
      </dgm:prSet>
      <dgm:spPr/>
    </dgm:pt>
  </dgm:ptLst>
  <dgm:cxnLst>
    <dgm:cxn modelId="{759B7F08-4962-3D4C-B84A-233B4D93EB05}" srcId="{C9E29B74-5245-4940-B7DE-1FA7DEE8EB60}" destId="{B487788C-2D42-5243-BB88-7AE8C9C1DA0B}" srcOrd="2" destOrd="0" parTransId="{95442CB5-3AA2-FC40-8072-E1436BB92CEB}" sibTransId="{536C0C9A-202C-9142-83EC-4705CFBED85F}"/>
    <dgm:cxn modelId="{4F521716-B5D3-412E-BD51-46DF485BC866}" type="presOf" srcId="{067DC2BB-CEFC-D442-9AFB-691D42C8A5ED}" destId="{37AFDC12-A0AB-2C47-816E-7B91255BA229}" srcOrd="0" destOrd="0" presId="urn:microsoft.com/office/officeart/2005/8/layout/lProcess1"/>
    <dgm:cxn modelId="{0D1C641D-92FA-4F29-A66F-FB2BAD2CEA29}" type="presOf" srcId="{013B1AD7-47F7-2841-A64E-ED03135BEA10}" destId="{C2AC3FA1-22DB-F143-84E2-A5DCAA3FF995}" srcOrd="0" destOrd="0" presId="urn:microsoft.com/office/officeart/2005/8/layout/lProcess1"/>
    <dgm:cxn modelId="{C3EE7D27-78DE-49B5-B999-982CA4B0BC44}" type="presOf" srcId="{CCE6A418-8D94-9F48-81B1-4252432780B9}" destId="{6A2D47B0-CDD8-F746-89F0-91B3821DC30C}" srcOrd="0" destOrd="0" presId="urn:microsoft.com/office/officeart/2005/8/layout/lProcess1"/>
    <dgm:cxn modelId="{507B6C2B-24E8-544C-8B3E-E8C4FAD74B4F}" srcId="{013B1AD7-47F7-2841-A64E-ED03135BEA10}" destId="{067DC2BB-CEFC-D442-9AFB-691D42C8A5ED}" srcOrd="0" destOrd="0" parTransId="{A0FCBD52-6454-6A4D-8378-3E8F8740D108}" sibTransId="{060CF040-905B-CB49-9B23-28DA8469BFF8}"/>
    <dgm:cxn modelId="{DDD4D636-1E47-4C0D-9AF1-BBDDE8608746}" type="presOf" srcId="{8F1CF65B-9D65-4A4E-AE6D-2944DEEFA94A}" destId="{37C0D7BB-F6E4-3246-B2BF-E557DE4B6E3A}" srcOrd="0" destOrd="0" presId="urn:microsoft.com/office/officeart/2005/8/layout/lProcess1"/>
    <dgm:cxn modelId="{78D16F5C-2228-4241-8F2F-979966346E4A}" type="presOf" srcId="{538DCCAD-FC92-A54A-B128-92A5C9E68E94}" destId="{BEA0435F-E15A-9649-AD47-6ABBAB2093B3}" srcOrd="0" destOrd="0" presId="urn:microsoft.com/office/officeart/2005/8/layout/lProcess1"/>
    <dgm:cxn modelId="{97D7266F-924B-4472-828C-302718EF2339}" type="presOf" srcId="{56CD4C1C-796D-7543-A405-CF98ED1BD203}" destId="{26EC75B5-304E-B648-9141-C84E132B44BD}" srcOrd="0" destOrd="0" presId="urn:microsoft.com/office/officeart/2005/8/layout/lProcess1"/>
    <dgm:cxn modelId="{50788C7B-201C-4224-A157-DAD65918AC77}" type="presOf" srcId="{E46B0827-D2C1-8C43-97EB-6E8A753233F0}" destId="{7970D26F-3BEE-5C40-A191-542FFC2E056A}" srcOrd="0" destOrd="0" presId="urn:microsoft.com/office/officeart/2005/8/layout/lProcess1"/>
    <dgm:cxn modelId="{A788587E-48E6-4A6D-B07C-5CC68F95B8DD}" type="presOf" srcId="{C4F46FED-E682-2C44-9B6E-5EF4EFA02BD0}" destId="{BB6FE595-8B9D-3E41-AC6C-C4AEA4FDBF8F}" srcOrd="0" destOrd="0" presId="urn:microsoft.com/office/officeart/2005/8/layout/lProcess1"/>
    <dgm:cxn modelId="{A665C67F-84B8-40B2-86F5-EEDD4222A393}" type="presOf" srcId="{7986C98E-4932-5E49-99DD-4585704CDCF8}" destId="{E03F493F-DAF3-9C49-94B3-553820CCD50B}" srcOrd="0" destOrd="0" presId="urn:microsoft.com/office/officeart/2005/8/layout/lProcess1"/>
    <dgm:cxn modelId="{1B714487-A4FD-452E-BE34-B7239E7BFBAC}" type="presOf" srcId="{B487788C-2D42-5243-BB88-7AE8C9C1DA0B}" destId="{7D8442DE-AEB8-894B-9A4F-97B5C7828A29}" srcOrd="0" destOrd="0" presId="urn:microsoft.com/office/officeart/2005/8/layout/lProcess1"/>
    <dgm:cxn modelId="{5226A28C-18CB-4C61-BA13-41C2A73BD632}" type="presOf" srcId="{A0FCBD52-6454-6A4D-8378-3E8F8740D108}" destId="{9196549D-AECB-3649-916C-D4FF3900EBDA}" srcOrd="0" destOrd="0" presId="urn:microsoft.com/office/officeart/2005/8/layout/lProcess1"/>
    <dgm:cxn modelId="{EA77DD8C-49D5-41B0-A14D-99E0DD18A2B5}" type="presOf" srcId="{A8A2B4D6-0376-0848-A7CA-7498E0788F08}" destId="{12ACF83D-0FBA-3F4D-A482-69A573DC47B6}" srcOrd="0" destOrd="0" presId="urn:microsoft.com/office/officeart/2005/8/layout/lProcess1"/>
    <dgm:cxn modelId="{E40FE295-C461-B348-8C74-48C70D74FEC3}" srcId="{C9E29B74-5245-4940-B7DE-1FA7DEE8EB60}" destId="{013B1AD7-47F7-2841-A64E-ED03135BEA10}" srcOrd="0" destOrd="0" parTransId="{4E07864A-352D-CD43-8828-FA942803B9D1}" sibTransId="{AD9ECF63-DFE1-3247-9A69-FE9FDFF34AB1}"/>
    <dgm:cxn modelId="{F9E25BA0-ACD2-457A-9FBA-408CA72DACF8}" type="presOf" srcId="{C9E29B74-5245-4940-B7DE-1FA7DEE8EB60}" destId="{5F8A9CA1-FCAF-7541-867F-A6EA6BB8A7E7}" srcOrd="0" destOrd="0" presId="urn:microsoft.com/office/officeart/2005/8/layout/lProcess1"/>
    <dgm:cxn modelId="{E2C4E7A7-8F34-EB45-AFAF-B08263588B5A}" srcId="{B487788C-2D42-5243-BB88-7AE8C9C1DA0B}" destId="{E46B0827-D2C1-8C43-97EB-6E8A753233F0}" srcOrd="1" destOrd="0" parTransId="{2A9DF415-6340-8443-B86A-8C322D27990C}" sibTransId="{93DBD9FE-EE92-1F46-9807-574B81974CE8}"/>
    <dgm:cxn modelId="{35695DAF-56A1-440A-BAA1-C0BDE875A02C}" type="presOf" srcId="{1C3893F7-971A-9B40-9861-7F2275B353F7}" destId="{2A50F0A4-9418-C846-AF64-2D3BBCEEBDF9}" srcOrd="0" destOrd="0" presId="urn:microsoft.com/office/officeart/2005/8/layout/lProcess1"/>
    <dgm:cxn modelId="{E9C6E6B1-A8E4-DA4E-9B23-3C1FC8B681F2}" srcId="{C9E29B74-5245-4940-B7DE-1FA7DEE8EB60}" destId="{C4F46FED-E682-2C44-9B6E-5EF4EFA02BD0}" srcOrd="1" destOrd="0" parTransId="{D49F7AEF-1A07-B04E-93C6-831278D5A516}" sibTransId="{AB969766-2BB5-4D48-94CC-A865290DE562}"/>
    <dgm:cxn modelId="{8553A5C4-31BC-DE42-B7AC-172442D68270}" srcId="{013B1AD7-47F7-2841-A64E-ED03135BEA10}" destId="{538DCCAD-FC92-A54A-B128-92A5C9E68E94}" srcOrd="2" destOrd="0" parTransId="{11DBBA9D-957D-7F4F-A9D2-A62B1DA598CF}" sibTransId="{23541665-ED99-1F42-AFEC-957788B1A147}"/>
    <dgm:cxn modelId="{25F896D7-578F-4593-82A2-8076C23E7997}" type="presOf" srcId="{DB4EF5E0-0972-7A4F-83BC-08D6E85E3946}" destId="{551F86AF-E7CC-9042-B6D8-92F684EEFAEA}" srcOrd="0" destOrd="0" presId="urn:microsoft.com/office/officeart/2005/8/layout/lProcess1"/>
    <dgm:cxn modelId="{FCCDC5DD-1DE5-EF4C-8358-B907168C9E71}" srcId="{C4F46FED-E682-2C44-9B6E-5EF4EFA02BD0}" destId="{FAA4F3FF-91B0-6741-BA78-F09F20659DCE}" srcOrd="1" destOrd="0" parTransId="{9636CA2F-57C1-0B46-8E7D-673E5A706519}" sibTransId="{36E090C5-E2D3-A746-833B-759E0B227E5F}"/>
    <dgm:cxn modelId="{2B078FE6-BABD-41FD-A2CF-8BC2C001EFCA}" type="presOf" srcId="{060CF040-905B-CB49-9B23-28DA8469BFF8}" destId="{85D4B099-E6CB-0149-99A0-40CF3915FA23}" srcOrd="0" destOrd="0" presId="urn:microsoft.com/office/officeart/2005/8/layout/lProcess1"/>
    <dgm:cxn modelId="{0335E9E7-E06F-B64F-9AF0-1CE152550217}" srcId="{013B1AD7-47F7-2841-A64E-ED03135BEA10}" destId="{8F1CF65B-9D65-4A4E-AE6D-2944DEEFA94A}" srcOrd="1" destOrd="0" parTransId="{01924719-C0A9-C44E-8E8B-60E71A8BCF6A}" sibTransId="{56CD4C1C-796D-7543-A405-CF98ED1BD203}"/>
    <dgm:cxn modelId="{E97B46F7-D188-7D4F-B928-F0A38E1A8A34}" srcId="{B487788C-2D42-5243-BB88-7AE8C9C1DA0B}" destId="{7986C98E-4932-5E49-99DD-4585704CDCF8}" srcOrd="0" destOrd="0" parTransId="{DB4EF5E0-0972-7A4F-83BC-08D6E85E3946}" sibTransId="{A8A2B4D6-0376-0848-A7CA-7498E0788F08}"/>
    <dgm:cxn modelId="{F8D36FF7-D2A8-2A4A-BAC0-0C7DCDE0336F}" srcId="{C4F46FED-E682-2C44-9B6E-5EF4EFA02BD0}" destId="{BC5BBBD5-F4E1-3E49-B55F-2E72A8B3E4D9}" srcOrd="0" destOrd="0" parTransId="{1C3893F7-971A-9B40-9861-7F2275B353F7}" sibTransId="{CCE6A418-8D94-9F48-81B1-4252432780B9}"/>
    <dgm:cxn modelId="{553173FD-F141-48A3-AF19-814471D3FA45}" type="presOf" srcId="{FAA4F3FF-91B0-6741-BA78-F09F20659DCE}" destId="{684F7E35-7CCA-BC43-83F2-C46741036902}" srcOrd="0" destOrd="0" presId="urn:microsoft.com/office/officeart/2005/8/layout/lProcess1"/>
    <dgm:cxn modelId="{285165FE-8CB5-4BF5-97D9-938F6FCC33E7}" type="presOf" srcId="{BC5BBBD5-F4E1-3E49-B55F-2E72A8B3E4D9}" destId="{A298849F-AEA1-2C49-AC39-C1897E63456B}" srcOrd="0" destOrd="0" presId="urn:microsoft.com/office/officeart/2005/8/layout/lProcess1"/>
    <dgm:cxn modelId="{3A12972B-B4A4-466F-8BFA-B4FA8ED76CF6}" type="presParOf" srcId="{5F8A9CA1-FCAF-7541-867F-A6EA6BB8A7E7}" destId="{57B6DA94-30B2-BE4F-9A3F-22C74B1F2FDF}" srcOrd="0" destOrd="0" presId="urn:microsoft.com/office/officeart/2005/8/layout/lProcess1"/>
    <dgm:cxn modelId="{B26E4FC7-37A4-4E6B-A753-52300C78ECE8}" type="presParOf" srcId="{57B6DA94-30B2-BE4F-9A3F-22C74B1F2FDF}" destId="{C2AC3FA1-22DB-F143-84E2-A5DCAA3FF995}" srcOrd="0" destOrd="0" presId="urn:microsoft.com/office/officeart/2005/8/layout/lProcess1"/>
    <dgm:cxn modelId="{1F27000A-C6F0-4F4C-ABB2-BE14BB24A615}" type="presParOf" srcId="{57B6DA94-30B2-BE4F-9A3F-22C74B1F2FDF}" destId="{9196549D-AECB-3649-916C-D4FF3900EBDA}" srcOrd="1" destOrd="0" presId="urn:microsoft.com/office/officeart/2005/8/layout/lProcess1"/>
    <dgm:cxn modelId="{1211FD81-B77E-480E-A2C8-5A4F8486915F}" type="presParOf" srcId="{57B6DA94-30B2-BE4F-9A3F-22C74B1F2FDF}" destId="{37AFDC12-A0AB-2C47-816E-7B91255BA229}" srcOrd="2" destOrd="0" presId="urn:microsoft.com/office/officeart/2005/8/layout/lProcess1"/>
    <dgm:cxn modelId="{8E4BA304-0BED-48B9-9646-9810A82A02E2}" type="presParOf" srcId="{57B6DA94-30B2-BE4F-9A3F-22C74B1F2FDF}" destId="{85D4B099-E6CB-0149-99A0-40CF3915FA23}" srcOrd="3" destOrd="0" presId="urn:microsoft.com/office/officeart/2005/8/layout/lProcess1"/>
    <dgm:cxn modelId="{27CC83C3-5F67-42FE-B553-117579110746}" type="presParOf" srcId="{57B6DA94-30B2-BE4F-9A3F-22C74B1F2FDF}" destId="{37C0D7BB-F6E4-3246-B2BF-E557DE4B6E3A}" srcOrd="4" destOrd="0" presId="urn:microsoft.com/office/officeart/2005/8/layout/lProcess1"/>
    <dgm:cxn modelId="{94ACEB3F-8843-4873-8FBD-379099BA1C36}" type="presParOf" srcId="{57B6DA94-30B2-BE4F-9A3F-22C74B1F2FDF}" destId="{26EC75B5-304E-B648-9141-C84E132B44BD}" srcOrd="5" destOrd="0" presId="urn:microsoft.com/office/officeart/2005/8/layout/lProcess1"/>
    <dgm:cxn modelId="{644BB13B-8301-4CAC-902B-09E857972B0B}" type="presParOf" srcId="{57B6DA94-30B2-BE4F-9A3F-22C74B1F2FDF}" destId="{BEA0435F-E15A-9649-AD47-6ABBAB2093B3}" srcOrd="6" destOrd="0" presId="urn:microsoft.com/office/officeart/2005/8/layout/lProcess1"/>
    <dgm:cxn modelId="{8658617E-8862-4693-BC88-FDDF49042CD8}" type="presParOf" srcId="{5F8A9CA1-FCAF-7541-867F-A6EA6BB8A7E7}" destId="{631661D7-6937-2542-A5B7-1588BF5F262C}" srcOrd="1" destOrd="0" presId="urn:microsoft.com/office/officeart/2005/8/layout/lProcess1"/>
    <dgm:cxn modelId="{2EC18F43-BF0A-4052-BAF8-8B6C269CF63A}" type="presParOf" srcId="{5F8A9CA1-FCAF-7541-867F-A6EA6BB8A7E7}" destId="{393D124A-1409-1A4A-8240-2248A405E7A1}" srcOrd="2" destOrd="0" presId="urn:microsoft.com/office/officeart/2005/8/layout/lProcess1"/>
    <dgm:cxn modelId="{F10E4D95-F0C8-4DEA-8345-46D358EDB07F}" type="presParOf" srcId="{393D124A-1409-1A4A-8240-2248A405E7A1}" destId="{BB6FE595-8B9D-3E41-AC6C-C4AEA4FDBF8F}" srcOrd="0" destOrd="0" presId="urn:microsoft.com/office/officeart/2005/8/layout/lProcess1"/>
    <dgm:cxn modelId="{16D64943-D777-4E15-9FA4-33F51C628DE0}" type="presParOf" srcId="{393D124A-1409-1A4A-8240-2248A405E7A1}" destId="{2A50F0A4-9418-C846-AF64-2D3BBCEEBDF9}" srcOrd="1" destOrd="0" presId="urn:microsoft.com/office/officeart/2005/8/layout/lProcess1"/>
    <dgm:cxn modelId="{F565F8C6-C6FA-41BA-960A-4A4C7E533513}" type="presParOf" srcId="{393D124A-1409-1A4A-8240-2248A405E7A1}" destId="{A298849F-AEA1-2C49-AC39-C1897E63456B}" srcOrd="2" destOrd="0" presId="urn:microsoft.com/office/officeart/2005/8/layout/lProcess1"/>
    <dgm:cxn modelId="{BE5E25CC-5ED7-4F0F-AF74-44EFEE6CD05F}" type="presParOf" srcId="{393D124A-1409-1A4A-8240-2248A405E7A1}" destId="{6A2D47B0-CDD8-F746-89F0-91B3821DC30C}" srcOrd="3" destOrd="0" presId="urn:microsoft.com/office/officeart/2005/8/layout/lProcess1"/>
    <dgm:cxn modelId="{E5F0B027-8B69-49FC-84B4-799D5A9565C4}" type="presParOf" srcId="{393D124A-1409-1A4A-8240-2248A405E7A1}" destId="{684F7E35-7CCA-BC43-83F2-C46741036902}" srcOrd="4" destOrd="0" presId="urn:microsoft.com/office/officeart/2005/8/layout/lProcess1"/>
    <dgm:cxn modelId="{7F15CAA4-FFBD-4061-92E9-2ABE8C67DCC9}" type="presParOf" srcId="{5F8A9CA1-FCAF-7541-867F-A6EA6BB8A7E7}" destId="{C3BE859A-878A-BD43-8474-CCEE441208D6}" srcOrd="3" destOrd="0" presId="urn:microsoft.com/office/officeart/2005/8/layout/lProcess1"/>
    <dgm:cxn modelId="{5D1D5C38-A24B-4C49-9DB9-D634F69B7FE7}" type="presParOf" srcId="{5F8A9CA1-FCAF-7541-867F-A6EA6BB8A7E7}" destId="{B524EB19-1B53-AC47-9ECC-B3ACF98328F0}" srcOrd="4" destOrd="0" presId="urn:microsoft.com/office/officeart/2005/8/layout/lProcess1"/>
    <dgm:cxn modelId="{A8C016B4-7F7F-40D3-B0EF-A86D9E430153}" type="presParOf" srcId="{B524EB19-1B53-AC47-9ECC-B3ACF98328F0}" destId="{7D8442DE-AEB8-894B-9A4F-97B5C7828A29}" srcOrd="0" destOrd="0" presId="urn:microsoft.com/office/officeart/2005/8/layout/lProcess1"/>
    <dgm:cxn modelId="{728AF8E9-0F99-4CAB-A5AF-292100CD42CE}" type="presParOf" srcId="{B524EB19-1B53-AC47-9ECC-B3ACF98328F0}" destId="{551F86AF-E7CC-9042-B6D8-92F684EEFAEA}" srcOrd="1" destOrd="0" presId="urn:microsoft.com/office/officeart/2005/8/layout/lProcess1"/>
    <dgm:cxn modelId="{5F1FC408-D618-46D2-9EF2-A7E06093996E}" type="presParOf" srcId="{B524EB19-1B53-AC47-9ECC-B3ACF98328F0}" destId="{E03F493F-DAF3-9C49-94B3-553820CCD50B}" srcOrd="2" destOrd="0" presId="urn:microsoft.com/office/officeart/2005/8/layout/lProcess1"/>
    <dgm:cxn modelId="{8E118F02-4D5F-4245-9D8D-B95F1B0290DF}" type="presParOf" srcId="{B524EB19-1B53-AC47-9ECC-B3ACF98328F0}" destId="{12ACF83D-0FBA-3F4D-A482-69A573DC47B6}" srcOrd="3" destOrd="0" presId="urn:microsoft.com/office/officeart/2005/8/layout/lProcess1"/>
    <dgm:cxn modelId="{EC8E23DD-E6B3-4DB2-AC8B-D050A3EDBA9A}" type="presParOf" srcId="{B524EB19-1B53-AC47-9ECC-B3ACF98328F0}" destId="{7970D26F-3BEE-5C40-A191-542FFC2E056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2E7A4B-D34D-5F49-A387-A7B4E5DB064F}" type="doc">
      <dgm:prSet loTypeId="urn:microsoft.com/office/officeart/2005/8/layout/chevron1" loCatId="process" qsTypeId="urn:microsoft.com/office/officeart/2005/8/quickstyle/simple4" qsCatId="simple" csTypeId="urn:microsoft.com/office/officeart/2005/8/colors/accent1_2" csCatId="accent1" phldr="1"/>
      <dgm:spPr/>
    </dgm:pt>
    <dgm:pt modelId="{07273F8F-A676-DE41-A711-9CC01C5CA7FB}">
      <dgm:prSet phldrT="[Text]"/>
      <dgm:spPr/>
      <dgm:t>
        <a:bodyPr/>
        <a:lstStyle/>
        <a:p>
          <a:r>
            <a:rPr lang="en-US" dirty="0"/>
            <a:t>Available</a:t>
          </a:r>
        </a:p>
      </dgm:t>
    </dgm:pt>
    <dgm:pt modelId="{E1B8E26F-C42B-CF4F-8012-D1880748A213}" type="parTrans" cxnId="{7BD2A8F7-6F2C-7546-9BE9-34ECFE46BEAD}">
      <dgm:prSet/>
      <dgm:spPr/>
      <dgm:t>
        <a:bodyPr/>
        <a:lstStyle/>
        <a:p>
          <a:endParaRPr lang="en-US"/>
        </a:p>
      </dgm:t>
    </dgm:pt>
    <dgm:pt modelId="{6A4CFDF1-E10C-2544-AA94-E6F05600420E}" type="sibTrans" cxnId="{7BD2A8F7-6F2C-7546-9BE9-34ECFE46BEAD}">
      <dgm:prSet/>
      <dgm:spPr/>
      <dgm:t>
        <a:bodyPr/>
        <a:lstStyle/>
        <a:p>
          <a:endParaRPr lang="en-US"/>
        </a:p>
      </dgm:t>
    </dgm:pt>
    <dgm:pt modelId="{A01E1B95-2CAE-014B-9BBE-DD0D6A476334}">
      <dgm:prSet/>
      <dgm:spPr/>
      <dgm:t>
        <a:bodyPr/>
        <a:lstStyle/>
        <a:p>
          <a:r>
            <a:rPr lang="en-US" dirty="0"/>
            <a:t>Reserved</a:t>
          </a:r>
        </a:p>
      </dgm:t>
    </dgm:pt>
    <dgm:pt modelId="{B28D9438-1878-3348-AE88-3532EAD9B3E0}" type="parTrans" cxnId="{808899A2-5BEC-D04E-8BF0-8580735A410C}">
      <dgm:prSet/>
      <dgm:spPr/>
      <dgm:t>
        <a:bodyPr/>
        <a:lstStyle/>
        <a:p>
          <a:endParaRPr lang="en-US"/>
        </a:p>
      </dgm:t>
    </dgm:pt>
    <dgm:pt modelId="{B23B37A1-5D57-D04D-9913-57DC93283742}" type="sibTrans" cxnId="{808899A2-5BEC-D04E-8BF0-8580735A410C}">
      <dgm:prSet/>
      <dgm:spPr/>
      <dgm:t>
        <a:bodyPr/>
        <a:lstStyle/>
        <a:p>
          <a:endParaRPr lang="en-US"/>
        </a:p>
      </dgm:t>
    </dgm:pt>
    <dgm:pt modelId="{FC968833-3348-3B48-AA71-7C8A9DD575FD}">
      <dgm:prSet/>
      <dgm:spPr/>
      <dgm:t>
        <a:bodyPr/>
        <a:lstStyle/>
        <a:p>
          <a:r>
            <a:rPr lang="en-US" dirty="0"/>
            <a:t>Committed</a:t>
          </a:r>
        </a:p>
      </dgm:t>
    </dgm:pt>
    <dgm:pt modelId="{D6AB25A8-09CD-944E-B3F5-311ADBCCA5C5}" type="parTrans" cxnId="{73E12328-86D6-C543-9B9D-933181CE2333}">
      <dgm:prSet/>
      <dgm:spPr/>
      <dgm:t>
        <a:bodyPr/>
        <a:lstStyle/>
        <a:p>
          <a:endParaRPr lang="en-US"/>
        </a:p>
      </dgm:t>
    </dgm:pt>
    <dgm:pt modelId="{3CD4A7E0-9EA6-114D-B261-E492B26641D8}" type="sibTrans" cxnId="{73E12328-86D6-C543-9B9D-933181CE2333}">
      <dgm:prSet/>
      <dgm:spPr/>
      <dgm:t>
        <a:bodyPr/>
        <a:lstStyle/>
        <a:p>
          <a:endParaRPr lang="en-US"/>
        </a:p>
      </dgm:t>
    </dgm:pt>
    <dgm:pt modelId="{6D5FB04C-860F-C448-B87F-96007872B3BF}" type="pres">
      <dgm:prSet presAssocID="{A22E7A4B-D34D-5F49-A387-A7B4E5DB064F}" presName="Name0" presStyleCnt="0">
        <dgm:presLayoutVars>
          <dgm:dir/>
          <dgm:animLvl val="lvl"/>
          <dgm:resizeHandles val="exact"/>
        </dgm:presLayoutVars>
      </dgm:prSet>
      <dgm:spPr/>
    </dgm:pt>
    <dgm:pt modelId="{95C5F6C0-11C6-B24E-ACF6-29FB602BCD1D}" type="pres">
      <dgm:prSet presAssocID="{07273F8F-A676-DE41-A711-9CC01C5CA7FB}" presName="parTxOnly" presStyleLbl="node1" presStyleIdx="0" presStyleCnt="3">
        <dgm:presLayoutVars>
          <dgm:chMax val="0"/>
          <dgm:chPref val="0"/>
          <dgm:bulletEnabled val="1"/>
        </dgm:presLayoutVars>
      </dgm:prSet>
      <dgm:spPr/>
    </dgm:pt>
    <dgm:pt modelId="{97C64856-5691-EE47-A269-18286BA2E44D}" type="pres">
      <dgm:prSet presAssocID="{6A4CFDF1-E10C-2544-AA94-E6F05600420E}" presName="parTxOnlySpace" presStyleCnt="0"/>
      <dgm:spPr/>
    </dgm:pt>
    <dgm:pt modelId="{218830B8-F577-EF40-97C3-CDAB0C7E149E}" type="pres">
      <dgm:prSet presAssocID="{A01E1B95-2CAE-014B-9BBE-DD0D6A476334}" presName="parTxOnly" presStyleLbl="node1" presStyleIdx="1" presStyleCnt="3">
        <dgm:presLayoutVars>
          <dgm:chMax val="0"/>
          <dgm:chPref val="0"/>
          <dgm:bulletEnabled val="1"/>
        </dgm:presLayoutVars>
      </dgm:prSet>
      <dgm:spPr/>
    </dgm:pt>
    <dgm:pt modelId="{425CA927-8718-6A4A-A34B-BF4E8F2E0D6C}" type="pres">
      <dgm:prSet presAssocID="{B23B37A1-5D57-D04D-9913-57DC93283742}" presName="parTxOnlySpace" presStyleCnt="0"/>
      <dgm:spPr/>
    </dgm:pt>
    <dgm:pt modelId="{D5695287-4682-C04F-B798-379273C26464}" type="pres">
      <dgm:prSet presAssocID="{FC968833-3348-3B48-AA71-7C8A9DD575FD}" presName="parTxOnly" presStyleLbl="node1" presStyleIdx="2" presStyleCnt="3">
        <dgm:presLayoutVars>
          <dgm:chMax val="0"/>
          <dgm:chPref val="0"/>
          <dgm:bulletEnabled val="1"/>
        </dgm:presLayoutVars>
      </dgm:prSet>
      <dgm:spPr/>
    </dgm:pt>
  </dgm:ptLst>
  <dgm:cxnLst>
    <dgm:cxn modelId="{49099212-7B00-4E6C-BD70-676D5F9678D8}" type="presOf" srcId="{FC968833-3348-3B48-AA71-7C8A9DD575FD}" destId="{D5695287-4682-C04F-B798-379273C26464}" srcOrd="0" destOrd="0" presId="urn:microsoft.com/office/officeart/2005/8/layout/chevron1"/>
    <dgm:cxn modelId="{73E12328-86D6-C543-9B9D-933181CE2333}" srcId="{A22E7A4B-D34D-5F49-A387-A7B4E5DB064F}" destId="{FC968833-3348-3B48-AA71-7C8A9DD575FD}" srcOrd="2" destOrd="0" parTransId="{D6AB25A8-09CD-944E-B3F5-311ADBCCA5C5}" sibTransId="{3CD4A7E0-9EA6-114D-B261-E492B26641D8}"/>
    <dgm:cxn modelId="{53E0A42C-84C1-421A-9BC4-D7C6191D1023}" type="presOf" srcId="{A22E7A4B-D34D-5F49-A387-A7B4E5DB064F}" destId="{6D5FB04C-860F-C448-B87F-96007872B3BF}" srcOrd="0" destOrd="0" presId="urn:microsoft.com/office/officeart/2005/8/layout/chevron1"/>
    <dgm:cxn modelId="{890EF732-3BB4-4AA9-94AE-25DDD368D7A2}" type="presOf" srcId="{A01E1B95-2CAE-014B-9BBE-DD0D6A476334}" destId="{218830B8-F577-EF40-97C3-CDAB0C7E149E}" srcOrd="0" destOrd="0" presId="urn:microsoft.com/office/officeart/2005/8/layout/chevron1"/>
    <dgm:cxn modelId="{C151C145-F9FE-493F-98FD-E04EFD2A735E}" type="presOf" srcId="{07273F8F-A676-DE41-A711-9CC01C5CA7FB}" destId="{95C5F6C0-11C6-B24E-ACF6-29FB602BCD1D}" srcOrd="0" destOrd="0" presId="urn:microsoft.com/office/officeart/2005/8/layout/chevron1"/>
    <dgm:cxn modelId="{808899A2-5BEC-D04E-8BF0-8580735A410C}" srcId="{A22E7A4B-D34D-5F49-A387-A7B4E5DB064F}" destId="{A01E1B95-2CAE-014B-9BBE-DD0D6A476334}" srcOrd="1" destOrd="0" parTransId="{B28D9438-1878-3348-AE88-3532EAD9B3E0}" sibTransId="{B23B37A1-5D57-D04D-9913-57DC93283742}"/>
    <dgm:cxn modelId="{7BD2A8F7-6F2C-7546-9BE9-34ECFE46BEAD}" srcId="{A22E7A4B-D34D-5F49-A387-A7B4E5DB064F}" destId="{07273F8F-A676-DE41-A711-9CC01C5CA7FB}" srcOrd="0" destOrd="0" parTransId="{E1B8E26F-C42B-CF4F-8012-D1880748A213}" sibTransId="{6A4CFDF1-E10C-2544-AA94-E6F05600420E}"/>
    <dgm:cxn modelId="{441AA47F-BF41-4AC1-9F2C-4AEA48888A3F}" type="presParOf" srcId="{6D5FB04C-860F-C448-B87F-96007872B3BF}" destId="{95C5F6C0-11C6-B24E-ACF6-29FB602BCD1D}" srcOrd="0" destOrd="0" presId="urn:microsoft.com/office/officeart/2005/8/layout/chevron1"/>
    <dgm:cxn modelId="{7046E189-BEE8-4060-AF2C-A3F08489DF51}" type="presParOf" srcId="{6D5FB04C-860F-C448-B87F-96007872B3BF}" destId="{97C64856-5691-EE47-A269-18286BA2E44D}" srcOrd="1" destOrd="0" presId="urn:microsoft.com/office/officeart/2005/8/layout/chevron1"/>
    <dgm:cxn modelId="{D98A7E72-9BB4-41F3-A765-343D661761A6}" type="presParOf" srcId="{6D5FB04C-860F-C448-B87F-96007872B3BF}" destId="{218830B8-F577-EF40-97C3-CDAB0C7E149E}" srcOrd="2" destOrd="0" presId="urn:microsoft.com/office/officeart/2005/8/layout/chevron1"/>
    <dgm:cxn modelId="{BCCFA382-7E88-41A7-BD44-58B01B79F9C4}" type="presParOf" srcId="{6D5FB04C-860F-C448-B87F-96007872B3BF}" destId="{425CA927-8718-6A4A-A34B-BF4E8F2E0D6C}" srcOrd="3" destOrd="0" presId="urn:microsoft.com/office/officeart/2005/8/layout/chevron1"/>
    <dgm:cxn modelId="{BECB6E90-3C6B-4FF0-8A26-68D8BFAAF7C2}" type="presParOf" srcId="{6D5FB04C-860F-C448-B87F-96007872B3BF}" destId="{D5695287-4682-C04F-B798-379273C2646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a:solidFill>
          <a:schemeClr val="bg1"/>
        </a:solidFill>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a:solidFill>
          <a:schemeClr val="bg1"/>
        </a:solidFill>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a:solidFill>
          <a:schemeClr val="bg1"/>
        </a:solidFill>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1E56D556-3062-9444-8320-202CE9C86A2D}" srcId="{F7D9E317-E96A-8F48-9BFD-FBD175380725}" destId="{5B87985D-768B-DC44-8FF5-B494D1A296E1}" srcOrd="1" destOrd="0" parTransId="{E7DDB814-C877-4A46-88E6-5D1B71686589}" sibTransId="{96556E07-6761-CF4F-9301-87BF281EB7B1}"/>
    <dgm:cxn modelId="{5B3E685E-09DB-463B-B864-9B05CFEEE1FA}" type="presOf" srcId="{914781B9-B76E-DE48-B6CD-1871E6686F03}" destId="{3E1BEDC8-350A-874B-8364-625D062A1AF4}" srcOrd="0" destOrd="0" presId="urn:microsoft.com/office/officeart/2005/8/layout/hList1"/>
    <dgm:cxn modelId="{20FBD970-7104-40E6-BCC6-7885D2CF6005}" type="presOf" srcId="{F7D9E317-E96A-8F48-9BFD-FBD175380725}" destId="{334D193C-839A-0E44-B28B-3AFED529D922}" srcOrd="0" destOrd="0" presId="urn:microsoft.com/office/officeart/2005/8/layout/hList1"/>
    <dgm:cxn modelId="{D9947A88-8D99-3B4B-8191-74BDAA1EE1C5}" srcId="{914781B9-B76E-DE48-B6CD-1871E6686F03}" destId="{F7D9E317-E96A-8F48-9BFD-FBD175380725}" srcOrd="0" destOrd="0" parTransId="{3F4CFE7A-5820-7E42-BB25-B05B712121FB}" sibTransId="{0A488997-47DE-2048-8169-AD6C50AAF938}"/>
    <dgm:cxn modelId="{7D167C8A-C248-4A68-B928-D7A2CF8B0E58}" type="presOf" srcId="{5B87985D-768B-DC44-8FF5-B494D1A296E1}" destId="{7B231396-7652-0541-A496-2537BE7F010F}" srcOrd="0" destOrd="1" presId="urn:microsoft.com/office/officeart/2005/8/layout/hList1"/>
    <dgm:cxn modelId="{42344BAA-EBB6-424C-B04A-AB05FD6AD4E1}" type="presOf" srcId="{1C7C63AB-06D3-0241-920D-B97768525412}" destId="{7B231396-7652-0541-A496-2537BE7F010F}" srcOrd="0" destOrd="0" presId="urn:microsoft.com/office/officeart/2005/8/layout/hList1"/>
    <dgm:cxn modelId="{32B3B0AA-0AAB-4D9D-B308-81C073093071}" type="presOf" srcId="{D44BB826-6576-BF41-8AE1-1F4600BE09C9}" destId="{7B231396-7652-0541-A496-2537BE7F010F}" srcOrd="0" destOrd="2"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31DB1749-282C-453B-B6FF-901148AC3227}" type="presParOf" srcId="{3E1BEDC8-350A-874B-8364-625D062A1AF4}" destId="{27A62740-23BB-9348-9B74-BD00C3F5D9C1}" srcOrd="0" destOrd="0" presId="urn:microsoft.com/office/officeart/2005/8/layout/hList1"/>
    <dgm:cxn modelId="{33495C3E-18D3-4CCA-9E31-D09D3AE8EF5B}" type="presParOf" srcId="{27A62740-23BB-9348-9B74-BD00C3F5D9C1}" destId="{334D193C-839A-0E44-B28B-3AFED529D922}" srcOrd="0" destOrd="0" presId="urn:microsoft.com/office/officeart/2005/8/layout/hList1"/>
    <dgm:cxn modelId="{17B2D204-E202-4A81-8C9A-09FC53EAC302}"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8A933E08-4422-FF45-B60E-0D7959400A98}" srcId="{AE8F8C9F-57D8-AE42-81D9-B91C0DAF6E39}" destId="{BA275269-8790-2648-BB18-E82260BC0144}" srcOrd="1" destOrd="0" parTransId="{86DE4C53-D0E6-7247-A76C-943011D05056}" sibTransId="{AABBC9DC-68C3-6F46-B732-B6C7DC689FC0}"/>
    <dgm:cxn modelId="{973F6310-131E-445F-BD87-9F0A53BFC8BF}" type="presOf" srcId="{05585182-54FE-5441-A3DC-E97E0B33673B}" destId="{B2ECD4BF-89FC-B24D-97F4-8FF30634CA4A}" srcOrd="0" destOrd="0" presId="urn:microsoft.com/office/officeart/2005/8/layout/hierarchy1"/>
    <dgm:cxn modelId="{B8051F1C-7620-6247-B847-90B3A680EF8E}" srcId="{AE8F8C9F-57D8-AE42-81D9-B91C0DAF6E39}" destId="{B2FD33C0-9D90-E448-99A8-39F24AC271E8}" srcOrd="0" destOrd="0" parTransId="{D29B1C74-5419-744E-AB83-4797593DDD29}" sibTransId="{F9E3CB12-2C6D-D44D-A453-DBD5391E2C72}"/>
    <dgm:cxn modelId="{5753377D-20E8-4756-B9DD-E05AE6A86360}" type="presOf" srcId="{AE8F8C9F-57D8-AE42-81D9-B91C0DAF6E39}" destId="{51804E1D-7DB7-1A4C-99B9-995C996B94D5}" srcOrd="0" destOrd="0" presId="urn:microsoft.com/office/officeart/2005/8/layout/hierarchy1"/>
    <dgm:cxn modelId="{01F0D68A-2A63-49BA-A3FD-111C8ACEB00E}" type="presOf" srcId="{90223A1A-F998-AD4B-B5EA-B1841813D9D0}" destId="{7F9F8578-2F5D-3F45-B52D-7BB5EC4A2206}"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C613DFAE-CEAC-43C9-89AC-54466C773106}" type="presOf" srcId="{339CD5B9-B496-F944-B7FF-858ACFA82FEF}" destId="{E9B4E0B0-ABEC-5142-9A88-22961B116F14}" srcOrd="0" destOrd="0" presId="urn:microsoft.com/office/officeart/2005/8/layout/hierarchy1"/>
    <dgm:cxn modelId="{86C39DC5-3674-634C-80DC-408EA7507149}" srcId="{BA275269-8790-2648-BB18-E82260BC0144}" destId="{90223A1A-F998-AD4B-B5EA-B1841813D9D0}" srcOrd="0" destOrd="0" parTransId="{05585182-54FE-5441-A3DC-E97E0B33673B}" sibTransId="{5E4A9523-B14F-6C4D-93EF-9870D62B9D09}"/>
    <dgm:cxn modelId="{969805CE-E157-4D38-9389-7E4ADC3175E8}" type="presOf" srcId="{B2FD33C0-9D90-E448-99A8-39F24AC271E8}" destId="{79BC6BEE-B67A-394A-8158-298CBF1B4197}" srcOrd="0" destOrd="0" presId="urn:microsoft.com/office/officeart/2005/8/layout/hierarchy1"/>
    <dgm:cxn modelId="{99F1F3D2-1921-43E3-BB60-84310D6F1C23}" type="presOf" srcId="{BA275269-8790-2648-BB18-E82260BC0144}" destId="{2D0F6A76-242F-F443-BCBE-F5935F9E9F58}" srcOrd="0" destOrd="0" presId="urn:microsoft.com/office/officeart/2005/8/layout/hierarchy1"/>
    <dgm:cxn modelId="{3311FD1D-6EA6-4A38-8876-A2895405517D}" type="presParOf" srcId="{51804E1D-7DB7-1A4C-99B9-995C996B94D5}" destId="{9476E45A-7745-1144-92A1-56BE3F8C40EF}" srcOrd="0" destOrd="0" presId="urn:microsoft.com/office/officeart/2005/8/layout/hierarchy1"/>
    <dgm:cxn modelId="{F13E63F7-984B-4D20-9D2A-F619ADD64981}" type="presParOf" srcId="{9476E45A-7745-1144-92A1-56BE3F8C40EF}" destId="{5406ED74-D085-E94B-93D4-FA6BEAA49B5B}" srcOrd="0" destOrd="0" presId="urn:microsoft.com/office/officeart/2005/8/layout/hierarchy1"/>
    <dgm:cxn modelId="{55027D6B-C900-4951-843A-A06E835BF421}" type="presParOf" srcId="{5406ED74-D085-E94B-93D4-FA6BEAA49B5B}" destId="{84D7EA67-4406-8541-ABBC-797C1A1BEB53}" srcOrd="0" destOrd="0" presId="urn:microsoft.com/office/officeart/2005/8/layout/hierarchy1"/>
    <dgm:cxn modelId="{3831940D-74BC-4D07-A136-0170EDD5862B}" type="presParOf" srcId="{5406ED74-D085-E94B-93D4-FA6BEAA49B5B}" destId="{79BC6BEE-B67A-394A-8158-298CBF1B4197}" srcOrd="1" destOrd="0" presId="urn:microsoft.com/office/officeart/2005/8/layout/hierarchy1"/>
    <dgm:cxn modelId="{6295D4C3-2637-4291-B049-7800C70D7826}" type="presParOf" srcId="{9476E45A-7745-1144-92A1-56BE3F8C40EF}" destId="{D457C0EC-0C25-664C-9A7F-5F6E2A4A559F}" srcOrd="1" destOrd="0" presId="urn:microsoft.com/office/officeart/2005/8/layout/hierarchy1"/>
    <dgm:cxn modelId="{A772BD46-AF79-45B0-8EB7-A04EECEADB97}" type="presParOf" srcId="{51804E1D-7DB7-1A4C-99B9-995C996B94D5}" destId="{40CC0D38-F1DA-894B-87BF-311B804ABD43}" srcOrd="1" destOrd="0" presId="urn:microsoft.com/office/officeart/2005/8/layout/hierarchy1"/>
    <dgm:cxn modelId="{CA23C101-97A9-4369-8370-87DB502E3B48}" type="presParOf" srcId="{40CC0D38-F1DA-894B-87BF-311B804ABD43}" destId="{BBFB715D-AD16-8145-AA16-11967E3367FD}" srcOrd="0" destOrd="0" presId="urn:microsoft.com/office/officeart/2005/8/layout/hierarchy1"/>
    <dgm:cxn modelId="{9956FC2B-3C3D-471D-9100-0CB483569C5D}" type="presParOf" srcId="{BBFB715D-AD16-8145-AA16-11967E3367FD}" destId="{AC4EFED8-83BB-B440-A52A-0D2D9C2EFA39}" srcOrd="0" destOrd="0" presId="urn:microsoft.com/office/officeart/2005/8/layout/hierarchy1"/>
    <dgm:cxn modelId="{81023538-4559-437E-B85D-002EAEBE6196}" type="presParOf" srcId="{BBFB715D-AD16-8145-AA16-11967E3367FD}" destId="{2D0F6A76-242F-F443-BCBE-F5935F9E9F58}" srcOrd="1" destOrd="0" presId="urn:microsoft.com/office/officeart/2005/8/layout/hierarchy1"/>
    <dgm:cxn modelId="{38CDD970-1E8F-4C07-ACC4-26C955872A36}" type="presParOf" srcId="{40CC0D38-F1DA-894B-87BF-311B804ABD43}" destId="{EB207078-D21A-4C4F-8B66-C3E806F011DC}" srcOrd="1" destOrd="0" presId="urn:microsoft.com/office/officeart/2005/8/layout/hierarchy1"/>
    <dgm:cxn modelId="{4C3BFCA8-1453-4A6C-9891-9AFE6AABD151}" type="presParOf" srcId="{EB207078-D21A-4C4F-8B66-C3E806F011DC}" destId="{B2ECD4BF-89FC-B24D-97F4-8FF30634CA4A}" srcOrd="0" destOrd="0" presId="urn:microsoft.com/office/officeart/2005/8/layout/hierarchy1"/>
    <dgm:cxn modelId="{2710528A-928F-4D74-ACE8-C466FD6D7B9C}" type="presParOf" srcId="{EB207078-D21A-4C4F-8B66-C3E806F011DC}" destId="{901613D6-62ED-8B42-AA4E-D70D841A6C5D}" srcOrd="1" destOrd="0" presId="urn:microsoft.com/office/officeart/2005/8/layout/hierarchy1"/>
    <dgm:cxn modelId="{9DFAD672-67C6-4E21-BD3C-C9349BB76B03}" type="presParOf" srcId="{901613D6-62ED-8B42-AA4E-D70D841A6C5D}" destId="{11EDFD13-8881-9546-84D7-90BCA9CC85EA}" srcOrd="0" destOrd="0" presId="urn:microsoft.com/office/officeart/2005/8/layout/hierarchy1"/>
    <dgm:cxn modelId="{458C774F-1024-4383-B1A8-0C312D2111FE}" type="presParOf" srcId="{11EDFD13-8881-9546-84D7-90BCA9CC85EA}" destId="{C6ABFF53-0685-2942-9C0C-09E3B98E9335}" srcOrd="0" destOrd="0" presId="urn:microsoft.com/office/officeart/2005/8/layout/hierarchy1"/>
    <dgm:cxn modelId="{F647DD51-D4A1-4BC4-BAB0-1558BBA6AF81}" type="presParOf" srcId="{11EDFD13-8881-9546-84D7-90BCA9CC85EA}" destId="{7F9F8578-2F5D-3F45-B52D-7BB5EC4A2206}" srcOrd="1" destOrd="0" presId="urn:microsoft.com/office/officeart/2005/8/layout/hierarchy1"/>
    <dgm:cxn modelId="{E936EABF-4B31-497D-931A-93846986D8C4}" type="presParOf" srcId="{901613D6-62ED-8B42-AA4E-D70D841A6C5D}" destId="{821C9E5A-E58B-F84C-AB9A-2E491BA62C3C}" srcOrd="1" destOrd="0" presId="urn:microsoft.com/office/officeart/2005/8/layout/hierarchy1"/>
    <dgm:cxn modelId="{BFB44524-55BF-422C-8EB3-FAA35E6E456C}" type="presParOf" srcId="{51804E1D-7DB7-1A4C-99B9-995C996B94D5}" destId="{324ABE12-4450-3545-B05B-5AF972265CF5}" srcOrd="2" destOrd="0" presId="urn:microsoft.com/office/officeart/2005/8/layout/hierarchy1"/>
    <dgm:cxn modelId="{A2006ECC-CC85-494A-9C92-C52F62CCC6DF}" type="presParOf" srcId="{324ABE12-4450-3545-B05B-5AF972265CF5}" destId="{44E4EEE9-6E6D-D445-96E4-992A74348E3D}" srcOrd="0" destOrd="0" presId="urn:microsoft.com/office/officeart/2005/8/layout/hierarchy1"/>
    <dgm:cxn modelId="{8E2CFC71-E3C0-4320-AA8A-E1E695B68963}" type="presParOf" srcId="{44E4EEE9-6E6D-D445-96E4-992A74348E3D}" destId="{CB460CD4-8724-EA4D-9689-CF20B06B4820}" srcOrd="0" destOrd="0" presId="urn:microsoft.com/office/officeart/2005/8/layout/hierarchy1"/>
    <dgm:cxn modelId="{0A18CA61-09B4-4D99-A3F5-7F452BA4DAFA}" type="presParOf" srcId="{44E4EEE9-6E6D-D445-96E4-992A74348E3D}" destId="{E9B4E0B0-ABEC-5142-9A88-22961B116F14}" srcOrd="1" destOrd="0" presId="urn:microsoft.com/office/officeart/2005/8/layout/hierarchy1"/>
    <dgm:cxn modelId="{518095DA-A65D-44BE-9330-ACADDFCFA319}"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0" dirty="0"/>
            <a:t>External Fragmentation</a:t>
          </a:r>
          <a:endParaRPr lang="en-US" sz="2400" i="0"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dirty="0"/>
            <a:t>Memory becomes more and more fragmented</a:t>
          </a:r>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dirty="0"/>
            <a:t>Memory utilization declines</a:t>
          </a:r>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0"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a:ln>
          <a:solidFill>
            <a:schemeClr val="accent4"/>
          </a:solidFill>
        </a:ln>
      </dgm:spPr>
      <dgm:t>
        <a:bodyPr/>
        <a:lstStyle/>
        <a:p>
          <a:r>
            <a:rPr lang="en-NZ" dirty="0"/>
            <a:t>Technique for overcoming external fragmentation</a:t>
          </a:r>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a:ln>
          <a:solidFill>
            <a:schemeClr val="accent4"/>
          </a:solidFill>
        </a:ln>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a:ln>
          <a:solidFill>
            <a:schemeClr val="accent4"/>
          </a:solidFill>
        </a:ln>
      </dgm:spPr>
      <dgm:t>
        <a:bodyPr/>
        <a:lstStyle/>
        <a:p>
          <a:r>
            <a:rPr lang="en-NZ" dirty="0"/>
            <a:t>Free memory is together in one block</a:t>
          </a:r>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a:ln>
          <a:solidFill>
            <a:schemeClr val="accent4"/>
          </a:solidFill>
        </a:ln>
      </dgm:spPr>
      <dgm:t>
        <a:bodyPr/>
        <a:lstStyle/>
        <a:p>
          <a:r>
            <a:rPr lang="en-NZ" dirty="0"/>
            <a:t>Time consuming and wastes CPU time</a:t>
          </a:r>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C952E714-6445-174D-AC31-2A6A9C201910}" srcId="{A8FC406A-186F-1F4E-96E1-B75D1DA97A3E}" destId="{0DE43C26-AC74-1A44-B67B-60C02D894803}" srcOrd="1" destOrd="0" parTransId="{EC4A4E06-99F8-534D-B5B7-835F30950EC2}" sibTransId="{6D348F38-F0EB-9747-8C19-09C132882EFA}"/>
    <dgm:cxn modelId="{3CE88E28-2154-4DF0-AB96-DED91E811FAD}" type="presOf" srcId="{A8FC406A-186F-1F4E-96E1-B75D1DA97A3E}" destId="{E3F070B9-6919-BD46-80FE-BAF6D53D2FD9}" srcOrd="1" destOrd="0" presId="urn:microsoft.com/office/officeart/2005/8/layout/list1"/>
    <dgm:cxn modelId="{613AA42D-3E69-46F2-B453-311241E2C07C}" type="presOf" srcId="{C656067F-6308-0946-9224-7579E500CA19}" destId="{4B6B4C5E-5223-0843-B5C6-1C59E8EA8399}" srcOrd="0" destOrd="3" presId="urn:microsoft.com/office/officeart/2005/8/layout/list1"/>
    <dgm:cxn modelId="{DE25AA2D-938D-44F1-AF13-653CC2E67CFA}" type="presOf" srcId="{A8FC406A-186F-1F4E-96E1-B75D1DA97A3E}" destId="{AC90047A-3CB1-3B4B-9B72-82F93A5A00C5}" srcOrd="0" destOrd="0" presId="urn:microsoft.com/office/officeart/2005/8/layout/list1"/>
    <dgm:cxn modelId="{0CA21439-F677-4192-9AB2-97C73BE1B404}" type="presOf" srcId="{CFA757D8-5B4A-8344-844C-50374B0AA18A}" destId="{78569E4E-ADA1-6D4A-B56A-01059BBD2C01}" srcOrd="0"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B8C69940-40E4-D547-A640-55444ED6BFBF}" srcId="{CFA757D8-5B4A-8344-844C-50374B0AA18A}" destId="{EDD23089-E723-7049-A4E0-037CCF801387}" srcOrd="1" destOrd="0" parTransId="{D860A06A-1E31-FE4E-B9C6-5BD39D3D7A02}" sibTransId="{C8A50628-5281-E64F-AC9D-907DA8DC9C2E}"/>
    <dgm:cxn modelId="{21A6C841-F06F-4ED8-9F8C-0E994342A76F}" type="presOf" srcId="{1415E6DC-9DD3-0642-8F56-4D3A35AC3679}" destId="{E79C046D-0599-6A47-B1B9-B02280642755}" srcOrd="0" destOrd="0" presId="urn:microsoft.com/office/officeart/2005/8/layout/list1"/>
    <dgm:cxn modelId="{9AB67251-101E-4C23-9E3C-8D996F6FDD15}" type="presOf" srcId="{9E92A628-284B-0A4D-AF4A-A3E0CC5903D2}" destId="{4B6B4C5E-5223-0843-B5C6-1C59E8EA8399}" srcOrd="0" destOrd="0" presId="urn:microsoft.com/office/officeart/2005/8/layout/list1"/>
    <dgm:cxn modelId="{6D9D9B5C-A232-8A40-805D-6696A698083D}" srcId="{1415E6DC-9DD3-0642-8F56-4D3A35AC3679}" destId="{CFA757D8-5B4A-8344-844C-50374B0AA18A}" srcOrd="1" destOrd="0" parTransId="{7F660C03-3DC7-E241-A21F-3D5B9DAD5D7C}" sibTransId="{3F71CEBA-59C4-F14E-AEE9-C080D58E3B16}"/>
    <dgm:cxn modelId="{8943BC85-6EE0-48EE-9218-391AC4FC5E09}" type="presOf" srcId="{CFA757D8-5B4A-8344-844C-50374B0AA18A}" destId="{6ED051DD-8E06-014D-A56B-AECC9C897179}" srcOrd="1" destOrd="0" presId="urn:microsoft.com/office/officeart/2005/8/layout/list1"/>
    <dgm:cxn modelId="{E36E7F9B-4A0F-4BDA-A3AF-6C822B21B5E3}" type="presOf" srcId="{5BA5D4FC-88C5-694E-8CDC-E40067D32F36}" destId="{AF2C0A7A-BF2F-CB4A-AE7D-877EB948880B}" srcOrd="0" destOrd="0" presId="urn:microsoft.com/office/officeart/2005/8/layout/list1"/>
    <dgm:cxn modelId="{1FE772AA-EDE5-4B34-8C77-C55CE8CE9931}" type="presOf" srcId="{0DE43C26-AC74-1A44-B67B-60C02D894803}" destId="{AF2C0A7A-BF2F-CB4A-AE7D-877EB948880B}" srcOrd="0" destOrd="1" presId="urn:microsoft.com/office/officeart/2005/8/layout/list1"/>
    <dgm:cxn modelId="{C4E10FAE-3F8A-426D-966A-553F7671859D}" type="presOf" srcId="{EDD23089-E723-7049-A4E0-037CCF801387}" destId="{4B6B4C5E-5223-0843-B5C6-1C59E8EA8399}" srcOrd="0" destOrd="1"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34F062C7-3900-4F78-ABAB-0FD76928473C}" type="presOf" srcId="{925627CF-133A-A441-9898-007F531F1EB1}" destId="{4B6B4C5E-5223-0843-B5C6-1C59E8EA8399}" srcOrd="0" destOrd="2" presId="urn:microsoft.com/office/officeart/2005/8/layout/list1"/>
    <dgm:cxn modelId="{323C02D0-485E-C844-826A-5AD40BCC539B}" srcId="{1415E6DC-9DD3-0642-8F56-4D3A35AC3679}" destId="{A8FC406A-186F-1F4E-96E1-B75D1DA97A3E}" srcOrd="0" destOrd="0" parTransId="{B9BAEC2A-811B-E043-BE36-55D3BF1C400B}" sibTransId="{069E2B24-96F3-4441-BD96-3D16DD060F92}"/>
    <dgm:cxn modelId="{77546FE6-4B29-8848-87C8-93AFD1BF7CBD}" srcId="{CFA757D8-5B4A-8344-844C-50374B0AA18A}" destId="{C656067F-6308-0946-9224-7579E500CA19}" srcOrd="3" destOrd="0" parTransId="{62D77508-CA8A-5841-AD30-C46EEE506234}" sibTransId="{CA49C167-079C-B94F-B053-F5BD6714EFBD}"/>
    <dgm:cxn modelId="{790F394A-B802-4060-92DA-566717E85A27}" type="presParOf" srcId="{E79C046D-0599-6A47-B1B9-B02280642755}" destId="{ED7E813C-A380-6940-A7FA-2307673F69C1}" srcOrd="0" destOrd="0" presId="urn:microsoft.com/office/officeart/2005/8/layout/list1"/>
    <dgm:cxn modelId="{262AF6F2-FB78-4E5E-BA88-3DA0BDF8E0F3}" type="presParOf" srcId="{ED7E813C-A380-6940-A7FA-2307673F69C1}" destId="{AC90047A-3CB1-3B4B-9B72-82F93A5A00C5}" srcOrd="0" destOrd="0" presId="urn:microsoft.com/office/officeart/2005/8/layout/list1"/>
    <dgm:cxn modelId="{D861BC79-5C0D-4F76-B14C-0EB4553F8F33}" type="presParOf" srcId="{ED7E813C-A380-6940-A7FA-2307673F69C1}" destId="{E3F070B9-6919-BD46-80FE-BAF6D53D2FD9}" srcOrd="1" destOrd="0" presId="urn:microsoft.com/office/officeart/2005/8/layout/list1"/>
    <dgm:cxn modelId="{88197820-C04D-436E-80C2-E41EFFEE9D64}" type="presParOf" srcId="{E79C046D-0599-6A47-B1B9-B02280642755}" destId="{E32CE21C-9557-E74A-B2E0-1B6259F7BD19}" srcOrd="1" destOrd="0" presId="urn:microsoft.com/office/officeart/2005/8/layout/list1"/>
    <dgm:cxn modelId="{C1F5AE27-6A9B-42AF-9E5A-52AA12AE9F2D}" type="presParOf" srcId="{E79C046D-0599-6A47-B1B9-B02280642755}" destId="{AF2C0A7A-BF2F-CB4A-AE7D-877EB948880B}" srcOrd="2" destOrd="0" presId="urn:microsoft.com/office/officeart/2005/8/layout/list1"/>
    <dgm:cxn modelId="{F944354C-9074-4A9D-A4C0-793F9F9600A3}" type="presParOf" srcId="{E79C046D-0599-6A47-B1B9-B02280642755}" destId="{96E8863F-22C9-504D-B9E7-EA2755E72788}" srcOrd="3" destOrd="0" presId="urn:microsoft.com/office/officeart/2005/8/layout/list1"/>
    <dgm:cxn modelId="{199F4712-C801-4C22-835B-2471569494E8}" type="presParOf" srcId="{E79C046D-0599-6A47-B1B9-B02280642755}" destId="{C4D9122B-CCB5-A84D-8022-84A14CD7D0E7}" srcOrd="4" destOrd="0" presId="urn:microsoft.com/office/officeart/2005/8/layout/list1"/>
    <dgm:cxn modelId="{1ADC3552-1C96-4D82-8C02-A0A8A7FFDA22}" type="presParOf" srcId="{C4D9122B-CCB5-A84D-8022-84A14CD7D0E7}" destId="{78569E4E-ADA1-6D4A-B56A-01059BBD2C01}" srcOrd="0" destOrd="0" presId="urn:microsoft.com/office/officeart/2005/8/layout/list1"/>
    <dgm:cxn modelId="{04C1DBE5-CB18-4112-B39F-2E60EE3685A2}" type="presParOf" srcId="{C4D9122B-CCB5-A84D-8022-84A14CD7D0E7}" destId="{6ED051DD-8E06-014D-A56B-AECC9C897179}" srcOrd="1" destOrd="0" presId="urn:microsoft.com/office/officeart/2005/8/layout/list1"/>
    <dgm:cxn modelId="{5122A44B-B8F3-4F76-BED6-C30F72F67F1D}" type="presParOf" srcId="{E79C046D-0599-6A47-B1B9-B02280642755}" destId="{8B1C0B79-89BC-FB49-9028-CAA73E45B55A}" srcOrd="5" destOrd="0" presId="urn:microsoft.com/office/officeart/2005/8/layout/list1"/>
    <dgm:cxn modelId="{F89570DD-D6CD-433F-B9C9-4CF8167F79EC}"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7F380B8-4A46-A940-A35E-A8E090324DD2}">
      <dgm:prSet phldrT="[Text]" custT="1"/>
      <dgm:spPr>
        <a:solidFill>
          <a:schemeClr val="accent6">
            <a:lumMod val="50000"/>
          </a:schemeClr>
        </a:solidFill>
        <a:ln>
          <a:solidFill>
            <a:schemeClr val="accent6">
              <a:lumMod val="75000"/>
            </a:schemeClr>
          </a:solidFill>
        </a:ln>
      </dgm:spPr>
      <dgm:t>
        <a:bodyPr/>
        <a:lstStyle/>
        <a:p>
          <a:r>
            <a:rPr lang="en-US" sz="2000" b="1" dirty="0"/>
            <a:t>Best-fit</a:t>
          </a:r>
          <a:endParaRPr lang="en-US" sz="2000" dirty="0"/>
        </a:p>
      </dgm:t>
    </dgm:pt>
    <dgm:pt modelId="{DCDEEE8D-7E75-5443-B673-0CE1E4FDA5E4}" type="parTrans" cxnId="{7F06866E-8471-9A48-BE1B-D1139AE27F24}">
      <dgm:prSet/>
      <dgm:spPr/>
      <dgm:t>
        <a:bodyPr/>
        <a:lstStyle/>
        <a:p>
          <a:endParaRPr lang="en-US" sz="1400"/>
        </a:p>
      </dgm:t>
    </dgm:pt>
    <dgm:pt modelId="{B5CF5095-BF26-D648-B0A9-81F01ABABF07}" type="sibTrans" cxnId="{7F06866E-8471-9A48-BE1B-D1139AE27F24}">
      <dgm:prSet/>
      <dgm:spPr/>
      <dgm:t>
        <a:bodyPr/>
        <a:lstStyle/>
        <a:p>
          <a:endParaRPr lang="en-US" sz="1400"/>
        </a:p>
      </dgm:t>
    </dgm:pt>
    <dgm:pt modelId="{58147522-5139-114D-8051-5D74E57ED8DC}">
      <dgm:prSet custT="1"/>
      <dgm:spPr>
        <a:solidFill>
          <a:schemeClr val="accent6">
            <a:lumMod val="20000"/>
            <a:lumOff val="80000"/>
          </a:schemeClr>
        </a:solidFill>
      </dgm:spPr>
      <dgm:t>
        <a:bodyPr/>
        <a:lstStyle/>
        <a:p>
          <a:r>
            <a:rPr lang="en-US" sz="2000" dirty="0"/>
            <a:t>Chooses the block that is closest in size to the request</a:t>
          </a:r>
        </a:p>
      </dgm:t>
    </dgm:pt>
    <dgm:pt modelId="{DDA5EE8E-C3C3-5A47-B7EC-E385293B5E08}" type="parTrans" cxnId="{4C725DE3-3289-8946-9390-0B065E2AD422}">
      <dgm:prSet/>
      <dgm:spPr/>
      <dgm:t>
        <a:bodyPr/>
        <a:lstStyle/>
        <a:p>
          <a:endParaRPr lang="en-US" sz="1400"/>
        </a:p>
      </dgm:t>
    </dgm:pt>
    <dgm:pt modelId="{6E9268CF-ED15-324D-8D31-B6967B1F94C4}" type="sibTrans" cxnId="{4C725DE3-3289-8946-9390-0B065E2AD422}">
      <dgm:prSet/>
      <dgm:spPr/>
      <dgm:t>
        <a:bodyPr/>
        <a:lstStyle/>
        <a:p>
          <a:endParaRPr lang="en-US" sz="1400"/>
        </a:p>
      </dgm:t>
    </dgm:pt>
    <dgm:pt modelId="{DB9EFF8C-196F-5247-B65F-3BF933E46C11}">
      <dgm:prSet custT="1"/>
      <dgm:spPr>
        <a:solidFill>
          <a:schemeClr val="accent4">
            <a:lumMod val="50000"/>
          </a:schemeClr>
        </a:solidFill>
        <a:ln>
          <a:solidFill>
            <a:schemeClr val="accent4">
              <a:lumMod val="50000"/>
            </a:schemeClr>
          </a:solidFill>
        </a:ln>
      </dgm:spPr>
      <dgm:t>
        <a:bodyPr/>
        <a:lstStyle/>
        <a:p>
          <a:r>
            <a:rPr lang="en-US" sz="2000" b="1" dirty="0"/>
            <a:t>First-fit</a:t>
          </a:r>
        </a:p>
      </dgm:t>
    </dgm:pt>
    <dgm:pt modelId="{6654E155-8899-0846-9A7A-E07F2DF62F08}" type="parTrans" cxnId="{2B5EC8A2-166E-D247-8591-8D5C2C718D5A}">
      <dgm:prSet/>
      <dgm:spPr/>
      <dgm:t>
        <a:bodyPr/>
        <a:lstStyle/>
        <a:p>
          <a:endParaRPr lang="en-US" sz="1400"/>
        </a:p>
      </dgm:t>
    </dgm:pt>
    <dgm:pt modelId="{3DE89FF0-3342-C74B-BA12-A92C830754F3}" type="sibTrans" cxnId="{2B5EC8A2-166E-D247-8591-8D5C2C718D5A}">
      <dgm:prSet/>
      <dgm:spPr/>
      <dgm:t>
        <a:bodyPr/>
        <a:lstStyle/>
        <a:p>
          <a:endParaRPr lang="en-US" sz="1400"/>
        </a:p>
      </dgm:t>
    </dgm:pt>
    <dgm:pt modelId="{E2ADB8C5-0282-CE4E-87DC-7D9DB70729D2}">
      <dgm:prSet custT="1"/>
      <dgm:spPr>
        <a:solidFill>
          <a:schemeClr val="accent4">
            <a:lumMod val="20000"/>
            <a:lumOff val="80000"/>
          </a:schemeClr>
        </a:solidFill>
      </dgm:spPr>
      <dgm:t>
        <a:bodyPr/>
        <a:lstStyle/>
        <a:p>
          <a:r>
            <a:rPr lang="en-US" sz="2000"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sz="1400"/>
        </a:p>
      </dgm:t>
    </dgm:pt>
    <dgm:pt modelId="{D50F23DB-9898-2342-99A8-D76576ED5BD1}" type="sibTrans" cxnId="{E60ED3ED-F5FB-3046-9789-552FCB24B45C}">
      <dgm:prSet/>
      <dgm:spPr/>
      <dgm:t>
        <a:bodyPr/>
        <a:lstStyle/>
        <a:p>
          <a:endParaRPr lang="en-US" sz="1400"/>
        </a:p>
      </dgm:t>
    </dgm:pt>
    <dgm:pt modelId="{46AD3565-A1BA-784F-AD34-7E4BF4E37363}">
      <dgm:prSet custT="1"/>
      <dgm:spPr>
        <a:solidFill>
          <a:schemeClr val="accent2">
            <a:lumMod val="50000"/>
          </a:schemeClr>
        </a:solidFill>
        <a:ln>
          <a:solidFill>
            <a:schemeClr val="accent2">
              <a:lumMod val="50000"/>
            </a:schemeClr>
          </a:solidFill>
        </a:ln>
      </dgm:spPr>
      <dgm:t>
        <a:bodyPr/>
        <a:lstStyle/>
        <a:p>
          <a:r>
            <a:rPr lang="en-US" sz="2000" b="1" dirty="0"/>
            <a:t>Next-fit</a:t>
          </a:r>
        </a:p>
      </dgm:t>
    </dgm:pt>
    <dgm:pt modelId="{DEE5CC9A-6ED0-744B-852F-450F8A409ACD}" type="sibTrans" cxnId="{F25C1679-0DE1-6242-A25A-396C202B5060}">
      <dgm:prSet/>
      <dgm:spPr/>
      <dgm:t>
        <a:bodyPr/>
        <a:lstStyle/>
        <a:p>
          <a:endParaRPr lang="en-US" sz="1400"/>
        </a:p>
      </dgm:t>
    </dgm:pt>
    <dgm:pt modelId="{AF95370A-D1BB-744D-ABB3-5CAAA82ECE28}" type="parTrans" cxnId="{F25C1679-0DE1-6242-A25A-396C202B5060}">
      <dgm:prSet/>
      <dgm:spPr/>
      <dgm:t>
        <a:bodyPr/>
        <a:lstStyle/>
        <a:p>
          <a:endParaRPr lang="en-US" sz="1400"/>
        </a:p>
      </dgm:t>
    </dgm:pt>
    <dgm:pt modelId="{4F95C141-C594-A941-B7CC-A6387EF3D1A9}">
      <dgm:prSet custT="1"/>
      <dgm:spPr>
        <a:solidFill>
          <a:schemeClr val="bg2">
            <a:lumMod val="90000"/>
          </a:schemeClr>
        </a:solidFill>
      </dgm:spPr>
      <dgm:t>
        <a:bodyPr/>
        <a:lstStyle/>
        <a:p>
          <a:r>
            <a:rPr lang="en-US" sz="2000" dirty="0"/>
            <a:t>Begins to scan memory from the location of the last placement and chooses the next available block that is large enough</a:t>
          </a:r>
        </a:p>
      </dgm:t>
    </dgm:pt>
    <dgm:pt modelId="{830D0157-0623-004B-8B71-8237449FE54B}" type="sibTrans" cxnId="{E7DAB58A-1C69-DA4B-B3B1-255CC6148713}">
      <dgm:prSet/>
      <dgm:spPr/>
      <dgm:t>
        <a:bodyPr/>
        <a:lstStyle/>
        <a:p>
          <a:endParaRPr lang="en-US" sz="1400"/>
        </a:p>
      </dgm:t>
    </dgm:pt>
    <dgm:pt modelId="{3939E570-EBCF-DD48-9709-D33AA4E5685A}" type="parTrans" cxnId="{E7DAB58A-1C69-DA4B-B3B1-255CC6148713}">
      <dgm:prSet/>
      <dgm:spPr/>
      <dgm:t>
        <a:bodyPr/>
        <a:lstStyle/>
        <a:p>
          <a:endParaRPr lang="en-US" sz="1400"/>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custScaleY="100000" custLinFactNeighborX="752" custLinFactNeighborY="-8242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custLinFactNeighborX="-8" custLinFactNeighborY="-29920">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custLinFactX="-13628" custLinFactY="2097" custLinFactNeighborX="-100000" custLinFactNeighborY="100000">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custScaleY="100000" custLinFactX="-14767" custLinFactNeighborX="-100000" custLinFactNeighborY="39757">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custLinFactX="-23639" custLinFactNeighborX="-100000" custLinFactNeighborY="-8242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custScaleY="100000" custLinFactX="-23639" custLinFactNeighborX="-100000" custLinFactNeighborY="-29920">
        <dgm:presLayoutVars>
          <dgm:bulletEnabled val="1"/>
        </dgm:presLayoutVars>
      </dgm:prSet>
      <dgm:spPr/>
    </dgm:pt>
  </dgm:ptLst>
  <dgm:cxnLst>
    <dgm:cxn modelId="{C3088902-2554-4D43-A882-57D16F700A1B}" type="presOf" srcId="{DB9EFF8C-196F-5247-B65F-3BF933E46C11}" destId="{861E1F7D-27A7-E044-A6C8-58B87E7DADD2}" srcOrd="0" destOrd="0" presId="urn:microsoft.com/office/officeart/2005/8/layout/hList1"/>
    <dgm:cxn modelId="{9483D703-E71F-42F2-B4A2-541206A643C5}" type="presOf" srcId="{4F95C141-C594-A941-B7CC-A6387EF3D1A9}" destId="{F02FE02C-078E-2342-80A7-769674C16284}" srcOrd="0" destOrd="0" presId="urn:microsoft.com/office/officeart/2005/8/layout/hList1"/>
    <dgm:cxn modelId="{1A25B260-9D2C-4D4E-B0DD-F9590F674D3E}" type="presOf" srcId="{58147522-5139-114D-8051-5D74E57ED8DC}" destId="{4D33AD13-58A2-6C4C-8ED2-4EC037E1447F}"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F25C1679-0DE1-6242-A25A-396C202B5060}" srcId="{DC1194C7-6483-D74A-B3EE-E7C2B2CD1382}" destId="{46AD3565-A1BA-784F-AD34-7E4BF4E37363}" srcOrd="2" destOrd="0" parTransId="{AF95370A-D1BB-744D-ABB3-5CAAA82ECE28}" sibTransId="{DEE5CC9A-6ED0-744B-852F-450F8A409ACD}"/>
    <dgm:cxn modelId="{68A2F288-F52C-4931-97B6-93FAA827FA75}" type="presOf" srcId="{E2ADB8C5-0282-CE4E-87DC-7D9DB70729D2}" destId="{5A54EFAA-A113-0C47-AF78-4821543B24FF}" srcOrd="0" destOrd="0" presId="urn:microsoft.com/office/officeart/2005/8/layout/hList1"/>
    <dgm:cxn modelId="{E7DAB58A-1C69-DA4B-B3B1-255CC6148713}" srcId="{46AD3565-A1BA-784F-AD34-7E4BF4E37363}" destId="{4F95C141-C594-A941-B7CC-A6387EF3D1A9}" srcOrd="0" destOrd="0" parTransId="{3939E570-EBCF-DD48-9709-D33AA4E5685A}" sibTransId="{830D0157-0623-004B-8B71-8237449FE54B}"/>
    <dgm:cxn modelId="{2B5EC8A2-166E-D247-8591-8D5C2C718D5A}" srcId="{DC1194C7-6483-D74A-B3EE-E7C2B2CD1382}" destId="{DB9EFF8C-196F-5247-B65F-3BF933E46C11}" srcOrd="1" destOrd="0" parTransId="{6654E155-8899-0846-9A7A-E07F2DF62F08}" sibTransId="{3DE89FF0-3342-C74B-BA12-A92C830754F3}"/>
    <dgm:cxn modelId="{D0B96EA5-6514-4109-8406-BABC6E66988D}" type="presOf" srcId="{46AD3565-A1BA-784F-AD34-7E4BF4E37363}" destId="{265FA6A5-EDA7-7A42-B476-3F18F161237D}" srcOrd="0" destOrd="0" presId="urn:microsoft.com/office/officeart/2005/8/layout/hList1"/>
    <dgm:cxn modelId="{56D16CB4-3B26-4C80-9A5D-F8FA8B8E9CFA}" type="presOf" srcId="{DC1194C7-6483-D74A-B3EE-E7C2B2CD1382}" destId="{E17189DE-CD6F-C941-875A-D5F01CE45548}" srcOrd="0" destOrd="0" presId="urn:microsoft.com/office/officeart/2005/8/layout/hList1"/>
    <dgm:cxn modelId="{1863FEDE-62F5-4D01-AD91-6311C55F8C2B}" type="presOf" srcId="{67F380B8-4A46-A940-A35E-A8E090324DD2}" destId="{3AEB0A5F-B44A-0440-8E3D-4AA0FF30DE58}"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DFFC4732-72E8-4544-A874-D2F168FE085D}" type="presParOf" srcId="{E17189DE-CD6F-C941-875A-D5F01CE45548}" destId="{DBB53FED-FC7A-3F4D-A7F1-B2865894ECDB}" srcOrd="0" destOrd="0" presId="urn:microsoft.com/office/officeart/2005/8/layout/hList1"/>
    <dgm:cxn modelId="{465EE932-1015-44E3-A324-53B30A605DE6}" type="presParOf" srcId="{DBB53FED-FC7A-3F4D-A7F1-B2865894ECDB}" destId="{3AEB0A5F-B44A-0440-8E3D-4AA0FF30DE58}" srcOrd="0" destOrd="0" presId="urn:microsoft.com/office/officeart/2005/8/layout/hList1"/>
    <dgm:cxn modelId="{29532A1C-3334-441E-9C54-6A6AB2040574}" type="presParOf" srcId="{DBB53FED-FC7A-3F4D-A7F1-B2865894ECDB}" destId="{4D33AD13-58A2-6C4C-8ED2-4EC037E1447F}" srcOrd="1" destOrd="0" presId="urn:microsoft.com/office/officeart/2005/8/layout/hList1"/>
    <dgm:cxn modelId="{2DE1AE88-8518-4C6D-9145-FA3083CB0072}" type="presParOf" srcId="{E17189DE-CD6F-C941-875A-D5F01CE45548}" destId="{8B18329D-C6F2-754C-9B93-889659D94782}" srcOrd="1" destOrd="0" presId="urn:microsoft.com/office/officeart/2005/8/layout/hList1"/>
    <dgm:cxn modelId="{15A546DD-1CB2-4C3F-8E93-4BF4491FE754}" type="presParOf" srcId="{E17189DE-CD6F-C941-875A-D5F01CE45548}" destId="{5C587A37-99A1-3E4A-8958-78E1CF8479BF}" srcOrd="2" destOrd="0" presId="urn:microsoft.com/office/officeart/2005/8/layout/hList1"/>
    <dgm:cxn modelId="{6713EF9E-8893-4AEC-83D6-A366DF057E21}" type="presParOf" srcId="{5C587A37-99A1-3E4A-8958-78E1CF8479BF}" destId="{861E1F7D-27A7-E044-A6C8-58B87E7DADD2}" srcOrd="0" destOrd="0" presId="urn:microsoft.com/office/officeart/2005/8/layout/hList1"/>
    <dgm:cxn modelId="{6E273534-2A24-4E24-A8AD-FFFEFE97518E}" type="presParOf" srcId="{5C587A37-99A1-3E4A-8958-78E1CF8479BF}" destId="{5A54EFAA-A113-0C47-AF78-4821543B24FF}" srcOrd="1" destOrd="0" presId="urn:microsoft.com/office/officeart/2005/8/layout/hList1"/>
    <dgm:cxn modelId="{0E763340-E875-4295-B613-913B40B36316}" type="presParOf" srcId="{E17189DE-CD6F-C941-875A-D5F01CE45548}" destId="{D7662487-F169-6C49-B3F0-3B0DECD25D92}" srcOrd="3" destOrd="0" presId="urn:microsoft.com/office/officeart/2005/8/layout/hList1"/>
    <dgm:cxn modelId="{5602D719-093E-4314-AAE3-1EAF2ECFB292}" type="presParOf" srcId="{E17189DE-CD6F-C941-875A-D5F01CE45548}" destId="{5730B196-C788-0C42-BCEB-B904B2C0FC4E}" srcOrd="4" destOrd="0" presId="urn:microsoft.com/office/officeart/2005/8/layout/hList1"/>
    <dgm:cxn modelId="{E7BB2E59-8F21-4E3F-A4A3-DB14F9BB7D4E}" type="presParOf" srcId="{5730B196-C788-0C42-BCEB-B904B2C0FC4E}" destId="{265FA6A5-EDA7-7A42-B476-3F18F161237D}" srcOrd="0" destOrd="0" presId="urn:microsoft.com/office/officeart/2005/8/layout/hList1"/>
    <dgm:cxn modelId="{DB04974F-FE8B-4BB8-A412-E7C26FD246DC}"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 particular example of logical address, in which the address is expressed as 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t>Actual location 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5904720B-427C-C141-A11F-D1BE8FE1FBA2}" srcId="{8440D138-BE73-FB44-BBEF-1FC3FB108A97}" destId="{2D14AC71-6F9F-B94A-ADC5-A11456751F9C}" srcOrd="0" destOrd="0" parTransId="{73C2B6B4-DF77-9047-9F14-AE7C3148BD63}" sibTransId="{FD8E04A9-323E-8A4B-AAF4-2BB97B2B8FE0}"/>
    <dgm:cxn modelId="{4E7DBA1B-8E09-4459-BE16-5CBF4F5FB867}" type="presOf" srcId="{EDBE8867-7758-3D40-B369-E92A59C78254}" destId="{62188342-F933-5546-8BB3-C1B3099F523F}" srcOrd="1" destOrd="0" presId="urn:microsoft.com/office/officeart/2005/8/layout/list1"/>
    <dgm:cxn modelId="{2859122E-4E04-495B-96F5-8381E88600DE}" type="presOf" srcId="{B89FE6C2-077F-4741-8F16-B5795B7063E1}" destId="{A032DD78-5CE7-214D-8E24-37D69D65FBC4}"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C2C86245-DDF2-4370-815A-2B56765B0B48}" type="presOf" srcId="{8440D138-BE73-FB44-BBEF-1FC3FB108A97}" destId="{182D09B1-0D7D-AD47-A595-554DE5A7F3FA}" srcOrd="0" destOrd="0" presId="urn:microsoft.com/office/officeart/2005/8/layout/list1"/>
    <dgm:cxn modelId="{EF571552-67A8-4E2C-8358-FB88546FDD69}" type="presOf" srcId="{B89FE6C2-077F-4741-8F16-B5795B7063E1}" destId="{56B37D08-27E9-6348-A4E7-27939D35EA56}" srcOrd="1" destOrd="0" presId="urn:microsoft.com/office/officeart/2005/8/layout/list1"/>
    <dgm:cxn modelId="{5FB2FB56-246D-4F8E-BAE5-7042D09CE928}" type="presOf" srcId="{CD39444C-1B21-EF4A-B5D4-958159C7B42D}" destId="{23981AB3-A7C5-304C-B5DD-3C6A0BA47400}" srcOrd="0" destOrd="0" presId="urn:microsoft.com/office/officeart/2005/8/layout/list1"/>
    <dgm:cxn modelId="{8AF0D17E-F8AB-4937-A4EB-B154FE2493E7}" type="presOf" srcId="{2D14AC71-6F9F-B94A-ADC5-A11456751F9C}" destId="{E5E2D93A-0FAC-8648-A220-3E52BE154C5F}"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75CE7EC5-2BA0-4A74-B413-7CB12DFFE8A4}" type="presOf" srcId="{CBDD8360-C17A-D744-93D2-006C349A759D}" destId="{ACFD1858-5182-EC41-AD4F-BB7EB502C11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88A848D4-3287-8544-B217-17F7AAC14DB0}" srcId="{EDBE8867-7758-3D40-B369-E92A59C78254}" destId="{CD39444C-1B21-EF4A-B5D4-958159C7B42D}" srcOrd="0" destOrd="0" parTransId="{DD0191C7-CB08-B24A-8735-5956F0832DBC}" sibTransId="{EF9E6F1D-FB04-DC42-A706-3251421BB982}"/>
    <dgm:cxn modelId="{489DB0D6-2A6B-4C0C-8771-AA293D2F385E}" type="presOf" srcId="{EDBE8867-7758-3D40-B369-E92A59C78254}" destId="{1A691CE5-A265-9E4F-A6A3-69EAD6003561}" srcOrd="0" destOrd="0" presId="urn:microsoft.com/office/officeart/2005/8/layout/list1"/>
    <dgm:cxn modelId="{C6C835DA-48A6-4C71-90DC-FCFD4A7D2AD1}" type="presOf" srcId="{A63F4F42-530D-0844-A623-B7BB97CA06C8}" destId="{AD976998-883A-B44B-AA40-16EA334E3B09}" srcOrd="0" destOrd="0" presId="urn:microsoft.com/office/officeart/2005/8/layout/list1"/>
    <dgm:cxn modelId="{1AAEA0EB-CE8D-3546-B228-849C7BBECB24}" srcId="{CBDD8360-C17A-D744-93D2-006C349A759D}" destId="{8440D138-BE73-FB44-BBEF-1FC3FB108A97}" srcOrd="2" destOrd="0" parTransId="{E275FC03-8304-564E-89AB-373C17CB55F3}" sibTransId="{250D8BAF-EB6C-2B4D-8429-A8492959928C}"/>
    <dgm:cxn modelId="{66B8A6F2-5EDD-4D74-9CE8-661F3992C6E0}" type="presOf" srcId="{8440D138-BE73-FB44-BBEF-1FC3FB108A97}" destId="{B3028417-3BB4-804F-B830-21EC724B50AF}" srcOrd="1" destOrd="0" presId="urn:microsoft.com/office/officeart/2005/8/layout/list1"/>
    <dgm:cxn modelId="{5342FF7A-AD7A-4DCF-9002-88687B660FE3}" type="presParOf" srcId="{ACFD1858-5182-EC41-AD4F-BB7EB502C119}" destId="{B88E5D32-B7BF-6948-84F5-CB3388CEA0B7}" srcOrd="0" destOrd="0" presId="urn:microsoft.com/office/officeart/2005/8/layout/list1"/>
    <dgm:cxn modelId="{ED8C618C-7ADE-42A6-9B2B-5E9A6B364F5C}" type="presParOf" srcId="{B88E5D32-B7BF-6948-84F5-CB3388CEA0B7}" destId="{1A691CE5-A265-9E4F-A6A3-69EAD6003561}" srcOrd="0" destOrd="0" presId="urn:microsoft.com/office/officeart/2005/8/layout/list1"/>
    <dgm:cxn modelId="{19F7821E-7455-4DBF-BB8D-50143F5D1A0F}" type="presParOf" srcId="{B88E5D32-B7BF-6948-84F5-CB3388CEA0B7}" destId="{62188342-F933-5546-8BB3-C1B3099F523F}" srcOrd="1" destOrd="0" presId="urn:microsoft.com/office/officeart/2005/8/layout/list1"/>
    <dgm:cxn modelId="{56083734-4F88-4A1F-90CE-8F9A5AA731A2}" type="presParOf" srcId="{ACFD1858-5182-EC41-AD4F-BB7EB502C119}" destId="{54B61BE9-D834-B14A-AF49-D2E16C40500B}" srcOrd="1" destOrd="0" presId="urn:microsoft.com/office/officeart/2005/8/layout/list1"/>
    <dgm:cxn modelId="{A8E2CC8C-5D7E-42CA-9F0F-18F2C090816C}" type="presParOf" srcId="{ACFD1858-5182-EC41-AD4F-BB7EB502C119}" destId="{23981AB3-A7C5-304C-B5DD-3C6A0BA47400}" srcOrd="2" destOrd="0" presId="urn:microsoft.com/office/officeart/2005/8/layout/list1"/>
    <dgm:cxn modelId="{C6D36EDE-17E2-4FD6-88C1-8F63E290C916}" type="presParOf" srcId="{ACFD1858-5182-EC41-AD4F-BB7EB502C119}" destId="{EBDA10AD-AC0C-A64D-8BAD-38A69967D70E}" srcOrd="3" destOrd="0" presId="urn:microsoft.com/office/officeart/2005/8/layout/list1"/>
    <dgm:cxn modelId="{514A006E-B33D-44DE-8C5B-4B0A9198389C}" type="presParOf" srcId="{ACFD1858-5182-EC41-AD4F-BB7EB502C119}" destId="{7C99F359-0C2F-E746-8E8A-8CB3A0425D35}" srcOrd="4" destOrd="0" presId="urn:microsoft.com/office/officeart/2005/8/layout/list1"/>
    <dgm:cxn modelId="{C6465149-EDE7-45C7-B28D-9C1A3E3DE845}" type="presParOf" srcId="{7C99F359-0C2F-E746-8E8A-8CB3A0425D35}" destId="{A032DD78-5CE7-214D-8E24-37D69D65FBC4}" srcOrd="0" destOrd="0" presId="urn:microsoft.com/office/officeart/2005/8/layout/list1"/>
    <dgm:cxn modelId="{6F0DFDED-1976-4E1C-B5C3-F83A35E5019A}" type="presParOf" srcId="{7C99F359-0C2F-E746-8E8A-8CB3A0425D35}" destId="{56B37D08-27E9-6348-A4E7-27939D35EA56}" srcOrd="1" destOrd="0" presId="urn:microsoft.com/office/officeart/2005/8/layout/list1"/>
    <dgm:cxn modelId="{C2657BCA-14A1-417D-A870-E3F313F9A177}" type="presParOf" srcId="{ACFD1858-5182-EC41-AD4F-BB7EB502C119}" destId="{32378106-D771-154C-A68B-4D4FB81F2675}" srcOrd="5" destOrd="0" presId="urn:microsoft.com/office/officeart/2005/8/layout/list1"/>
    <dgm:cxn modelId="{E7B5D5AC-BE65-4A43-8896-0A0809BAA4B3}" type="presParOf" srcId="{ACFD1858-5182-EC41-AD4F-BB7EB502C119}" destId="{AD976998-883A-B44B-AA40-16EA334E3B09}" srcOrd="6" destOrd="0" presId="urn:microsoft.com/office/officeart/2005/8/layout/list1"/>
    <dgm:cxn modelId="{66C6D3E4-5471-4577-A9E7-3ADA1CADC944}" type="presParOf" srcId="{ACFD1858-5182-EC41-AD4F-BB7EB502C119}" destId="{A880E6A6-6E9C-0C44-BEF0-4D6EE4E56AC0}" srcOrd="7" destOrd="0" presId="urn:microsoft.com/office/officeart/2005/8/layout/list1"/>
    <dgm:cxn modelId="{0B3FDA70-4CCD-4B95-AE68-DDE2A0AAD820}" type="presParOf" srcId="{ACFD1858-5182-EC41-AD4F-BB7EB502C119}" destId="{828035CE-2CE5-AE45-B080-C6EBCC590DF9}" srcOrd="8" destOrd="0" presId="urn:microsoft.com/office/officeart/2005/8/layout/list1"/>
    <dgm:cxn modelId="{939A25C0-3EF8-42B7-89BC-BA25645D355F}" type="presParOf" srcId="{828035CE-2CE5-AE45-B080-C6EBCC590DF9}" destId="{182D09B1-0D7D-AD47-A595-554DE5A7F3FA}" srcOrd="0" destOrd="0" presId="urn:microsoft.com/office/officeart/2005/8/layout/list1"/>
    <dgm:cxn modelId="{2B80A24A-4835-4258-9BA4-2198A5A29843}" type="presParOf" srcId="{828035CE-2CE5-AE45-B080-C6EBCC590DF9}" destId="{B3028417-3BB4-804F-B830-21EC724B50AF}" srcOrd="1" destOrd="0" presId="urn:microsoft.com/office/officeart/2005/8/layout/list1"/>
    <dgm:cxn modelId="{C9A8E2D5-E313-4671-ACC8-697500211789}" type="presParOf" srcId="{ACFD1858-5182-EC41-AD4F-BB7EB502C119}" destId="{C20C3603-9123-A14C-9814-EA132B3A96B1}" srcOrd="9" destOrd="0" presId="urn:microsoft.com/office/officeart/2005/8/layout/list1"/>
    <dgm:cxn modelId="{2C53D1C0-EB61-47C7-8B14-4CF5B7059DC8}"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0"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a:solidFill>
          <a:schemeClr val="accent4">
            <a:lumMod val="20000"/>
            <a:lumOff val="80000"/>
          </a:schemeClr>
        </a:solidFill>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0"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a:solidFill>
          <a:schemeClr val="tx2">
            <a:lumMod val="20000"/>
            <a:lumOff val="80000"/>
          </a:schemeClr>
        </a:solidFill>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C241982F-0CF8-4E59-B87F-A12BC20C9C0B}" type="presOf" srcId="{097D4EAE-CD21-C547-B935-47F8B18B09F5}" destId="{A1162212-C3C8-3A47-829A-648CCE353B98}"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AA2C6271-25D0-49A7-8AB8-2E88D59E3BE9}" type="presOf" srcId="{7AA8A9FF-58E2-CB47-ADA1-DE9E3BDCDC0F}" destId="{46D6853D-8FF8-D64F-9F4D-3F18C7AC2088}" srcOrd="0" destOrd="0" presId="urn:microsoft.com/office/officeart/2005/8/layout/hList1"/>
    <dgm:cxn modelId="{750AA88F-EB2E-42A7-BEAA-411E6BCC368C}" type="presOf" srcId="{5BAEB20B-3695-E348-9F13-AECB8D7EFA27}" destId="{E43E3212-8A7F-3040-93CF-F261BAF43BC6}" srcOrd="0" destOrd="0" presId="urn:microsoft.com/office/officeart/2005/8/layout/hList1"/>
    <dgm:cxn modelId="{00913CB1-9610-624A-BE9D-1C50FCC5CCE3}" srcId="{5BAEB20B-3695-E348-9F13-AECB8D7EFA27}" destId="{097D4EAE-CD21-C547-B935-47F8B18B09F5}" srcOrd="0" destOrd="0" parTransId="{87A55BF3-60A6-CA4A-952B-9DB7A9BFC901}" sibTransId="{5B396445-CB01-9443-9541-38B17C330104}"/>
    <dgm:cxn modelId="{341CB1BC-2871-44D5-9217-4FFFA3293D26}" type="presOf" srcId="{64C5CEBC-1F30-5443-B794-80FF362A2AF0}" destId="{141F70A1-56B4-7C45-8D55-136594643679}" srcOrd="0" destOrd="0" presId="urn:microsoft.com/office/officeart/2005/8/layout/hList1"/>
    <dgm:cxn modelId="{58E469C4-5BAC-4616-A1C3-FF7AFA3F2A3F}" type="presOf" srcId="{98984BBF-D090-D94A-958C-707853D134BE}" destId="{7427F0B0-35E5-664A-9214-512C0B3A33C3}" srcOrd="0" destOrd="0" presId="urn:microsoft.com/office/officeart/2005/8/layout/hList1"/>
    <dgm:cxn modelId="{24914EDD-F887-F145-A25D-9C1F499EEC64}" srcId="{98984BBF-D090-D94A-958C-707853D134BE}" destId="{5BAEB20B-3695-E348-9F13-AECB8D7EFA27}" srcOrd="1" destOrd="0" parTransId="{F35B4B62-4741-964F-9F55-8BAE5A6BA9A5}" sibTransId="{E89D1576-1C84-A941-A5F3-6A6E595B57D7}"/>
    <dgm:cxn modelId="{90E588E8-865C-447F-AEF8-0A861FD9E42B}" type="presParOf" srcId="{7427F0B0-35E5-664A-9214-512C0B3A33C3}" destId="{979F7F9E-BB7E-5E47-AEA2-74D0BA117F83}" srcOrd="0" destOrd="0" presId="urn:microsoft.com/office/officeart/2005/8/layout/hList1"/>
    <dgm:cxn modelId="{B9BA101C-59D3-4A82-A124-DDDC294F9120}" type="presParOf" srcId="{979F7F9E-BB7E-5E47-AEA2-74D0BA117F83}" destId="{141F70A1-56B4-7C45-8D55-136594643679}" srcOrd="0" destOrd="0" presId="urn:microsoft.com/office/officeart/2005/8/layout/hList1"/>
    <dgm:cxn modelId="{D9B80EF4-E5A7-4819-B545-8BE2139FF47E}" type="presParOf" srcId="{979F7F9E-BB7E-5E47-AEA2-74D0BA117F83}" destId="{46D6853D-8FF8-D64F-9F4D-3F18C7AC2088}" srcOrd="1" destOrd="0" presId="urn:microsoft.com/office/officeart/2005/8/layout/hList1"/>
    <dgm:cxn modelId="{1EADB376-8E7A-499D-9A29-2400C36B25B8}" type="presParOf" srcId="{7427F0B0-35E5-664A-9214-512C0B3A33C3}" destId="{D2371063-AB88-2A4F-820E-F87872FE7F53}" srcOrd="1" destOrd="0" presId="urn:microsoft.com/office/officeart/2005/8/layout/hList1"/>
    <dgm:cxn modelId="{779C1D0B-8511-4151-995F-0B0A9C32384F}" type="presParOf" srcId="{7427F0B0-35E5-664A-9214-512C0B3A33C3}" destId="{3AA422C0-DB0A-694E-A997-DBCDCCB90F7D}" srcOrd="2" destOrd="0" presId="urn:microsoft.com/office/officeart/2005/8/layout/hList1"/>
    <dgm:cxn modelId="{34EA6606-EFBB-4CFA-A42B-C9E6725542A3}" type="presParOf" srcId="{3AA422C0-DB0A-694E-A997-DBCDCCB90F7D}" destId="{E43E3212-8A7F-3040-93CF-F261BAF43BC6}" srcOrd="0" destOrd="0" presId="urn:microsoft.com/office/officeart/2005/8/layout/hList1"/>
    <dgm:cxn modelId="{C5AC516A-2D06-43AA-BD29-B9F14770AB1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C684FE-1A2B-254D-8FD5-947512C78C87}" type="doc">
      <dgm:prSet loTypeId="urn:microsoft.com/office/officeart/2005/8/layout/hProcess9" loCatId="" qsTypeId="urn:microsoft.com/office/officeart/2005/8/quickstyle/simple4" qsCatId="simple" csTypeId="urn:microsoft.com/office/officeart/2005/8/colors/accent1_2" csCatId="accent1" phldr="1"/>
      <dgm:spPr/>
    </dgm:pt>
    <dgm:pt modelId="{52084027-B071-9247-B390-B891DE1DBD40}">
      <dgm:prSet phldrT="[Text]"/>
      <dgm:spPr/>
      <dgm:t>
        <a:bodyPr/>
        <a:lstStyle/>
        <a:p>
          <a:r>
            <a:rPr lang="en-US"/>
            <a:t>Extract the segment number as the leftmost </a:t>
          </a:r>
          <a:r>
            <a:rPr lang="en-US" i="1"/>
            <a:t>n</a:t>
          </a:r>
          <a:r>
            <a:rPr lang="en-US"/>
            <a:t> bits of the logical address</a:t>
          </a:r>
        </a:p>
      </dgm:t>
    </dgm:pt>
    <dgm:pt modelId="{DA58F419-FD4F-1F4B-B328-D1FFC44240CD}" type="parTrans" cxnId="{E3EEB70D-8291-8D42-B647-A8DA54C76DF0}">
      <dgm:prSet/>
      <dgm:spPr/>
      <dgm:t>
        <a:bodyPr/>
        <a:lstStyle/>
        <a:p>
          <a:endParaRPr lang="en-US"/>
        </a:p>
      </dgm:t>
    </dgm:pt>
    <dgm:pt modelId="{542C242A-BC0E-FE48-86B4-0089FD42B71F}" type="sibTrans" cxnId="{E3EEB70D-8291-8D42-B647-A8DA54C76DF0}">
      <dgm:prSet/>
      <dgm:spPr/>
      <dgm:t>
        <a:bodyPr/>
        <a:lstStyle/>
        <a:p>
          <a:endParaRPr lang="en-US"/>
        </a:p>
      </dgm:t>
    </dgm:pt>
    <dgm:pt modelId="{32FAFF03-C02A-0E43-BCDB-A43F13E6EC27}">
      <dgm:prSet/>
      <dgm:spPr/>
      <dgm:t>
        <a:bodyPr/>
        <a:lstStyle/>
        <a:p>
          <a:r>
            <a:rPr lang="en-US" dirty="0"/>
            <a:t>Use the segment number as an index into the process segment table to find the starting physical address of the segment</a:t>
          </a:r>
        </a:p>
      </dgm:t>
    </dgm:pt>
    <dgm:pt modelId="{444ED70A-0E9F-A34A-B482-5592059AD382}" type="parTrans" cxnId="{258C30C1-69A2-3841-B704-B6887C48ED9C}">
      <dgm:prSet/>
      <dgm:spPr/>
      <dgm:t>
        <a:bodyPr/>
        <a:lstStyle/>
        <a:p>
          <a:endParaRPr lang="en-US"/>
        </a:p>
      </dgm:t>
    </dgm:pt>
    <dgm:pt modelId="{ECB7C8B8-67FB-8340-B9F4-25BD06517BAF}" type="sibTrans" cxnId="{258C30C1-69A2-3841-B704-B6887C48ED9C}">
      <dgm:prSet/>
      <dgm:spPr/>
      <dgm:t>
        <a:bodyPr/>
        <a:lstStyle/>
        <a:p>
          <a:endParaRPr lang="en-US"/>
        </a:p>
      </dgm:t>
    </dgm:pt>
    <dgm:pt modelId="{C8ADBDE9-3938-0548-8B87-8FD5470D7D93}">
      <dgm:prSet/>
      <dgm:spPr/>
      <dgm:t>
        <a:bodyPr/>
        <a:lstStyle/>
        <a:p>
          <a:r>
            <a:rPr lang="en-US" dirty="0"/>
            <a:t>Compare the offset, expressed in the rightmost </a:t>
          </a:r>
          <a:r>
            <a:rPr lang="en-US" i="1" dirty="0"/>
            <a:t>m</a:t>
          </a:r>
          <a:r>
            <a:rPr lang="en-US" dirty="0"/>
            <a:t> bits, to the length of the segment.  If the offset is greater than or equal to the length, the address is invalid</a:t>
          </a:r>
        </a:p>
      </dgm:t>
    </dgm:pt>
    <dgm:pt modelId="{4EC583DA-FFB0-0340-BEB6-ACDC6119738D}" type="parTrans" cxnId="{B7CC8A03-770A-1B45-B0DA-724F7E11B94B}">
      <dgm:prSet/>
      <dgm:spPr/>
      <dgm:t>
        <a:bodyPr/>
        <a:lstStyle/>
        <a:p>
          <a:endParaRPr lang="en-US"/>
        </a:p>
      </dgm:t>
    </dgm:pt>
    <dgm:pt modelId="{5F0542EE-719A-A348-852C-7F01CFF2E8AC}" type="sibTrans" cxnId="{B7CC8A03-770A-1B45-B0DA-724F7E11B94B}">
      <dgm:prSet/>
      <dgm:spPr/>
      <dgm:t>
        <a:bodyPr/>
        <a:lstStyle/>
        <a:p>
          <a:endParaRPr lang="en-US"/>
        </a:p>
      </dgm:t>
    </dgm:pt>
    <dgm:pt modelId="{AC374B7D-944F-104D-B17A-59E6A717DA1E}">
      <dgm:prSet/>
      <dgm:spPr/>
      <dgm:t>
        <a:bodyPr/>
        <a:lstStyle/>
        <a:p>
          <a:r>
            <a:rPr lang="en-US" dirty="0"/>
            <a:t>The desired physical address is the sum of the starting physical address of the segment plus the offset</a:t>
          </a:r>
        </a:p>
      </dgm:t>
    </dgm:pt>
    <dgm:pt modelId="{1D928906-A2FD-0141-A634-325A68E11C78}" type="parTrans" cxnId="{982B9DA3-2C1B-2B45-A7C2-5B32DCBFDD4A}">
      <dgm:prSet/>
      <dgm:spPr/>
      <dgm:t>
        <a:bodyPr/>
        <a:lstStyle/>
        <a:p>
          <a:endParaRPr lang="en-US"/>
        </a:p>
      </dgm:t>
    </dgm:pt>
    <dgm:pt modelId="{0F191AD9-64E3-EE4A-9DB1-D2B24C8B629B}" type="sibTrans" cxnId="{982B9DA3-2C1B-2B45-A7C2-5B32DCBFDD4A}">
      <dgm:prSet/>
      <dgm:spPr/>
      <dgm:t>
        <a:bodyPr/>
        <a:lstStyle/>
        <a:p>
          <a:endParaRPr lang="en-US"/>
        </a:p>
      </dgm:t>
    </dgm:pt>
    <dgm:pt modelId="{51DF321D-3BBA-4545-8424-1BB44DD484AB}" type="pres">
      <dgm:prSet presAssocID="{78C684FE-1A2B-254D-8FD5-947512C78C87}" presName="CompostProcess" presStyleCnt="0">
        <dgm:presLayoutVars>
          <dgm:dir/>
          <dgm:resizeHandles val="exact"/>
        </dgm:presLayoutVars>
      </dgm:prSet>
      <dgm:spPr/>
    </dgm:pt>
    <dgm:pt modelId="{71E554F8-F172-7A4C-8592-CE7684E904E9}" type="pres">
      <dgm:prSet presAssocID="{78C684FE-1A2B-254D-8FD5-947512C78C87}" presName="arrow" presStyleLbl="bgShp" presStyleIdx="0" presStyleCnt="1"/>
      <dgm:spPr>
        <a:solidFill>
          <a:schemeClr val="bg1"/>
        </a:solidFill>
        <a:ln>
          <a:solidFill>
            <a:schemeClr val="accent1">
              <a:alpha val="90000"/>
            </a:schemeClr>
          </a:solidFill>
        </a:ln>
      </dgm:spPr>
    </dgm:pt>
    <dgm:pt modelId="{4517FBBA-EC60-AE4D-ABA3-30FBECDF4BDF}" type="pres">
      <dgm:prSet presAssocID="{78C684FE-1A2B-254D-8FD5-947512C78C87}" presName="linearProcess" presStyleCnt="0"/>
      <dgm:spPr/>
    </dgm:pt>
    <dgm:pt modelId="{66418308-D9BF-C14F-A46B-F4AAAFE89B91}" type="pres">
      <dgm:prSet presAssocID="{52084027-B071-9247-B390-B891DE1DBD40}" presName="textNode" presStyleLbl="node1" presStyleIdx="0" presStyleCnt="4">
        <dgm:presLayoutVars>
          <dgm:bulletEnabled val="1"/>
        </dgm:presLayoutVars>
      </dgm:prSet>
      <dgm:spPr/>
    </dgm:pt>
    <dgm:pt modelId="{D27850E7-6CE1-DC4B-8B04-2F885E655E04}" type="pres">
      <dgm:prSet presAssocID="{542C242A-BC0E-FE48-86B4-0089FD42B71F}" presName="sibTrans" presStyleCnt="0"/>
      <dgm:spPr/>
    </dgm:pt>
    <dgm:pt modelId="{CECE5934-D04C-B244-98EA-7378FF62C687}" type="pres">
      <dgm:prSet presAssocID="{32FAFF03-C02A-0E43-BCDB-A43F13E6EC27}" presName="textNode" presStyleLbl="node1" presStyleIdx="1" presStyleCnt="4">
        <dgm:presLayoutVars>
          <dgm:bulletEnabled val="1"/>
        </dgm:presLayoutVars>
      </dgm:prSet>
      <dgm:spPr/>
    </dgm:pt>
    <dgm:pt modelId="{E0893149-E3B2-5546-90A5-D649B31B53AC}" type="pres">
      <dgm:prSet presAssocID="{ECB7C8B8-67FB-8340-B9F4-25BD06517BAF}" presName="sibTrans" presStyleCnt="0"/>
      <dgm:spPr/>
    </dgm:pt>
    <dgm:pt modelId="{79C5E6D8-2847-F447-9D07-319B928A8FC8}" type="pres">
      <dgm:prSet presAssocID="{C8ADBDE9-3938-0548-8B87-8FD5470D7D93}" presName="textNode" presStyleLbl="node1" presStyleIdx="2" presStyleCnt="4">
        <dgm:presLayoutVars>
          <dgm:bulletEnabled val="1"/>
        </dgm:presLayoutVars>
      </dgm:prSet>
      <dgm:spPr/>
    </dgm:pt>
    <dgm:pt modelId="{5AC9194D-E3EF-7041-A0E3-CA076C2E9A60}" type="pres">
      <dgm:prSet presAssocID="{5F0542EE-719A-A348-852C-7F01CFF2E8AC}" presName="sibTrans" presStyleCnt="0"/>
      <dgm:spPr/>
    </dgm:pt>
    <dgm:pt modelId="{4476A394-1578-B443-9923-9E9465C6DB9E}" type="pres">
      <dgm:prSet presAssocID="{AC374B7D-944F-104D-B17A-59E6A717DA1E}" presName="textNode" presStyleLbl="node1" presStyleIdx="3" presStyleCnt="4">
        <dgm:presLayoutVars>
          <dgm:bulletEnabled val="1"/>
        </dgm:presLayoutVars>
      </dgm:prSet>
      <dgm:spPr/>
    </dgm:pt>
  </dgm:ptLst>
  <dgm:cxnLst>
    <dgm:cxn modelId="{B7CC8A03-770A-1B45-B0DA-724F7E11B94B}" srcId="{78C684FE-1A2B-254D-8FD5-947512C78C87}" destId="{C8ADBDE9-3938-0548-8B87-8FD5470D7D93}" srcOrd="2" destOrd="0" parTransId="{4EC583DA-FFB0-0340-BEB6-ACDC6119738D}" sibTransId="{5F0542EE-719A-A348-852C-7F01CFF2E8AC}"/>
    <dgm:cxn modelId="{E3EEB70D-8291-8D42-B647-A8DA54C76DF0}" srcId="{78C684FE-1A2B-254D-8FD5-947512C78C87}" destId="{52084027-B071-9247-B390-B891DE1DBD40}" srcOrd="0" destOrd="0" parTransId="{DA58F419-FD4F-1F4B-B328-D1FFC44240CD}" sibTransId="{542C242A-BC0E-FE48-86B4-0089FD42B71F}"/>
    <dgm:cxn modelId="{6C1DE924-774C-4507-92F9-712DF4CED425}" type="presOf" srcId="{C8ADBDE9-3938-0548-8B87-8FD5470D7D93}" destId="{79C5E6D8-2847-F447-9D07-319B928A8FC8}" srcOrd="0" destOrd="0" presId="urn:microsoft.com/office/officeart/2005/8/layout/hProcess9"/>
    <dgm:cxn modelId="{5D1C1D7F-05D2-49A3-972D-31069AAEFFEB}" type="presOf" srcId="{52084027-B071-9247-B390-B891DE1DBD40}" destId="{66418308-D9BF-C14F-A46B-F4AAAFE89B91}" srcOrd="0" destOrd="0" presId="urn:microsoft.com/office/officeart/2005/8/layout/hProcess9"/>
    <dgm:cxn modelId="{903B2195-2BB1-4397-808F-B7607D953DEA}" type="presOf" srcId="{78C684FE-1A2B-254D-8FD5-947512C78C87}" destId="{51DF321D-3BBA-4545-8424-1BB44DD484AB}" srcOrd="0" destOrd="0" presId="urn:microsoft.com/office/officeart/2005/8/layout/hProcess9"/>
    <dgm:cxn modelId="{982B9DA3-2C1B-2B45-A7C2-5B32DCBFDD4A}" srcId="{78C684FE-1A2B-254D-8FD5-947512C78C87}" destId="{AC374B7D-944F-104D-B17A-59E6A717DA1E}" srcOrd="3" destOrd="0" parTransId="{1D928906-A2FD-0141-A634-325A68E11C78}" sibTransId="{0F191AD9-64E3-EE4A-9DB1-D2B24C8B629B}"/>
    <dgm:cxn modelId="{770403A5-E102-4665-B055-ABC2AC9A98ED}" type="presOf" srcId="{AC374B7D-944F-104D-B17A-59E6A717DA1E}" destId="{4476A394-1578-B443-9923-9E9465C6DB9E}" srcOrd="0" destOrd="0" presId="urn:microsoft.com/office/officeart/2005/8/layout/hProcess9"/>
    <dgm:cxn modelId="{258C30C1-69A2-3841-B704-B6887C48ED9C}" srcId="{78C684FE-1A2B-254D-8FD5-947512C78C87}" destId="{32FAFF03-C02A-0E43-BCDB-A43F13E6EC27}" srcOrd="1" destOrd="0" parTransId="{444ED70A-0E9F-A34A-B482-5592059AD382}" sibTransId="{ECB7C8B8-67FB-8340-B9F4-25BD06517BAF}"/>
    <dgm:cxn modelId="{D6EAE6C2-D177-4AE7-BA58-4EE5DB1CD44C}" type="presOf" srcId="{32FAFF03-C02A-0E43-BCDB-A43F13E6EC27}" destId="{CECE5934-D04C-B244-98EA-7378FF62C687}" srcOrd="0" destOrd="0" presId="urn:microsoft.com/office/officeart/2005/8/layout/hProcess9"/>
    <dgm:cxn modelId="{B40F9059-4BE7-4540-8D7D-DF5AEFE199BA}" type="presParOf" srcId="{51DF321D-3BBA-4545-8424-1BB44DD484AB}" destId="{71E554F8-F172-7A4C-8592-CE7684E904E9}" srcOrd="0" destOrd="0" presId="urn:microsoft.com/office/officeart/2005/8/layout/hProcess9"/>
    <dgm:cxn modelId="{339D62B9-1883-4FD9-97C9-D930C8274726}" type="presParOf" srcId="{51DF321D-3BBA-4545-8424-1BB44DD484AB}" destId="{4517FBBA-EC60-AE4D-ABA3-30FBECDF4BDF}" srcOrd="1" destOrd="0" presId="urn:microsoft.com/office/officeart/2005/8/layout/hProcess9"/>
    <dgm:cxn modelId="{3D78A4C9-F0CC-4558-90D8-40A2A051A3A0}" type="presParOf" srcId="{4517FBBA-EC60-AE4D-ABA3-30FBECDF4BDF}" destId="{66418308-D9BF-C14F-A46B-F4AAAFE89B91}" srcOrd="0" destOrd="0" presId="urn:microsoft.com/office/officeart/2005/8/layout/hProcess9"/>
    <dgm:cxn modelId="{CD398F83-F60E-4492-82E7-D17936B14178}" type="presParOf" srcId="{4517FBBA-EC60-AE4D-ABA3-30FBECDF4BDF}" destId="{D27850E7-6CE1-DC4B-8B04-2F885E655E04}" srcOrd="1" destOrd="0" presId="urn:microsoft.com/office/officeart/2005/8/layout/hProcess9"/>
    <dgm:cxn modelId="{771D469D-BFDB-40D0-B629-B0ECD63D98CF}" type="presParOf" srcId="{4517FBBA-EC60-AE4D-ABA3-30FBECDF4BDF}" destId="{CECE5934-D04C-B244-98EA-7378FF62C687}" srcOrd="2" destOrd="0" presId="urn:microsoft.com/office/officeart/2005/8/layout/hProcess9"/>
    <dgm:cxn modelId="{38761CCC-1B3C-4BF6-9F8E-84F8DABCDAD7}" type="presParOf" srcId="{4517FBBA-EC60-AE4D-ABA3-30FBECDF4BDF}" destId="{E0893149-E3B2-5546-90A5-D649B31B53AC}" srcOrd="3" destOrd="0" presId="urn:microsoft.com/office/officeart/2005/8/layout/hProcess9"/>
    <dgm:cxn modelId="{049DDBEC-6FEE-437F-A334-AB0A0634D36D}" type="presParOf" srcId="{4517FBBA-EC60-AE4D-ABA3-30FBECDF4BDF}" destId="{79C5E6D8-2847-F447-9D07-319B928A8FC8}" srcOrd="4" destOrd="0" presId="urn:microsoft.com/office/officeart/2005/8/layout/hProcess9"/>
    <dgm:cxn modelId="{422306E2-3BE9-4B6D-A89F-7251556E2726}" type="presParOf" srcId="{4517FBBA-EC60-AE4D-ABA3-30FBECDF4BDF}" destId="{5AC9194D-E3EF-7041-A0E3-CA076C2E9A60}" srcOrd="5" destOrd="0" presId="urn:microsoft.com/office/officeart/2005/8/layout/hProcess9"/>
    <dgm:cxn modelId="{D67CF22E-C4A5-4823-9733-42B22C5D131F}" type="presParOf" srcId="{4517FBBA-EC60-AE4D-ABA3-30FBECDF4BDF}" destId="{4476A394-1578-B443-9923-9E9465C6DB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E42422-30B8-7145-AC45-A97345BECA9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FE5BBEE-220B-D443-BE6C-37118C441C07}">
      <dgm:prSet/>
      <dgm:spPr/>
      <dgm:t>
        <a:bodyPr/>
        <a:lstStyle/>
        <a:p>
          <a:pPr rtl="0"/>
          <a:r>
            <a:rPr lang="en-US" dirty="0"/>
            <a:t>A state in which the system spends most of its time swapping process pieces rather than executing instructions</a:t>
          </a:r>
        </a:p>
      </dgm:t>
    </dgm:pt>
    <dgm:pt modelId="{9B2380A5-65EC-E142-9220-E61D3A3D0548}" type="parTrans" cxnId="{E0F565FC-4162-DC41-83C3-F43DCF020C2B}">
      <dgm:prSet/>
      <dgm:spPr/>
      <dgm:t>
        <a:bodyPr/>
        <a:lstStyle/>
        <a:p>
          <a:endParaRPr lang="en-US"/>
        </a:p>
      </dgm:t>
    </dgm:pt>
    <dgm:pt modelId="{3CC8AAAC-E7C2-9142-9DFE-FD06660832E6}" type="sibTrans" cxnId="{E0F565FC-4162-DC41-83C3-F43DCF020C2B}">
      <dgm:prSet/>
      <dgm:spPr/>
      <dgm:t>
        <a:bodyPr/>
        <a:lstStyle/>
        <a:p>
          <a:endParaRPr lang="en-US"/>
        </a:p>
      </dgm:t>
    </dgm:pt>
    <dgm:pt modelId="{C6D5CAE6-89A9-A847-9C0C-17D39BB401D3}">
      <dgm:prSet/>
      <dgm:spPr/>
      <dgm:t>
        <a:bodyPr/>
        <a:lstStyle/>
        <a:p>
          <a:pPr rtl="0"/>
          <a:r>
            <a:rPr lang="en-US" dirty="0"/>
            <a:t>To avoid this, the operating system tries to guess, based on recent history, which pieces are least likely to be used in the near future</a:t>
          </a:r>
        </a:p>
      </dgm:t>
    </dgm:pt>
    <dgm:pt modelId="{1841C1C7-1EA6-F34E-ACB9-3F7354DCA307}" type="parTrans" cxnId="{EAB2EF60-2301-5548-BCF3-98905A1C328C}">
      <dgm:prSet/>
      <dgm:spPr/>
      <dgm:t>
        <a:bodyPr/>
        <a:lstStyle/>
        <a:p>
          <a:endParaRPr lang="en-US"/>
        </a:p>
      </dgm:t>
    </dgm:pt>
    <dgm:pt modelId="{32217BDA-0801-A44B-80AA-3F713413AB4B}" type="sibTrans" cxnId="{EAB2EF60-2301-5548-BCF3-98905A1C328C}">
      <dgm:prSet/>
      <dgm:spPr/>
      <dgm:t>
        <a:bodyPr/>
        <a:lstStyle/>
        <a:p>
          <a:endParaRPr lang="en-US"/>
        </a:p>
      </dgm:t>
    </dgm:pt>
    <dgm:pt modelId="{A92384D2-D1EF-384B-B06B-28D1EA834699}" type="pres">
      <dgm:prSet presAssocID="{F5E42422-30B8-7145-AC45-A97345BECA97}" presName="Name0" presStyleCnt="0">
        <dgm:presLayoutVars>
          <dgm:chMax val="1"/>
          <dgm:dir/>
          <dgm:animLvl val="ctr"/>
          <dgm:resizeHandles val="exact"/>
        </dgm:presLayoutVars>
      </dgm:prSet>
      <dgm:spPr/>
    </dgm:pt>
    <dgm:pt modelId="{C5DECD05-97D0-2848-845E-9EF3FF2F3AC3}" type="pres">
      <dgm:prSet presAssocID="{7FE5BBEE-220B-D443-BE6C-37118C441C07}" presName="centerShape" presStyleLbl="node0" presStyleIdx="0" presStyleCnt="1" custScaleX="122903" custScaleY="122902" custLinFactNeighborX="-14724" custLinFactNeighborY="-7021"/>
      <dgm:spPr/>
    </dgm:pt>
    <dgm:pt modelId="{F6A246D8-D41F-0441-BDEE-6B863BD8F125}" type="pres">
      <dgm:prSet presAssocID="{C6D5CAE6-89A9-A847-9C0C-17D39BB401D3}" presName="oneComp" presStyleCnt="0"/>
      <dgm:spPr/>
    </dgm:pt>
    <dgm:pt modelId="{4370057F-3C2D-4B46-A4AF-491C00B3268F}" type="pres">
      <dgm:prSet presAssocID="{C6D5CAE6-89A9-A847-9C0C-17D39BB401D3}" presName="dummyConnPt" presStyleCnt="0"/>
      <dgm:spPr/>
    </dgm:pt>
    <dgm:pt modelId="{0DE334B6-6615-2A4A-9DE0-59A931F2AE22}" type="pres">
      <dgm:prSet presAssocID="{C6D5CAE6-89A9-A847-9C0C-17D39BB401D3}" presName="oneNode" presStyleLbl="node1" presStyleIdx="0" presStyleCnt="1" custScaleX="202921" custScaleY="196320" custLinFactNeighborX="26948" custLinFactNeighborY="-38173">
        <dgm:presLayoutVars>
          <dgm:bulletEnabled val="1"/>
        </dgm:presLayoutVars>
      </dgm:prSet>
      <dgm:spPr/>
    </dgm:pt>
    <dgm:pt modelId="{12C24D3B-17D8-DC4C-AEB8-15E069D13B1D}" type="pres">
      <dgm:prSet presAssocID="{C6D5CAE6-89A9-A847-9C0C-17D39BB401D3}" presName="dummya" presStyleCnt="0"/>
      <dgm:spPr/>
    </dgm:pt>
    <dgm:pt modelId="{D26502E6-7618-BF42-A8E3-6F4B3C9FEDE3}" type="pres">
      <dgm:prSet presAssocID="{C6D5CAE6-89A9-A847-9C0C-17D39BB401D3}" presName="dummyb" presStyleCnt="0"/>
      <dgm:spPr/>
    </dgm:pt>
    <dgm:pt modelId="{7E7B9BC0-E8AD-D348-9FAB-6FBAFC47FB3B}" type="pres">
      <dgm:prSet presAssocID="{C6D5CAE6-89A9-A847-9C0C-17D39BB401D3}" presName="dummyc" presStyleCnt="0"/>
      <dgm:spPr/>
    </dgm:pt>
    <dgm:pt modelId="{27C19F38-3CF5-3C43-BEA1-8B8F89394CDE}" type="pres">
      <dgm:prSet presAssocID="{32217BDA-0801-A44B-80AA-3F713413AB4B}" presName="singleconn" presStyleLbl="sibTrans2D1" presStyleIdx="0" presStyleCnt="1" custLinFactNeighborX="-16657" custLinFactNeighborY="-6333"/>
      <dgm:spPr/>
    </dgm:pt>
  </dgm:ptLst>
  <dgm:cxnLst>
    <dgm:cxn modelId="{9B3CF12A-DF66-4CE8-8BA5-A7F5835D60B5}" type="presOf" srcId="{C6D5CAE6-89A9-A847-9C0C-17D39BB401D3}" destId="{0DE334B6-6615-2A4A-9DE0-59A931F2AE22}" srcOrd="0" destOrd="0" presId="urn:microsoft.com/office/officeart/2005/8/layout/radial6"/>
    <dgm:cxn modelId="{B39B0852-EB15-4F7D-AD8B-CB9CD6AAE0C6}" type="presOf" srcId="{F5E42422-30B8-7145-AC45-A97345BECA97}" destId="{A92384D2-D1EF-384B-B06B-28D1EA834699}" srcOrd="0" destOrd="0" presId="urn:microsoft.com/office/officeart/2005/8/layout/radial6"/>
    <dgm:cxn modelId="{EAB2EF60-2301-5548-BCF3-98905A1C328C}" srcId="{7FE5BBEE-220B-D443-BE6C-37118C441C07}" destId="{C6D5CAE6-89A9-A847-9C0C-17D39BB401D3}" srcOrd="0" destOrd="0" parTransId="{1841C1C7-1EA6-F34E-ACB9-3F7354DCA307}" sibTransId="{32217BDA-0801-A44B-80AA-3F713413AB4B}"/>
    <dgm:cxn modelId="{EC72BFD7-4B74-4290-8780-7E86710A7807}" type="presOf" srcId="{32217BDA-0801-A44B-80AA-3F713413AB4B}" destId="{27C19F38-3CF5-3C43-BEA1-8B8F89394CDE}" srcOrd="0" destOrd="0" presId="urn:microsoft.com/office/officeart/2005/8/layout/radial6"/>
    <dgm:cxn modelId="{C6413BE0-F4FD-4C4A-A034-C30556886D3B}" type="presOf" srcId="{7FE5BBEE-220B-D443-BE6C-37118C441C07}" destId="{C5DECD05-97D0-2848-845E-9EF3FF2F3AC3}" srcOrd="0" destOrd="0" presId="urn:microsoft.com/office/officeart/2005/8/layout/radial6"/>
    <dgm:cxn modelId="{E0F565FC-4162-DC41-83C3-F43DCF020C2B}" srcId="{F5E42422-30B8-7145-AC45-A97345BECA97}" destId="{7FE5BBEE-220B-D443-BE6C-37118C441C07}" srcOrd="0" destOrd="0" parTransId="{9B2380A5-65EC-E142-9220-E61D3A3D0548}" sibTransId="{3CC8AAAC-E7C2-9142-9DFE-FD06660832E6}"/>
    <dgm:cxn modelId="{7A26EB86-6276-4013-91E5-8B331F404905}" type="presParOf" srcId="{A92384D2-D1EF-384B-B06B-28D1EA834699}" destId="{C5DECD05-97D0-2848-845E-9EF3FF2F3AC3}" srcOrd="0" destOrd="0" presId="urn:microsoft.com/office/officeart/2005/8/layout/radial6"/>
    <dgm:cxn modelId="{5D90A1AA-4CFE-4D0B-B4F4-B070B06F4A3F}" type="presParOf" srcId="{A92384D2-D1EF-384B-B06B-28D1EA834699}" destId="{F6A246D8-D41F-0441-BDEE-6B863BD8F125}" srcOrd="1" destOrd="0" presId="urn:microsoft.com/office/officeart/2005/8/layout/radial6"/>
    <dgm:cxn modelId="{FAB76C8B-3C20-4B79-BCAB-C4ED93D67B60}" type="presParOf" srcId="{F6A246D8-D41F-0441-BDEE-6B863BD8F125}" destId="{4370057F-3C2D-4B46-A4AF-491C00B3268F}" srcOrd="0" destOrd="0" presId="urn:microsoft.com/office/officeart/2005/8/layout/radial6"/>
    <dgm:cxn modelId="{C73A4DC6-016B-41E1-9275-B4AE50DD5194}" type="presParOf" srcId="{F6A246D8-D41F-0441-BDEE-6B863BD8F125}" destId="{0DE334B6-6615-2A4A-9DE0-59A931F2AE22}" srcOrd="1" destOrd="0" presId="urn:microsoft.com/office/officeart/2005/8/layout/radial6"/>
    <dgm:cxn modelId="{AF03CE7A-0A2E-44E5-BCD2-224748DC29EB}" type="presParOf" srcId="{A92384D2-D1EF-384B-B06B-28D1EA834699}" destId="{12C24D3B-17D8-DC4C-AEB8-15E069D13B1D}" srcOrd="2" destOrd="0" presId="urn:microsoft.com/office/officeart/2005/8/layout/radial6"/>
    <dgm:cxn modelId="{19B16906-BA9A-41FA-ACBD-9825D1C9BCDF}" type="presParOf" srcId="{A92384D2-D1EF-384B-B06B-28D1EA834699}" destId="{D26502E6-7618-BF42-A8E3-6F4B3C9FEDE3}" srcOrd="3" destOrd="0" presId="urn:microsoft.com/office/officeart/2005/8/layout/radial6"/>
    <dgm:cxn modelId="{1D87BC29-F2E7-4D1B-9CEE-A475A3CC6232}" type="presParOf" srcId="{A92384D2-D1EF-384B-B06B-28D1EA834699}" destId="{7E7B9BC0-E8AD-D348-9FAB-6FBAFC47FB3B}" srcOrd="4" destOrd="0" presId="urn:microsoft.com/office/officeart/2005/8/layout/radial6"/>
    <dgm:cxn modelId="{577D2292-E459-4FC8-906B-C53CDF173664}" type="presParOf" srcId="{A92384D2-D1EF-384B-B06B-28D1EA834699}" destId="{27C19F38-3CF5-3C43-BEA1-8B8F89394CDE}"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9D56-9230-E249-B48B-5D647FAAD6A7}">
      <dsp:nvSpPr>
        <dsp:cNvPr id="0" name=""/>
        <dsp:cNvSpPr/>
      </dsp:nvSpPr>
      <dsp:spPr>
        <a:xfrm>
          <a:off x="0" y="0"/>
          <a:ext cx="4114800" cy="41910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NZ" sz="5200" kern="1200" dirty="0"/>
            <a:t>Must include:</a:t>
          </a:r>
          <a:endParaRPr lang="en-US" sz="5200" kern="1200" dirty="0"/>
        </a:p>
      </dsp:txBody>
      <dsp:txXfrm>
        <a:off x="0" y="0"/>
        <a:ext cx="4114800" cy="1257300"/>
      </dsp:txXfrm>
    </dsp:sp>
    <dsp:sp modelId="{D71126B5-4D28-F041-996A-21406ACAE784}">
      <dsp:nvSpPr>
        <dsp:cNvPr id="0" name=""/>
        <dsp:cNvSpPr/>
      </dsp:nvSpPr>
      <dsp:spPr>
        <a:xfrm>
          <a:off x="411480" y="1257402"/>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main memory to processes</a:t>
          </a:r>
        </a:p>
      </dsp:txBody>
      <dsp:txXfrm>
        <a:off x="429362" y="1275284"/>
        <a:ext cx="3256076" cy="574775"/>
      </dsp:txXfrm>
    </dsp:sp>
    <dsp:sp modelId="{AF8A08C6-7BE2-BC4F-8FA2-F9315956443D}">
      <dsp:nvSpPr>
        <dsp:cNvPr id="0" name=""/>
        <dsp:cNvSpPr/>
      </dsp:nvSpPr>
      <dsp:spPr>
        <a:xfrm>
          <a:off x="411480" y="1961870"/>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secondary memory to processes</a:t>
          </a:r>
        </a:p>
      </dsp:txBody>
      <dsp:txXfrm>
        <a:off x="429362" y="1979752"/>
        <a:ext cx="3256076" cy="574775"/>
      </dsp:txXfrm>
    </dsp:sp>
    <dsp:sp modelId="{9FC495F8-4083-D14A-B895-6F3B982FE006}">
      <dsp:nvSpPr>
        <dsp:cNvPr id="0" name=""/>
        <dsp:cNvSpPr/>
      </dsp:nvSpPr>
      <dsp:spPr>
        <a:xfrm>
          <a:off x="411480" y="2666339"/>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Protection attributes of blocks of main or virtual memory</a:t>
          </a:r>
        </a:p>
      </dsp:txBody>
      <dsp:txXfrm>
        <a:off x="429362" y="2684221"/>
        <a:ext cx="3256076" cy="574775"/>
      </dsp:txXfrm>
    </dsp:sp>
    <dsp:sp modelId="{C594826F-7934-0F40-874A-C158939AC62E}">
      <dsp:nvSpPr>
        <dsp:cNvPr id="0" name=""/>
        <dsp:cNvSpPr/>
      </dsp:nvSpPr>
      <dsp:spPr>
        <a:xfrm>
          <a:off x="411480" y="3370808"/>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needed to manage virtual memory</a:t>
          </a:r>
        </a:p>
      </dsp:txBody>
      <dsp:txXfrm>
        <a:off x="429362" y="3388690"/>
        <a:ext cx="3256076" cy="5747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7E9AD-3FF4-B340-AFEC-D83943AB2430}">
      <dsp:nvSpPr>
        <dsp:cNvPr id="0" name=""/>
        <dsp:cNvSpPr/>
      </dsp:nvSpPr>
      <dsp:spPr>
        <a:xfrm>
          <a:off x="0" y="40514"/>
          <a:ext cx="7010400" cy="9042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For virtual memory to be practical and effective:</a:t>
          </a:r>
        </a:p>
      </dsp:txBody>
      <dsp:txXfrm>
        <a:off x="0" y="40514"/>
        <a:ext cx="7010400" cy="904260"/>
      </dsp:txXfrm>
    </dsp:sp>
    <dsp:sp modelId="{B46E4BCB-7BAA-C945-A329-7D44D749EC35}">
      <dsp:nvSpPr>
        <dsp:cNvPr id="0" name=""/>
        <dsp:cNvSpPr/>
      </dsp:nvSpPr>
      <dsp:spPr>
        <a:xfrm>
          <a:off x="0" y="944775"/>
          <a:ext cx="7010400" cy="2519910"/>
        </a:xfrm>
        <a:prstGeom prst="rect">
          <a:avLst/>
        </a:prstGeom>
        <a:solidFill>
          <a:schemeClr val="bg1"/>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Hardware must support paging and segmentation </a:t>
          </a:r>
        </a:p>
        <a:p>
          <a:pPr marL="228600" lvl="1" indent="-228600" algn="l" defTabSz="1200150" rtl="0">
            <a:lnSpc>
              <a:spcPct val="90000"/>
            </a:lnSpc>
            <a:spcBef>
              <a:spcPct val="0"/>
            </a:spcBef>
            <a:spcAft>
              <a:spcPct val="15000"/>
            </a:spcAft>
            <a:buChar char="•"/>
          </a:pPr>
          <a:r>
            <a:rPr lang="en-US" sz="2700" kern="1200" dirty="0"/>
            <a:t>Operating system must include software for managing the movement of pages and/or segments between secondary memory and main memory</a:t>
          </a:r>
        </a:p>
      </dsp:txBody>
      <dsp:txXfrm>
        <a:off x="0" y="944775"/>
        <a:ext cx="7010400" cy="25199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6B99C-4EAC-7F47-8867-A4C76D9F80B9}">
      <dsp:nvSpPr>
        <dsp:cNvPr id="0" name=""/>
        <dsp:cNvSpPr/>
      </dsp:nvSpPr>
      <dsp:spPr>
        <a:xfrm>
          <a:off x="22837" y="934208"/>
          <a:ext cx="3775527" cy="3160782"/>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 a combined paging/segmentation system a user’s address space is broken up into a number of segments. Each segment is broken up into a number of fixed-sized pages which are equal in length to a main memory frame</a:t>
          </a:r>
        </a:p>
      </dsp:txBody>
      <dsp:txXfrm>
        <a:off x="115413" y="1026784"/>
        <a:ext cx="3590375" cy="2975630"/>
      </dsp:txXfrm>
    </dsp:sp>
    <dsp:sp modelId="{D9DAF0E8-88AE-9D49-97D7-BB2E2BAD5635}">
      <dsp:nvSpPr>
        <dsp:cNvPr id="0" name=""/>
        <dsp:cNvSpPr/>
      </dsp:nvSpPr>
      <dsp:spPr>
        <a:xfrm rot="19892273">
          <a:off x="3701874" y="2102743"/>
          <a:ext cx="1596626" cy="62797"/>
        </a:xfrm>
        <a:custGeom>
          <a:avLst/>
          <a:gdLst/>
          <a:ahLst/>
          <a:cxnLst/>
          <a:rect l="0" t="0" r="0" b="0"/>
          <a:pathLst>
            <a:path>
              <a:moveTo>
                <a:pt x="0" y="31398"/>
              </a:moveTo>
              <a:lnTo>
                <a:pt x="1596626" y="3139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272" y="2094226"/>
        <a:ext cx="79831" cy="79831"/>
      </dsp:txXfrm>
    </dsp:sp>
    <dsp:sp modelId="{4877654D-7D28-164B-92B9-382C31F42FCB}">
      <dsp:nvSpPr>
        <dsp:cNvPr id="0" name=""/>
        <dsp:cNvSpPr/>
      </dsp:nvSpPr>
      <dsp:spPr>
        <a:xfrm>
          <a:off x="5202011" y="1136087"/>
          <a:ext cx="3150904" cy="123519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Segmentation is visible to the programmer</a:t>
          </a:r>
        </a:p>
      </dsp:txBody>
      <dsp:txXfrm>
        <a:off x="5238188" y="1172264"/>
        <a:ext cx="3078550" cy="1162836"/>
      </dsp:txXfrm>
    </dsp:sp>
    <dsp:sp modelId="{46DC0573-937E-AD4B-991E-D1C6705C9487}">
      <dsp:nvSpPr>
        <dsp:cNvPr id="0" name=""/>
        <dsp:cNvSpPr/>
      </dsp:nvSpPr>
      <dsp:spPr>
        <a:xfrm rot="1685447">
          <a:off x="3704653" y="2857794"/>
          <a:ext cx="1591070" cy="62797"/>
        </a:xfrm>
        <a:custGeom>
          <a:avLst/>
          <a:gdLst/>
          <a:ahLst/>
          <a:cxnLst/>
          <a:rect l="0" t="0" r="0" b="0"/>
          <a:pathLst>
            <a:path>
              <a:moveTo>
                <a:pt x="0" y="31398"/>
              </a:moveTo>
              <a:lnTo>
                <a:pt x="1591070" y="3139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411" y="2849416"/>
        <a:ext cx="79553" cy="79553"/>
      </dsp:txXfrm>
    </dsp:sp>
    <dsp:sp modelId="{EDE292BD-4C6C-2B42-BD10-FDE3CE5FB6C6}">
      <dsp:nvSpPr>
        <dsp:cNvPr id="0" name=""/>
        <dsp:cNvSpPr/>
      </dsp:nvSpPr>
      <dsp:spPr>
        <a:xfrm>
          <a:off x="5202011" y="2634462"/>
          <a:ext cx="3157150" cy="12586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Paging is transparent to the programmer</a:t>
          </a:r>
        </a:p>
      </dsp:txBody>
      <dsp:txXfrm>
        <a:off x="5238876" y="2671327"/>
        <a:ext cx="3083420" cy="11849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4C350-B66A-6B43-B459-56DA696A90E8}">
      <dsp:nvSpPr>
        <dsp:cNvPr id="0" name=""/>
        <dsp:cNvSpPr/>
      </dsp:nvSpPr>
      <dsp:spPr>
        <a:xfrm>
          <a:off x="0" y="362"/>
          <a:ext cx="8305800" cy="13740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The design of the memory management portion of an operating system depends on three fundamental areas of choice:</a:t>
          </a:r>
        </a:p>
      </dsp:txBody>
      <dsp:txXfrm>
        <a:off x="67076" y="67438"/>
        <a:ext cx="8171648" cy="1239912"/>
      </dsp:txXfrm>
    </dsp:sp>
    <dsp:sp modelId="{BB770BBE-6E3E-6C42-A86E-16AF039670AE}">
      <dsp:nvSpPr>
        <dsp:cNvPr id="0" name=""/>
        <dsp:cNvSpPr/>
      </dsp:nvSpPr>
      <dsp:spPr>
        <a:xfrm>
          <a:off x="0" y="1374427"/>
          <a:ext cx="8305800" cy="3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a:p>
          <a:pPr marL="285750" lvl="1" indent="-285750" algn="l" defTabSz="1244600" rtl="0">
            <a:lnSpc>
              <a:spcPct val="90000"/>
            </a:lnSpc>
            <a:spcBef>
              <a:spcPct val="0"/>
            </a:spcBef>
            <a:spcAft>
              <a:spcPct val="20000"/>
            </a:spcAft>
            <a:buChar char="•"/>
          </a:pPr>
          <a:r>
            <a:rPr lang="en-US" sz="2800" kern="1200" dirty="0"/>
            <a:t>Whether or not to use virtual memory techniques</a:t>
          </a:r>
        </a:p>
        <a:p>
          <a:pPr marL="285750" lvl="1" indent="-285750" algn="l" defTabSz="1244600" rtl="0">
            <a:lnSpc>
              <a:spcPct val="90000"/>
            </a:lnSpc>
            <a:spcBef>
              <a:spcPct val="0"/>
            </a:spcBef>
            <a:spcAft>
              <a:spcPct val="20000"/>
            </a:spcAft>
            <a:buChar char="•"/>
          </a:pPr>
          <a:r>
            <a:rPr lang="en-US" sz="2800" kern="1200" dirty="0"/>
            <a:t>The use of paging or segmentation or both</a:t>
          </a:r>
        </a:p>
        <a:p>
          <a:pPr marL="285750" lvl="1" indent="-285750" algn="l" defTabSz="1244600" rtl="0">
            <a:lnSpc>
              <a:spcPct val="90000"/>
            </a:lnSpc>
            <a:spcBef>
              <a:spcPct val="0"/>
            </a:spcBef>
            <a:spcAft>
              <a:spcPct val="20000"/>
            </a:spcAft>
            <a:buChar char="•"/>
          </a:pPr>
          <a:r>
            <a:rPr lang="en-NZ" sz="2800" kern="1200" dirty="0"/>
            <a:t>The algorithms employed for various aspects of memory management</a:t>
          </a:r>
        </a:p>
      </dsp:txBody>
      <dsp:txXfrm>
        <a:off x="0" y="1374427"/>
        <a:ext cx="8305800" cy="3730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409E1-0C39-364C-B92B-A30B99C534A9}">
      <dsp:nvSpPr>
        <dsp:cNvPr id="0" name=""/>
        <dsp:cNvSpPr/>
      </dsp:nvSpPr>
      <dsp:spPr>
        <a:xfrm>
          <a:off x="0" y="1130289"/>
          <a:ext cx="7848600" cy="2438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895604" rIns="609139" bIns="305816" numCol="1" spcCol="1270" anchor="t" anchorCtr="0">
          <a:noAutofit/>
        </a:bodyPr>
        <a:lstStyle/>
        <a:p>
          <a:pPr marL="285750" lvl="1" indent="-285750" algn="l" defTabSz="1911350">
            <a:lnSpc>
              <a:spcPct val="90000"/>
            </a:lnSpc>
            <a:spcBef>
              <a:spcPct val="0"/>
            </a:spcBef>
            <a:spcAft>
              <a:spcPct val="15000"/>
            </a:spcAft>
            <a:buChar char="•"/>
          </a:pPr>
          <a:r>
            <a:rPr lang="en-NZ" sz="4300" kern="1200" dirty="0"/>
            <a:t>Paging system</a:t>
          </a:r>
        </a:p>
        <a:p>
          <a:pPr marL="285750" lvl="1" indent="-285750" algn="l" defTabSz="1911350">
            <a:lnSpc>
              <a:spcPct val="90000"/>
            </a:lnSpc>
            <a:spcBef>
              <a:spcPct val="0"/>
            </a:spcBef>
            <a:spcAft>
              <a:spcPct val="15000"/>
            </a:spcAft>
            <a:buChar char="•"/>
          </a:pPr>
          <a:r>
            <a:rPr lang="en-NZ" sz="4300" kern="1200" dirty="0"/>
            <a:t>Kernel memory allocator</a:t>
          </a:r>
        </a:p>
      </dsp:txBody>
      <dsp:txXfrm>
        <a:off x="0" y="1130289"/>
        <a:ext cx="7848600" cy="2438100"/>
      </dsp:txXfrm>
    </dsp:sp>
    <dsp:sp modelId="{D1AF08E7-4B55-3241-B841-DA6F620EDF99}">
      <dsp:nvSpPr>
        <dsp:cNvPr id="0" name=""/>
        <dsp:cNvSpPr/>
      </dsp:nvSpPr>
      <dsp:spPr>
        <a:xfrm>
          <a:off x="392430" y="495609"/>
          <a:ext cx="5494020" cy="1269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911350">
            <a:lnSpc>
              <a:spcPct val="90000"/>
            </a:lnSpc>
            <a:spcBef>
              <a:spcPct val="0"/>
            </a:spcBef>
            <a:spcAft>
              <a:spcPct val="35000"/>
            </a:spcAft>
            <a:buNone/>
          </a:pPr>
          <a:r>
            <a:rPr lang="en-NZ" sz="4300" kern="1200" dirty="0"/>
            <a:t>SVR4 and Solaris use two separate schemes:</a:t>
          </a:r>
          <a:endParaRPr lang="en-US" sz="4300" kern="1200" dirty="0"/>
        </a:p>
      </dsp:txBody>
      <dsp:txXfrm>
        <a:off x="454395" y="557574"/>
        <a:ext cx="5370090" cy="11454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98B72-0FC1-ED4B-B31C-EC8503FE5375}">
      <dsp:nvSpPr>
        <dsp:cNvPr id="0" name=""/>
        <dsp:cNvSpPr/>
      </dsp:nvSpPr>
      <dsp:spPr>
        <a:xfrm rot="5400000">
          <a:off x="-439419" y="439419"/>
          <a:ext cx="2768600" cy="18897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NZ" sz="3300" kern="1200" dirty="0"/>
            <a:t>Two main aspects</a:t>
          </a:r>
          <a:endParaRPr lang="en-US" sz="3300" kern="1200" dirty="0"/>
        </a:p>
      </dsp:txBody>
      <dsp:txXfrm rot="-5400000">
        <a:off x="1" y="944879"/>
        <a:ext cx="1889760" cy="878840"/>
      </dsp:txXfrm>
    </dsp:sp>
    <dsp:sp modelId="{21308D7D-2BA5-9748-9244-65D432652D84}">
      <dsp:nvSpPr>
        <dsp:cNvPr id="0" name=""/>
        <dsp:cNvSpPr/>
      </dsp:nvSpPr>
      <dsp:spPr>
        <a:xfrm rot="5400000">
          <a:off x="2395219" y="-505459"/>
          <a:ext cx="1823719" cy="283463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NZ" sz="2700" kern="1200" dirty="0"/>
            <a:t>Process virtual memory</a:t>
          </a:r>
        </a:p>
        <a:p>
          <a:pPr marL="228600" lvl="1" indent="-228600" algn="l" defTabSz="1200150">
            <a:lnSpc>
              <a:spcPct val="90000"/>
            </a:lnSpc>
            <a:spcBef>
              <a:spcPct val="0"/>
            </a:spcBef>
            <a:spcAft>
              <a:spcPct val="15000"/>
            </a:spcAft>
            <a:buChar char="•"/>
          </a:pPr>
          <a:r>
            <a:rPr lang="en-NZ" sz="2700" kern="1200" dirty="0"/>
            <a:t>Kernel memory allocation</a:t>
          </a:r>
        </a:p>
      </dsp:txBody>
      <dsp:txXfrm rot="-5400000">
        <a:off x="1889760" y="89027"/>
        <a:ext cx="2745612" cy="16456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C3FA1-22DB-F143-84E2-A5DCAA3FF995}">
      <dsp:nvSpPr>
        <dsp:cNvPr id="0" name=""/>
        <dsp:cNvSpPr/>
      </dsp:nvSpPr>
      <dsp:spPr>
        <a:xfrm>
          <a:off x="317" y="433635"/>
          <a:ext cx="2532062" cy="6330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NZ" sz="2100" kern="1200" dirty="0"/>
            <a:t>Page directory</a:t>
          </a:r>
          <a:endParaRPr lang="en-US" sz="2100" kern="1200" dirty="0"/>
        </a:p>
      </dsp:txBody>
      <dsp:txXfrm>
        <a:off x="18857" y="452175"/>
        <a:ext cx="2494982" cy="595935"/>
      </dsp:txXfrm>
    </dsp:sp>
    <dsp:sp modelId="{9196549D-AECB-3649-916C-D4FF3900EBDA}">
      <dsp:nvSpPr>
        <dsp:cNvPr id="0" name=""/>
        <dsp:cNvSpPr/>
      </dsp:nvSpPr>
      <dsp:spPr>
        <a:xfrm rot="5400000">
          <a:off x="1210959" y="1122040"/>
          <a:ext cx="110777" cy="110777"/>
        </a:xfrm>
        <a:prstGeom prst="rightArrow">
          <a:avLst>
            <a:gd name="adj1" fmla="val 667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AFDC12-A0AB-2C47-816E-7B91255BA229}">
      <dsp:nvSpPr>
        <dsp:cNvPr id="0" name=""/>
        <dsp:cNvSpPr/>
      </dsp:nvSpPr>
      <dsp:spPr>
        <a:xfrm>
          <a:off x="317" y="1288206"/>
          <a:ext cx="2532062" cy="633015"/>
        </a:xfrm>
        <a:prstGeom prst="roundRect">
          <a:avLst>
            <a:gd name="adj" fmla="val 10000"/>
          </a:avLst>
        </a:prstGeom>
        <a:solidFill>
          <a:schemeClr val="bg1"/>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Process has a single page directory</a:t>
          </a:r>
        </a:p>
      </dsp:txBody>
      <dsp:txXfrm>
        <a:off x="18857" y="1306746"/>
        <a:ext cx="2494982" cy="595935"/>
      </dsp:txXfrm>
    </dsp:sp>
    <dsp:sp modelId="{85D4B099-E6CB-0149-99A0-40CF3915FA23}">
      <dsp:nvSpPr>
        <dsp:cNvPr id="0" name=""/>
        <dsp:cNvSpPr/>
      </dsp:nvSpPr>
      <dsp:spPr>
        <a:xfrm rot="5400000">
          <a:off x="1210959" y="1976611"/>
          <a:ext cx="110777" cy="110777"/>
        </a:xfrm>
        <a:prstGeom prst="rightArrow">
          <a:avLst>
            <a:gd name="adj1" fmla="val 667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C0D7BB-F6E4-3246-B2BF-E557DE4B6E3A}">
      <dsp:nvSpPr>
        <dsp:cNvPr id="0" name=""/>
        <dsp:cNvSpPr/>
      </dsp:nvSpPr>
      <dsp:spPr>
        <a:xfrm>
          <a:off x="317" y="2142777"/>
          <a:ext cx="2532062" cy="633015"/>
        </a:xfrm>
        <a:prstGeom prst="roundRect">
          <a:avLst>
            <a:gd name="adj" fmla="val 10000"/>
          </a:avLst>
        </a:prstGeom>
        <a:solidFill>
          <a:schemeClr val="bg1"/>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Each entry points to one page of the page middle directory</a:t>
          </a:r>
        </a:p>
      </dsp:txBody>
      <dsp:txXfrm>
        <a:off x="18857" y="2161317"/>
        <a:ext cx="2494982" cy="595935"/>
      </dsp:txXfrm>
    </dsp:sp>
    <dsp:sp modelId="{26EC75B5-304E-B648-9141-C84E132B44BD}">
      <dsp:nvSpPr>
        <dsp:cNvPr id="0" name=""/>
        <dsp:cNvSpPr/>
      </dsp:nvSpPr>
      <dsp:spPr>
        <a:xfrm rot="5400000">
          <a:off x="1210959" y="2831182"/>
          <a:ext cx="110777" cy="110777"/>
        </a:xfrm>
        <a:prstGeom prst="rightArrow">
          <a:avLst>
            <a:gd name="adj1" fmla="val 667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A0435F-E15A-9649-AD47-6ABBAB2093B3}">
      <dsp:nvSpPr>
        <dsp:cNvPr id="0" name=""/>
        <dsp:cNvSpPr/>
      </dsp:nvSpPr>
      <dsp:spPr>
        <a:xfrm>
          <a:off x="317" y="2997348"/>
          <a:ext cx="2532062" cy="633015"/>
        </a:xfrm>
        <a:prstGeom prst="roundRect">
          <a:avLst>
            <a:gd name="adj" fmla="val 10000"/>
          </a:avLst>
        </a:prstGeom>
        <a:solidFill>
          <a:schemeClr val="bg1"/>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Must be in main memory for an active process</a:t>
          </a:r>
        </a:p>
      </dsp:txBody>
      <dsp:txXfrm>
        <a:off x="18857" y="3015888"/>
        <a:ext cx="2494982" cy="595935"/>
      </dsp:txXfrm>
    </dsp:sp>
    <dsp:sp modelId="{BB6FE595-8B9D-3E41-AC6C-C4AEA4FDBF8F}">
      <dsp:nvSpPr>
        <dsp:cNvPr id="0" name=""/>
        <dsp:cNvSpPr/>
      </dsp:nvSpPr>
      <dsp:spPr>
        <a:xfrm>
          <a:off x="2886868" y="433635"/>
          <a:ext cx="2532062" cy="633015"/>
        </a:xfrm>
        <a:prstGeom prst="roundRect">
          <a:avLst>
            <a:gd name="adj" fmla="val 1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NZ" sz="2100" kern="1200"/>
            <a:t>Page middle directory</a:t>
          </a:r>
          <a:endParaRPr lang="en-NZ" sz="2100" kern="1200" dirty="0"/>
        </a:p>
      </dsp:txBody>
      <dsp:txXfrm>
        <a:off x="2905408" y="452175"/>
        <a:ext cx="2494982" cy="595935"/>
      </dsp:txXfrm>
    </dsp:sp>
    <dsp:sp modelId="{2A50F0A4-9418-C846-AF64-2D3BBCEEBDF9}">
      <dsp:nvSpPr>
        <dsp:cNvPr id="0" name=""/>
        <dsp:cNvSpPr/>
      </dsp:nvSpPr>
      <dsp:spPr>
        <a:xfrm rot="5400000">
          <a:off x="4097511" y="1122040"/>
          <a:ext cx="110777" cy="110777"/>
        </a:xfrm>
        <a:prstGeom prst="rightArrow">
          <a:avLst>
            <a:gd name="adj1" fmla="val 66700"/>
            <a:gd name="adj2" fmla="val 5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8849F-AEA1-2C49-AC39-C1897E63456B}">
      <dsp:nvSpPr>
        <dsp:cNvPr id="0" name=""/>
        <dsp:cNvSpPr/>
      </dsp:nvSpPr>
      <dsp:spPr>
        <a:xfrm>
          <a:off x="2886868" y="1288206"/>
          <a:ext cx="2532062" cy="633015"/>
        </a:xfrm>
        <a:prstGeom prst="roundRect">
          <a:avLst>
            <a:gd name="adj" fmla="val 10000"/>
          </a:avLst>
        </a:prstGeom>
        <a:solidFill>
          <a:schemeClr val="bg1"/>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May span multiple pages</a:t>
          </a:r>
        </a:p>
      </dsp:txBody>
      <dsp:txXfrm>
        <a:off x="2905408" y="1306746"/>
        <a:ext cx="2494982" cy="595935"/>
      </dsp:txXfrm>
    </dsp:sp>
    <dsp:sp modelId="{6A2D47B0-CDD8-F746-89F0-91B3821DC30C}">
      <dsp:nvSpPr>
        <dsp:cNvPr id="0" name=""/>
        <dsp:cNvSpPr/>
      </dsp:nvSpPr>
      <dsp:spPr>
        <a:xfrm rot="5400000">
          <a:off x="4097511" y="1976611"/>
          <a:ext cx="110777" cy="110777"/>
        </a:xfrm>
        <a:prstGeom prst="rightArrow">
          <a:avLst>
            <a:gd name="adj1" fmla="val 66700"/>
            <a:gd name="adj2" fmla="val 5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4F7E35-7CCA-BC43-83F2-C46741036902}">
      <dsp:nvSpPr>
        <dsp:cNvPr id="0" name=""/>
        <dsp:cNvSpPr/>
      </dsp:nvSpPr>
      <dsp:spPr>
        <a:xfrm>
          <a:off x="2886868" y="2142777"/>
          <a:ext cx="2532062" cy="633015"/>
        </a:xfrm>
        <a:prstGeom prst="roundRect">
          <a:avLst>
            <a:gd name="adj" fmla="val 10000"/>
          </a:avLst>
        </a:prstGeom>
        <a:solidFill>
          <a:schemeClr val="bg1"/>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Each entry points to one page in the page table</a:t>
          </a:r>
        </a:p>
      </dsp:txBody>
      <dsp:txXfrm>
        <a:off x="2905408" y="2161317"/>
        <a:ext cx="2494982" cy="595935"/>
      </dsp:txXfrm>
    </dsp:sp>
    <dsp:sp modelId="{7D8442DE-AEB8-894B-9A4F-97B5C7828A29}">
      <dsp:nvSpPr>
        <dsp:cNvPr id="0" name=""/>
        <dsp:cNvSpPr/>
      </dsp:nvSpPr>
      <dsp:spPr>
        <a:xfrm>
          <a:off x="5773420" y="433635"/>
          <a:ext cx="2532062" cy="6330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NZ" sz="2100" kern="1200"/>
            <a:t>Page table</a:t>
          </a:r>
          <a:endParaRPr lang="en-NZ" sz="2100" kern="1200" dirty="0"/>
        </a:p>
      </dsp:txBody>
      <dsp:txXfrm>
        <a:off x="5791960" y="452175"/>
        <a:ext cx="2494982" cy="595935"/>
      </dsp:txXfrm>
    </dsp:sp>
    <dsp:sp modelId="{551F86AF-E7CC-9042-B6D8-92F684EEFAEA}">
      <dsp:nvSpPr>
        <dsp:cNvPr id="0" name=""/>
        <dsp:cNvSpPr/>
      </dsp:nvSpPr>
      <dsp:spPr>
        <a:xfrm rot="5400000">
          <a:off x="6984062" y="1122040"/>
          <a:ext cx="110777" cy="110777"/>
        </a:xfrm>
        <a:prstGeom prst="rightArrow">
          <a:avLst>
            <a:gd name="adj1" fmla="val 667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3F493F-DAF3-9C49-94B3-553820CCD50B}">
      <dsp:nvSpPr>
        <dsp:cNvPr id="0" name=""/>
        <dsp:cNvSpPr/>
      </dsp:nvSpPr>
      <dsp:spPr>
        <a:xfrm>
          <a:off x="5773420" y="1288206"/>
          <a:ext cx="2532062" cy="633015"/>
        </a:xfrm>
        <a:prstGeom prst="roundRect">
          <a:avLst>
            <a:gd name="adj" fmla="val 10000"/>
          </a:avLst>
        </a:prstGeom>
        <a:solidFill>
          <a:schemeClr val="bg1"/>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May also span multiple pages</a:t>
          </a:r>
        </a:p>
      </dsp:txBody>
      <dsp:txXfrm>
        <a:off x="5791960" y="1306746"/>
        <a:ext cx="2494982" cy="595935"/>
      </dsp:txXfrm>
    </dsp:sp>
    <dsp:sp modelId="{12ACF83D-0FBA-3F4D-A482-69A573DC47B6}">
      <dsp:nvSpPr>
        <dsp:cNvPr id="0" name=""/>
        <dsp:cNvSpPr/>
      </dsp:nvSpPr>
      <dsp:spPr>
        <a:xfrm rot="5400000">
          <a:off x="6984062" y="1976611"/>
          <a:ext cx="110777" cy="110777"/>
        </a:xfrm>
        <a:prstGeom prst="rightArrow">
          <a:avLst>
            <a:gd name="adj1" fmla="val 66700"/>
            <a:gd name="adj2" fmla="val 5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70D26F-3BEE-5C40-A191-542FFC2E056A}">
      <dsp:nvSpPr>
        <dsp:cNvPr id="0" name=""/>
        <dsp:cNvSpPr/>
      </dsp:nvSpPr>
      <dsp:spPr>
        <a:xfrm>
          <a:off x="5773420" y="2142777"/>
          <a:ext cx="2532062" cy="633015"/>
        </a:xfrm>
        <a:prstGeom prst="roundRect">
          <a:avLst>
            <a:gd name="adj" fmla="val 10000"/>
          </a:avLst>
        </a:prstGeom>
        <a:solidFill>
          <a:schemeClr val="bg1"/>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Each entry refers to one virtual page of the process</a:t>
          </a:r>
        </a:p>
      </dsp:txBody>
      <dsp:txXfrm>
        <a:off x="5791960" y="2161317"/>
        <a:ext cx="2494982" cy="595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F6C0-11C6-B24E-ACF6-29FB602BCD1D}">
      <dsp:nvSpPr>
        <dsp:cNvPr id="0" name=""/>
        <dsp:cNvSpPr/>
      </dsp:nvSpPr>
      <dsp:spPr>
        <a:xfrm>
          <a:off x="2232" y="1488033"/>
          <a:ext cx="2719833" cy="10879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Available</a:t>
          </a:r>
        </a:p>
      </dsp:txBody>
      <dsp:txXfrm>
        <a:off x="546199" y="1488033"/>
        <a:ext cx="1631900" cy="1087933"/>
      </dsp:txXfrm>
    </dsp:sp>
    <dsp:sp modelId="{218830B8-F577-EF40-97C3-CDAB0C7E149E}">
      <dsp:nvSpPr>
        <dsp:cNvPr id="0" name=""/>
        <dsp:cNvSpPr/>
      </dsp:nvSpPr>
      <dsp:spPr>
        <a:xfrm>
          <a:off x="2450083" y="1488033"/>
          <a:ext cx="2719833" cy="10879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Reserved</a:t>
          </a:r>
        </a:p>
      </dsp:txBody>
      <dsp:txXfrm>
        <a:off x="2994050" y="1488033"/>
        <a:ext cx="1631900" cy="1087933"/>
      </dsp:txXfrm>
    </dsp:sp>
    <dsp:sp modelId="{D5695287-4682-C04F-B798-379273C26464}">
      <dsp:nvSpPr>
        <dsp:cNvPr id="0" name=""/>
        <dsp:cNvSpPr/>
      </dsp:nvSpPr>
      <dsp:spPr>
        <a:xfrm>
          <a:off x="4897933" y="1488033"/>
          <a:ext cx="2719833" cy="10879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Committed</a:t>
          </a:r>
        </a:p>
      </dsp:txBody>
      <dsp:txXfrm>
        <a:off x="5441900" y="1488033"/>
        <a:ext cx="1631900" cy="1087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7620000" cy="604800"/>
        </a:xfrm>
        <a:prstGeom prst="rect">
          <a:avLst/>
        </a:prstGeom>
        <a:solidFill>
          <a:schemeClr val="accent4">
            <a:lumMod val="75000"/>
          </a:schemeClr>
        </a:solidFill>
        <a:ln w="9525" cap="flat" cmpd="sng" algn="ctr">
          <a:solidFill>
            <a:schemeClr val="accent4">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7620000" cy="604800"/>
      </dsp:txXfrm>
    </dsp:sp>
    <dsp:sp modelId="{7B231396-7652-0541-A496-2537BE7F010F}">
      <dsp:nvSpPr>
        <dsp:cNvPr id="0" name=""/>
        <dsp:cNvSpPr/>
      </dsp:nvSpPr>
      <dsp:spPr>
        <a:xfrm>
          <a:off x="0" y="658636"/>
          <a:ext cx="7620000" cy="1700527"/>
        </a:xfrm>
        <a:prstGeom prst="rect">
          <a:avLst/>
        </a:prstGeom>
        <a:solidFill>
          <a:schemeClr val="bg1"/>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58636"/>
        <a:ext cx="7620000" cy="1700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40492" y="2093964"/>
          <a:ext cx="91440" cy="673155"/>
        </a:xfrm>
        <a:custGeom>
          <a:avLst/>
          <a:gdLst/>
          <a:ahLst/>
          <a:cxnLst/>
          <a:rect l="0" t="0" r="0" b="0"/>
          <a:pathLst>
            <a:path>
              <a:moveTo>
                <a:pt x="45720" y="0"/>
              </a:moveTo>
              <a:lnTo>
                <a:pt x="45720" y="673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0" y="624208"/>
          <a:ext cx="2314575" cy="146975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257174" y="86852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Cannot leave the programmer with the responsibility to manage memory</a:t>
          </a:r>
        </a:p>
      </dsp:txBody>
      <dsp:txXfrm>
        <a:off x="300222" y="911573"/>
        <a:ext cx="2228479" cy="1383659"/>
      </dsp:txXfrm>
    </dsp:sp>
    <dsp:sp modelId="{AC4EFED8-83BB-B440-A52A-0D2D9C2EFA39}">
      <dsp:nvSpPr>
        <dsp:cNvPr id="0" name=""/>
        <dsp:cNvSpPr/>
      </dsp:nvSpPr>
      <dsp:spPr>
        <a:xfrm>
          <a:off x="2828924" y="624208"/>
          <a:ext cx="2314575" cy="146975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086099" y="86852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Memory available for a program plus its data may be insufficient</a:t>
          </a:r>
        </a:p>
      </dsp:txBody>
      <dsp:txXfrm>
        <a:off x="3129147" y="911573"/>
        <a:ext cx="2228479" cy="1383659"/>
      </dsp:txXfrm>
    </dsp:sp>
    <dsp:sp modelId="{C6ABFF53-0685-2942-9C0C-09E3B98E9335}">
      <dsp:nvSpPr>
        <dsp:cNvPr id="0" name=""/>
        <dsp:cNvSpPr/>
      </dsp:nvSpPr>
      <dsp:spPr>
        <a:xfrm>
          <a:off x="2828924" y="2767119"/>
          <a:ext cx="2314575" cy="146975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086099" y="301143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i="1" kern="1200" dirty="0"/>
            <a:t>Overlaying</a:t>
          </a:r>
          <a:r>
            <a:rPr lang="en-US" sz="1600" kern="1200" dirty="0"/>
            <a:t> allows various modules to be assigned the same region of memory but is time consuming to program</a:t>
          </a:r>
        </a:p>
      </dsp:txBody>
      <dsp:txXfrm>
        <a:off x="3129147" y="3054483"/>
        <a:ext cx="2228479" cy="1383659"/>
      </dsp:txXfrm>
    </dsp:sp>
    <dsp:sp modelId="{CB460CD4-8724-EA4D-9689-CF20B06B4820}">
      <dsp:nvSpPr>
        <dsp:cNvPr id="0" name=""/>
        <dsp:cNvSpPr/>
      </dsp:nvSpPr>
      <dsp:spPr>
        <a:xfrm>
          <a:off x="5657850" y="624208"/>
          <a:ext cx="2314575" cy="146975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915024" y="86852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Programmer does not know how much space will be available</a:t>
          </a:r>
        </a:p>
      </dsp:txBody>
      <dsp:txXfrm>
        <a:off x="5958072" y="911573"/>
        <a:ext cx="2228479" cy="138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39774"/>
          <a:ext cx="8077200" cy="1304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79044" rIns="626880" bIns="163576"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Memory becomes more and more fragmented</a:t>
          </a:r>
        </a:p>
        <a:p>
          <a:pPr marL="228600" lvl="1" indent="-228600" algn="l" defTabSz="1022350">
            <a:lnSpc>
              <a:spcPct val="90000"/>
            </a:lnSpc>
            <a:spcBef>
              <a:spcPct val="0"/>
            </a:spcBef>
            <a:spcAft>
              <a:spcPct val="15000"/>
            </a:spcAft>
            <a:buChar char="•"/>
          </a:pPr>
          <a:r>
            <a:rPr lang="en-NZ" sz="2300" kern="1200" dirty="0"/>
            <a:t>Memory utilization declines</a:t>
          </a:r>
        </a:p>
      </dsp:txBody>
      <dsp:txXfrm>
        <a:off x="0" y="339774"/>
        <a:ext cx="8077200" cy="1304100"/>
      </dsp:txXfrm>
    </dsp:sp>
    <dsp:sp modelId="{E3F070B9-6919-BD46-80FE-BAF6D53D2FD9}">
      <dsp:nvSpPr>
        <dsp:cNvPr id="0" name=""/>
        <dsp:cNvSpPr/>
      </dsp:nvSpPr>
      <dsp:spPr>
        <a:xfrm>
          <a:off x="403860" y="294"/>
          <a:ext cx="5654040" cy="678960"/>
        </a:xfrm>
        <a:prstGeom prst="round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External Fragmentation</a:t>
          </a:r>
          <a:endParaRPr lang="en-US" sz="2400" i="0" kern="1200" dirty="0"/>
        </a:p>
      </dsp:txBody>
      <dsp:txXfrm>
        <a:off x="437004" y="33438"/>
        <a:ext cx="5587752" cy="612672"/>
      </dsp:txXfrm>
    </dsp:sp>
    <dsp:sp modelId="{4B6B4C5E-5223-0843-B5C6-1C59E8EA8399}">
      <dsp:nvSpPr>
        <dsp:cNvPr id="0" name=""/>
        <dsp:cNvSpPr/>
      </dsp:nvSpPr>
      <dsp:spPr>
        <a:xfrm>
          <a:off x="0" y="2107554"/>
          <a:ext cx="8077200" cy="1956150"/>
        </a:xfrm>
        <a:prstGeom prst="rect">
          <a:avLst/>
        </a:prstGeom>
        <a:solidFill>
          <a:schemeClr val="lt1">
            <a:alpha val="90000"/>
            <a:hueOff val="0"/>
            <a:satOff val="0"/>
            <a:lumOff val="0"/>
            <a:alphaOff val="0"/>
          </a:schemeClr>
        </a:solidFill>
        <a:ln w="9525"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79044" rIns="626880" bIns="163576"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Technique for overcoming external fragmentation</a:t>
          </a:r>
        </a:p>
        <a:p>
          <a:pPr marL="228600" lvl="1" indent="-228600" algn="l" defTabSz="1022350">
            <a:lnSpc>
              <a:spcPct val="90000"/>
            </a:lnSpc>
            <a:spcBef>
              <a:spcPct val="0"/>
            </a:spcBef>
            <a:spcAft>
              <a:spcPct val="15000"/>
            </a:spcAft>
            <a:buChar char="•"/>
          </a:pPr>
          <a:r>
            <a:rPr lang="en-NZ" sz="2300" kern="1200"/>
            <a:t>OS shifts processes so that they are contiguous</a:t>
          </a:r>
          <a:endParaRPr lang="en-NZ" sz="2300" kern="1200" dirty="0"/>
        </a:p>
        <a:p>
          <a:pPr marL="228600" lvl="1" indent="-228600" algn="l" defTabSz="1022350">
            <a:lnSpc>
              <a:spcPct val="90000"/>
            </a:lnSpc>
            <a:spcBef>
              <a:spcPct val="0"/>
            </a:spcBef>
            <a:spcAft>
              <a:spcPct val="15000"/>
            </a:spcAft>
            <a:buChar char="•"/>
          </a:pPr>
          <a:r>
            <a:rPr lang="en-NZ" sz="2300" kern="1200" dirty="0"/>
            <a:t>Free memory is together in one block</a:t>
          </a:r>
        </a:p>
        <a:p>
          <a:pPr marL="228600" lvl="1" indent="-228600" algn="l" defTabSz="1022350">
            <a:lnSpc>
              <a:spcPct val="90000"/>
            </a:lnSpc>
            <a:spcBef>
              <a:spcPct val="0"/>
            </a:spcBef>
            <a:spcAft>
              <a:spcPct val="15000"/>
            </a:spcAft>
            <a:buChar char="•"/>
          </a:pPr>
          <a:r>
            <a:rPr lang="en-NZ" sz="2300" kern="1200" dirty="0"/>
            <a:t>Time consuming and wastes CPU time</a:t>
          </a:r>
        </a:p>
      </dsp:txBody>
      <dsp:txXfrm>
        <a:off x="0" y="2107554"/>
        <a:ext cx="8077200" cy="1956150"/>
      </dsp:txXfrm>
    </dsp:sp>
    <dsp:sp modelId="{6ED051DD-8E06-014D-A56B-AECC9C897179}">
      <dsp:nvSpPr>
        <dsp:cNvPr id="0" name=""/>
        <dsp:cNvSpPr/>
      </dsp:nvSpPr>
      <dsp:spPr>
        <a:xfrm>
          <a:off x="403860" y="1768074"/>
          <a:ext cx="565404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Compaction</a:t>
          </a:r>
        </a:p>
      </dsp:txBody>
      <dsp:txXfrm>
        <a:off x="437004" y="1801218"/>
        <a:ext cx="5587752"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1427" y="33657"/>
          <a:ext cx="2507456" cy="1002982"/>
        </a:xfrm>
        <a:prstGeom prst="rect">
          <a:avLst/>
        </a:prstGeom>
        <a:solidFill>
          <a:schemeClr val="accent6">
            <a:lumMod val="50000"/>
          </a:schemeClr>
        </a:solidFill>
        <a:ln w="9525" cap="flat" cmpd="sng" algn="ctr">
          <a:solidFill>
            <a:schemeClr val="accent6">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Best-fit</a:t>
          </a:r>
          <a:endParaRPr lang="en-US" sz="2000" kern="1200" dirty="0"/>
        </a:p>
      </dsp:txBody>
      <dsp:txXfrm>
        <a:off x="21427" y="33657"/>
        <a:ext cx="2507456" cy="1002982"/>
      </dsp:txXfrm>
    </dsp:sp>
    <dsp:sp modelId="{4D33AD13-58A2-6C4C-8ED2-4EC037E1447F}">
      <dsp:nvSpPr>
        <dsp:cNvPr id="0" name=""/>
        <dsp:cNvSpPr/>
      </dsp:nvSpPr>
      <dsp:spPr>
        <a:xfrm>
          <a:off x="2371" y="1009172"/>
          <a:ext cx="2507456" cy="2854800"/>
        </a:xfrm>
        <a:prstGeom prst="rect">
          <a:avLst/>
        </a:prstGeom>
        <a:solidFill>
          <a:schemeClr val="accent6">
            <a:lumMod val="20000"/>
            <a:lumOff val="8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Chooses the block that is closest in size to the request</a:t>
          </a:r>
        </a:p>
      </dsp:txBody>
      <dsp:txXfrm>
        <a:off x="2371" y="1009172"/>
        <a:ext cx="2507456" cy="2854800"/>
      </dsp:txXfrm>
    </dsp:sp>
    <dsp:sp modelId="{861E1F7D-27A7-E044-A6C8-58B87E7DADD2}">
      <dsp:nvSpPr>
        <dsp:cNvPr id="0" name=""/>
        <dsp:cNvSpPr/>
      </dsp:nvSpPr>
      <dsp:spPr>
        <a:xfrm>
          <a:off x="11899" y="1884361"/>
          <a:ext cx="2507456" cy="1002982"/>
        </a:xfrm>
        <a:prstGeom prst="rect">
          <a:avLst/>
        </a:prstGeom>
        <a:solidFill>
          <a:schemeClr val="accent4">
            <a:lumMod val="50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First-fit</a:t>
          </a:r>
        </a:p>
      </dsp:txBody>
      <dsp:txXfrm>
        <a:off x="11899" y="1884361"/>
        <a:ext cx="2507456" cy="1002982"/>
      </dsp:txXfrm>
    </dsp:sp>
    <dsp:sp modelId="{5A54EFAA-A113-0C47-AF78-4821543B24FF}">
      <dsp:nvSpPr>
        <dsp:cNvPr id="0" name=""/>
        <dsp:cNvSpPr/>
      </dsp:nvSpPr>
      <dsp:spPr>
        <a:xfrm>
          <a:off x="0" y="2723675"/>
          <a:ext cx="2507456" cy="2854800"/>
        </a:xfrm>
        <a:prstGeom prst="rect">
          <a:avLst/>
        </a:prstGeom>
        <a:solidFill>
          <a:schemeClr val="accent4">
            <a:lumMod val="20000"/>
            <a:lumOff val="8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Begins to scan memory from the beginning and chooses the first available block that is large enough </a:t>
          </a:r>
        </a:p>
      </dsp:txBody>
      <dsp:txXfrm>
        <a:off x="0" y="2723675"/>
        <a:ext cx="2507456" cy="2854800"/>
      </dsp:txXfrm>
    </dsp:sp>
    <dsp:sp modelId="{265FA6A5-EDA7-7A42-B476-3F18F161237D}">
      <dsp:nvSpPr>
        <dsp:cNvPr id="0" name=""/>
        <dsp:cNvSpPr/>
      </dsp:nvSpPr>
      <dsp:spPr>
        <a:xfrm>
          <a:off x="2619378" y="33657"/>
          <a:ext cx="2507456" cy="1002982"/>
        </a:xfrm>
        <a:prstGeom prst="rect">
          <a:avLst/>
        </a:prstGeom>
        <a:solidFill>
          <a:schemeClr val="accent2">
            <a:lumMod val="50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Next-fit</a:t>
          </a:r>
        </a:p>
      </dsp:txBody>
      <dsp:txXfrm>
        <a:off x="2619378" y="33657"/>
        <a:ext cx="2507456" cy="1002982"/>
      </dsp:txXfrm>
    </dsp:sp>
    <dsp:sp modelId="{F02FE02C-078E-2342-80A7-769674C16284}">
      <dsp:nvSpPr>
        <dsp:cNvPr id="0" name=""/>
        <dsp:cNvSpPr/>
      </dsp:nvSpPr>
      <dsp:spPr>
        <a:xfrm>
          <a:off x="2619378" y="1009172"/>
          <a:ext cx="2507456" cy="2854800"/>
        </a:xfrm>
        <a:prstGeom prst="rect">
          <a:avLst/>
        </a:prstGeom>
        <a:solidFill>
          <a:schemeClr val="bg2">
            <a:lumMod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Begins to scan memory from the location of the last placement and chooses the next available block that is large enough</a:t>
          </a:r>
        </a:p>
      </dsp:txBody>
      <dsp:txXfrm>
        <a:off x="2619378" y="1009172"/>
        <a:ext cx="2507456"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463094"/>
          <a:ext cx="8077200" cy="11245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Reference to a memory location independent of the current assignment of data to memory</a:t>
          </a:r>
        </a:p>
      </dsp:txBody>
      <dsp:txXfrm>
        <a:off x="0" y="463094"/>
        <a:ext cx="8077200" cy="1124550"/>
      </dsp:txXfrm>
    </dsp:sp>
    <dsp:sp modelId="{62188342-F933-5546-8BB3-C1B3099F523F}">
      <dsp:nvSpPr>
        <dsp:cNvPr id="0" name=""/>
        <dsp:cNvSpPr/>
      </dsp:nvSpPr>
      <dsp:spPr>
        <a:xfrm>
          <a:off x="403860" y="153134"/>
          <a:ext cx="5654040" cy="619920"/>
        </a:xfrm>
        <a:prstGeom prst="round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933450">
            <a:lnSpc>
              <a:spcPct val="90000"/>
            </a:lnSpc>
            <a:spcBef>
              <a:spcPct val="0"/>
            </a:spcBef>
            <a:spcAft>
              <a:spcPct val="35000"/>
            </a:spcAft>
            <a:buNone/>
          </a:pPr>
          <a:r>
            <a:rPr lang="en-US" sz="2100" b="1" kern="1200" dirty="0"/>
            <a:t>Logical</a:t>
          </a:r>
          <a:endParaRPr lang="en-US" sz="2100" kern="1200" dirty="0"/>
        </a:p>
      </dsp:txBody>
      <dsp:txXfrm>
        <a:off x="434122" y="183396"/>
        <a:ext cx="5593516" cy="559396"/>
      </dsp:txXfrm>
    </dsp:sp>
    <dsp:sp modelId="{AD976998-883A-B44B-AA40-16EA334E3B09}">
      <dsp:nvSpPr>
        <dsp:cNvPr id="0" name=""/>
        <dsp:cNvSpPr/>
      </dsp:nvSpPr>
      <dsp:spPr>
        <a:xfrm>
          <a:off x="0" y="2011005"/>
          <a:ext cx="8077200" cy="11245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 particular example of logical address, in which the address is expressed as a location relative to some known point</a:t>
          </a:r>
        </a:p>
      </dsp:txBody>
      <dsp:txXfrm>
        <a:off x="0" y="2011005"/>
        <a:ext cx="8077200" cy="1124550"/>
      </dsp:txXfrm>
    </dsp:sp>
    <dsp:sp modelId="{56B37D08-27E9-6348-A4E7-27939D35EA56}">
      <dsp:nvSpPr>
        <dsp:cNvPr id="0" name=""/>
        <dsp:cNvSpPr/>
      </dsp:nvSpPr>
      <dsp:spPr>
        <a:xfrm>
          <a:off x="403860" y="1701045"/>
          <a:ext cx="5654040"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933450">
            <a:lnSpc>
              <a:spcPct val="90000"/>
            </a:lnSpc>
            <a:spcBef>
              <a:spcPct val="0"/>
            </a:spcBef>
            <a:spcAft>
              <a:spcPct val="35000"/>
            </a:spcAft>
            <a:buNone/>
          </a:pPr>
          <a:r>
            <a:rPr lang="en-US" sz="2100" b="1" kern="1200" dirty="0"/>
            <a:t>Relative</a:t>
          </a:r>
        </a:p>
      </dsp:txBody>
      <dsp:txXfrm>
        <a:off x="434122" y="1731307"/>
        <a:ext cx="5593516" cy="559396"/>
      </dsp:txXfrm>
    </dsp:sp>
    <dsp:sp modelId="{E5E2D93A-0FAC-8648-A220-3E52BE154C5F}">
      <dsp:nvSpPr>
        <dsp:cNvPr id="0" name=""/>
        <dsp:cNvSpPr/>
      </dsp:nvSpPr>
      <dsp:spPr>
        <a:xfrm>
          <a:off x="0" y="3558915"/>
          <a:ext cx="8077200" cy="859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Actual location in main memory</a:t>
          </a:r>
        </a:p>
      </dsp:txBody>
      <dsp:txXfrm>
        <a:off x="0" y="3558915"/>
        <a:ext cx="8077200" cy="859950"/>
      </dsp:txXfrm>
    </dsp:sp>
    <dsp:sp modelId="{B3028417-3BB4-804F-B830-21EC724B50AF}">
      <dsp:nvSpPr>
        <dsp:cNvPr id="0" name=""/>
        <dsp:cNvSpPr/>
      </dsp:nvSpPr>
      <dsp:spPr>
        <a:xfrm>
          <a:off x="403860" y="3248955"/>
          <a:ext cx="5654040" cy="619920"/>
        </a:xfrm>
        <a:prstGeom prst="round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933450">
            <a:lnSpc>
              <a:spcPct val="90000"/>
            </a:lnSpc>
            <a:spcBef>
              <a:spcPct val="0"/>
            </a:spcBef>
            <a:spcAft>
              <a:spcPct val="35000"/>
            </a:spcAft>
            <a:buNone/>
          </a:pPr>
          <a:r>
            <a:rPr lang="en-US" sz="2100" b="1" kern="1200" dirty="0"/>
            <a:t>Physical or Absolute</a:t>
          </a:r>
        </a:p>
      </dsp:txBody>
      <dsp:txXfrm>
        <a:off x="434122" y="3279217"/>
        <a:ext cx="559351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3" y="14384"/>
          <a:ext cx="2201358" cy="748800"/>
        </a:xfrm>
        <a:prstGeom prst="rect">
          <a:avLst/>
        </a:prstGeom>
        <a:solidFill>
          <a:schemeClr val="accent4">
            <a:lumMod val="50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dirty="0"/>
            <a:t>Pages</a:t>
          </a:r>
          <a:r>
            <a:rPr lang="en-US" sz="2600" kern="1200" dirty="0"/>
            <a:t> </a:t>
          </a:r>
        </a:p>
      </dsp:txBody>
      <dsp:txXfrm>
        <a:off x="23" y="14384"/>
        <a:ext cx="2201358" cy="748800"/>
      </dsp:txXfrm>
    </dsp:sp>
    <dsp:sp modelId="{46D6853D-8FF8-D64F-9F4D-3F18C7AC2088}">
      <dsp:nvSpPr>
        <dsp:cNvPr id="0" name=""/>
        <dsp:cNvSpPr/>
      </dsp:nvSpPr>
      <dsp:spPr>
        <a:xfrm>
          <a:off x="23" y="763185"/>
          <a:ext cx="2201358" cy="1356030"/>
        </a:xfrm>
        <a:prstGeom prst="rect">
          <a:avLst/>
        </a:prstGeom>
        <a:solidFill>
          <a:schemeClr val="accent4">
            <a:lumMod val="20000"/>
            <a:lumOff val="8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Chunks of a process</a:t>
          </a:r>
        </a:p>
      </dsp:txBody>
      <dsp:txXfrm>
        <a:off x="23" y="763185"/>
        <a:ext cx="2201358" cy="1356030"/>
      </dsp:txXfrm>
    </dsp:sp>
    <dsp:sp modelId="{E43E3212-8A7F-3040-93CF-F261BAF43BC6}">
      <dsp:nvSpPr>
        <dsp:cNvPr id="0" name=""/>
        <dsp:cNvSpPr/>
      </dsp:nvSpPr>
      <dsp:spPr>
        <a:xfrm>
          <a:off x="2509572" y="14384"/>
          <a:ext cx="2201358" cy="748800"/>
        </a:xfrm>
        <a:prstGeom prst="rect">
          <a:avLst/>
        </a:prstGeom>
        <a:solidFill>
          <a:schemeClr val="accent2">
            <a:lumMod val="5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dirty="0"/>
            <a:t>Frames</a:t>
          </a:r>
        </a:p>
      </dsp:txBody>
      <dsp:txXfrm>
        <a:off x="2509572" y="14384"/>
        <a:ext cx="2201358" cy="748800"/>
      </dsp:txXfrm>
    </dsp:sp>
    <dsp:sp modelId="{A1162212-C3C8-3A47-829A-648CCE353B98}">
      <dsp:nvSpPr>
        <dsp:cNvPr id="0" name=""/>
        <dsp:cNvSpPr/>
      </dsp:nvSpPr>
      <dsp:spPr>
        <a:xfrm>
          <a:off x="2509572" y="763185"/>
          <a:ext cx="2201358" cy="1356030"/>
        </a:xfrm>
        <a:prstGeom prst="rect">
          <a:avLst/>
        </a:prstGeom>
        <a:solidFill>
          <a:schemeClr val="tx2">
            <a:lumMod val="20000"/>
            <a:lumOff val="8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Available chunks of memory</a:t>
          </a:r>
        </a:p>
      </dsp:txBody>
      <dsp:txXfrm>
        <a:off x="2509572" y="763185"/>
        <a:ext cx="2201358" cy="1356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54F8-F172-7A4C-8592-CE7684E904E9}">
      <dsp:nvSpPr>
        <dsp:cNvPr id="0" name=""/>
        <dsp:cNvSpPr/>
      </dsp:nvSpPr>
      <dsp:spPr>
        <a:xfrm>
          <a:off x="611504" y="0"/>
          <a:ext cx="6930390" cy="3559460"/>
        </a:xfrm>
        <a:prstGeom prst="rightArrow">
          <a:avLst/>
        </a:prstGeom>
        <a:solidFill>
          <a:schemeClr val="bg1"/>
        </a:solidFill>
        <a:ln>
          <a:solidFill>
            <a:schemeClr val="accent1">
              <a:alpha val="9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418308-D9BF-C14F-A46B-F4AAAFE89B91}">
      <dsp:nvSpPr>
        <dsp:cNvPr id="0" name=""/>
        <dsp:cNvSpPr/>
      </dsp:nvSpPr>
      <dsp:spPr>
        <a:xfrm>
          <a:off x="4080" y="1067838"/>
          <a:ext cx="1962708" cy="14237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Extract the segment number as the leftmost </a:t>
          </a:r>
          <a:r>
            <a:rPr lang="en-US" sz="1300" i="1" kern="1200"/>
            <a:t>n</a:t>
          </a:r>
          <a:r>
            <a:rPr lang="en-US" sz="1300" kern="1200"/>
            <a:t> bits of the logical address</a:t>
          </a:r>
        </a:p>
      </dsp:txBody>
      <dsp:txXfrm>
        <a:off x="73583" y="1137341"/>
        <a:ext cx="1823702" cy="1284778"/>
      </dsp:txXfrm>
    </dsp:sp>
    <dsp:sp modelId="{CECE5934-D04C-B244-98EA-7378FF62C687}">
      <dsp:nvSpPr>
        <dsp:cNvPr id="0" name=""/>
        <dsp:cNvSpPr/>
      </dsp:nvSpPr>
      <dsp:spPr>
        <a:xfrm>
          <a:off x="2064924" y="1067838"/>
          <a:ext cx="1962708" cy="14237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Use the segment number as an index into the process segment table to find the starting physical address of the segment</a:t>
          </a:r>
        </a:p>
      </dsp:txBody>
      <dsp:txXfrm>
        <a:off x="2134427" y="1137341"/>
        <a:ext cx="1823702" cy="1284778"/>
      </dsp:txXfrm>
    </dsp:sp>
    <dsp:sp modelId="{79C5E6D8-2847-F447-9D07-319B928A8FC8}">
      <dsp:nvSpPr>
        <dsp:cNvPr id="0" name=""/>
        <dsp:cNvSpPr/>
      </dsp:nvSpPr>
      <dsp:spPr>
        <a:xfrm>
          <a:off x="4125767" y="1067838"/>
          <a:ext cx="1962708" cy="14237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Compare the offset, expressed in the rightmost </a:t>
          </a:r>
          <a:r>
            <a:rPr lang="en-US" sz="1300" i="1" kern="1200" dirty="0"/>
            <a:t>m</a:t>
          </a:r>
          <a:r>
            <a:rPr lang="en-US" sz="1300" kern="1200" dirty="0"/>
            <a:t> bits, to the length of the segment.  If the offset is greater than or equal to the length, the address is invalid</a:t>
          </a:r>
        </a:p>
      </dsp:txBody>
      <dsp:txXfrm>
        <a:off x="4195270" y="1137341"/>
        <a:ext cx="1823702" cy="1284778"/>
      </dsp:txXfrm>
    </dsp:sp>
    <dsp:sp modelId="{4476A394-1578-B443-9923-9E9465C6DB9E}">
      <dsp:nvSpPr>
        <dsp:cNvPr id="0" name=""/>
        <dsp:cNvSpPr/>
      </dsp:nvSpPr>
      <dsp:spPr>
        <a:xfrm>
          <a:off x="6186611" y="1067838"/>
          <a:ext cx="1962708" cy="14237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desired physical address is the sum of the starting physical address of the segment plus the offset</a:t>
          </a:r>
        </a:p>
      </dsp:txBody>
      <dsp:txXfrm>
        <a:off x="6256114" y="1137341"/>
        <a:ext cx="1823702" cy="12847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19F38-3CF5-3C43-BEA1-8B8F89394CDE}">
      <dsp:nvSpPr>
        <dsp:cNvPr id="0" name=""/>
        <dsp:cNvSpPr/>
      </dsp:nvSpPr>
      <dsp:spPr>
        <a:xfrm>
          <a:off x="1918292" y="292492"/>
          <a:ext cx="3341453" cy="3341453"/>
        </a:xfrm>
        <a:prstGeom prst="blockArc">
          <a:avLst>
            <a:gd name="adj1" fmla="val 6600"/>
            <a:gd name="adj2" fmla="val 215934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DECD05-97D0-2848-845E-9EF3FF2F3AC3}">
      <dsp:nvSpPr>
        <dsp:cNvPr id="0" name=""/>
        <dsp:cNvSpPr/>
      </dsp:nvSpPr>
      <dsp:spPr>
        <a:xfrm>
          <a:off x="2716362" y="997019"/>
          <a:ext cx="1891058" cy="18910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A state in which the system spends most of its time swapping process pieces rather than executing instructions</a:t>
          </a:r>
        </a:p>
      </dsp:txBody>
      <dsp:txXfrm>
        <a:off x="2993301" y="1273956"/>
        <a:ext cx="1337180" cy="1337169"/>
      </dsp:txXfrm>
    </dsp:sp>
    <dsp:sp modelId="{0DE334B6-6615-2A4A-9DE0-59A931F2AE22}">
      <dsp:nvSpPr>
        <dsp:cNvPr id="0" name=""/>
        <dsp:cNvSpPr/>
      </dsp:nvSpPr>
      <dsp:spPr>
        <a:xfrm>
          <a:off x="4971876" y="703309"/>
          <a:ext cx="2185584" cy="21144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To avoid this, the operating system tries to guess, based on recent history, which pieces are least likely to be used in the near future</a:t>
          </a:r>
        </a:p>
      </dsp:txBody>
      <dsp:txXfrm>
        <a:off x="5291947" y="1012968"/>
        <a:ext cx="1545442" cy="14951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60CF5377-D157-47C9-9FE1-B8F763B45B39}" type="datetimeFigureOut">
              <a:rPr lang="en-US" altLang="en-US"/>
              <a:pPr>
                <a:defRPr/>
              </a:pPr>
              <a:t>6/11/19</a:t>
            </a:fld>
            <a:endParaRPr lang="en-US" alt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EDC5BC1-5823-44B3-8CBA-F02FA58BA5AC}" type="slidenum">
              <a:rPr lang="en-US" altLang="en-US"/>
              <a:pPr>
                <a:defRPr/>
              </a:pPr>
              <a:t>‹#›</a:t>
            </a:fld>
            <a:endParaRPr lang="en-US" altLang="en-US"/>
          </a:p>
        </p:txBody>
      </p:sp>
    </p:spTree>
    <p:extLst>
      <p:ext uri="{BB962C8B-B14F-4D97-AF65-F5344CB8AC3E}">
        <p14:creationId xmlns:p14="http://schemas.microsoft.com/office/powerpoint/2010/main" val="2887396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1A94A615-22AF-4858-9C14-1EBCC2A20967}" type="datetimeFigureOut">
              <a:rPr lang="en-US" altLang="en-US"/>
              <a:pPr>
                <a:defRPr/>
              </a:pPr>
              <a:t>6/11/19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ACC8B9D-F8B4-47D5-92B7-246ECF2CBAB6}" type="slidenum">
              <a:rPr lang="en-US" altLang="en-US"/>
              <a:pPr>
                <a:defRPr/>
              </a:pPr>
              <a:t>‹#›</a:t>
            </a:fld>
            <a:endParaRPr lang="en-US" altLang="en-US"/>
          </a:p>
        </p:txBody>
      </p:sp>
    </p:spTree>
    <p:extLst>
      <p:ext uri="{BB962C8B-B14F-4D97-AF65-F5344CB8AC3E}">
        <p14:creationId xmlns:p14="http://schemas.microsoft.com/office/powerpoint/2010/main" val="554981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E73E6E-F708-40C9-A27F-3CD16F2738EA}" type="slidenum">
              <a:rPr lang="en-US" altLang="en-US" smtClean="0"/>
              <a:pPr>
                <a:spcBef>
                  <a:spcPct val="0"/>
                </a:spcBef>
              </a:pPr>
              <a:t>1</a:t>
            </a:fld>
            <a:endParaRPr lang="en-US" altLang="en-US"/>
          </a:p>
        </p:txBody>
      </p:sp>
    </p:spTree>
    <p:extLst>
      <p:ext uri="{BB962C8B-B14F-4D97-AF65-F5344CB8AC3E}">
        <p14:creationId xmlns:p14="http://schemas.microsoft.com/office/powerpoint/2010/main" val="299058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437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351809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77448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478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55518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412967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539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78284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 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sz="1200" b="1"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7ACC8B9D-F8B4-47D5-92B7-246ECF2CBAB6}" type="slidenum">
              <a:rPr lang="en-US" altLang="en-US" smtClean="0"/>
              <a:pPr>
                <a:defRPr/>
              </a:pPr>
              <a:t>19</a:t>
            </a:fld>
            <a:endParaRPr lang="en-US" altLang="en-US"/>
          </a:p>
        </p:txBody>
      </p:sp>
    </p:spTree>
    <p:extLst>
      <p:ext uri="{BB962C8B-B14F-4D97-AF65-F5344CB8AC3E}">
        <p14:creationId xmlns:p14="http://schemas.microsoft.com/office/powerpoint/2010/main" val="230991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design constraints on a computer’s memory can be summed up by three questions: How much? How fast? How expensive? </a:t>
            </a:r>
          </a:p>
          <a:p>
            <a:endParaRPr lang="en-US" altLang="en-US"/>
          </a:p>
          <a:p>
            <a:r>
              <a:rPr lang="en-US" altLang="en-US"/>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DD13F3-6990-446B-8B6F-117AF25E5B42}"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460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33870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way out of this dilemma is to not rely on a single memory component or technology, but to employ a </a:t>
            </a:r>
            <a:r>
              <a:rPr lang="en-US" b="1" dirty="0"/>
              <a:t>memory hierarchy</a:t>
            </a:r>
            <a:r>
              <a:rPr lang="en-US" dirty="0"/>
              <a:t> . A typical hierarchy is illustrated in</a:t>
            </a:r>
          </a:p>
          <a:p>
            <a:pPr>
              <a:defRPr/>
            </a:pPr>
            <a:r>
              <a:rPr lang="en-US" dirty="0"/>
              <a:t>Figure 1.14 . As one goes down the hierarchy, the following occur:</a:t>
            </a:r>
          </a:p>
          <a:p>
            <a:pPr>
              <a:defRPr/>
            </a:pPr>
            <a:endParaRPr lang="en-US" dirty="0"/>
          </a:p>
          <a:p>
            <a:pPr>
              <a:defRPr/>
            </a:pPr>
            <a:r>
              <a:rPr lang="en-US" b="1" dirty="0"/>
              <a:t>a. Decreasing cost per bit</a:t>
            </a:r>
          </a:p>
          <a:p>
            <a:pPr>
              <a:defRPr/>
            </a:pPr>
            <a:r>
              <a:rPr lang="en-US" b="1" dirty="0"/>
              <a:t>b. Increasing capacity</a:t>
            </a:r>
          </a:p>
          <a:p>
            <a:pPr>
              <a:defRPr/>
            </a:pPr>
            <a:r>
              <a:rPr lang="en-US" b="1" dirty="0"/>
              <a:t>c. Increasing access time</a:t>
            </a:r>
          </a:p>
          <a:p>
            <a:pPr>
              <a:defRPr/>
            </a:pPr>
            <a:r>
              <a:rPr lang="en-US" b="1" dirty="0"/>
              <a:t>d. Decreasing frequency of access to the memory by the processor</a:t>
            </a:r>
          </a:p>
          <a:p>
            <a:pPr>
              <a:defRPr/>
            </a:pPr>
            <a:endParaRPr lang="en-US" b="1" dirty="0"/>
          </a:p>
          <a:p>
            <a:pPr>
              <a:defRPr/>
            </a:pPr>
            <a:r>
              <a:rPr lang="en-US" dirty="0"/>
              <a:t>Thus, smaller, more expensive, faster memories are supplemented by larger, cheaper, slower memories. The key to the success of this organization is the decreasing</a:t>
            </a:r>
          </a:p>
          <a:p>
            <a:pPr>
              <a:defRPr/>
            </a:pPr>
            <a:r>
              <a:rPr lang="en-US" dirty="0"/>
              <a:t>frequency of access at lower levels. We will examine this concept in greater detail later in this chapter, when we discuss the cache, and when we discuss virtual</a:t>
            </a:r>
          </a:p>
          <a:p>
            <a:pPr>
              <a:defRPr/>
            </a:pPr>
            <a:r>
              <a:rPr lang="en-US" dirty="0"/>
              <a:t>memory later in this book. A brief explanation is provided at this point. </a:t>
            </a:r>
          </a:p>
          <a:p>
            <a:pPr>
              <a:defRPr/>
            </a:pPr>
            <a:endParaRPr lang="en-US" dirty="0"/>
          </a:p>
          <a:p>
            <a:pPr>
              <a:defRPr/>
            </a:pPr>
            <a:r>
              <a:rPr lang="en-US" dirty="0"/>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pPr>
              <a:defRPr/>
            </a:pP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B52A99-3B2E-4228-928A-0BF11F15F732}"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481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167441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t>A principle known as </a:t>
            </a:r>
            <a:r>
              <a:rPr lang="en-US" b="1" dirty="0"/>
              <a:t>locality of reference </a:t>
            </a:r>
            <a:r>
              <a:rPr lang="en-US" dirty="0"/>
              <a:t>[DENN68]. During the course of execution of a program, memory references</a:t>
            </a:r>
            <a:r>
              <a:rPr lang="en-US" b="1" dirty="0"/>
              <a:t> </a:t>
            </a:r>
            <a:r>
              <a:rPr lang="en-US" dirty="0"/>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t>
            </a:r>
          </a:p>
          <a:p>
            <a:pPr>
              <a:defRPr/>
            </a:pPr>
            <a:endParaRPr lang="en-US" dirty="0"/>
          </a:p>
          <a:p>
            <a:pPr>
              <a:defRPr/>
            </a:pPr>
            <a:r>
              <a:rPr lang="en-US" dirty="0"/>
              <a:t>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a:t>
            </a:r>
          </a:p>
          <a:p>
            <a:pPr>
              <a:defRPr/>
            </a:pPr>
            <a:endParaRPr lang="en-US" dirty="0"/>
          </a:p>
          <a:p>
            <a:pPr>
              <a:defRPr/>
            </a:pPr>
            <a:r>
              <a:rPr lang="en-US" dirty="0"/>
              <a:t>This principle can be applied across more than two levels of memory. The fastest, smallest, and most expensive type of memory consists of the registers internal to the processor. Typically, a processor will contain a few dozen such registers, 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p>
          <a:p>
            <a:pPr>
              <a:defRPr/>
            </a:pPr>
            <a:endParaRPr lang="en-US" dirty="0"/>
          </a:p>
          <a:p>
            <a:r>
              <a:rPr lang="en-US" altLang="en-US" dirty="0"/>
              <a:t>Although cache memory is invisible to the OS, it interacts with other memory management hardware. Furthermore, many of the principles used in virtual memory schemes (discussed in Chapter 8 ) are also applied in cache memory.</a:t>
            </a:r>
          </a:p>
          <a:p>
            <a:endParaRPr lang="en-US" altLang="en-US" dirty="0"/>
          </a:p>
          <a:p>
            <a:r>
              <a:rPr lang="en-US" altLang="en-US" dirty="0"/>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altLang="en-US" dirty="0"/>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6CEB4A-8406-4C5F-AE75-F8BD744A49E8}"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501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230057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altLang="en-US" dirty="0"/>
              <a:t>the processor. Because of the phenomenon of locality of reference, when a block of data is fetched into the cache to satisfy a single memory reference, it is likely that many of the near-future memory references will be to other bytes in the block.</a:t>
            </a:r>
            <a:endParaRPr lang="en-NZ" altLang="en-US" dirty="0"/>
          </a:p>
          <a:p>
            <a:endParaRPr lang="en-NZ" altLang="en-US" dirty="0"/>
          </a:p>
          <a:p>
            <a:r>
              <a:rPr lang="en-US" altLang="en-US" dirty="0"/>
              <a:t>Figure 1.16b depicts the use of multiple levels of cache. The L2 cache is slower and typically larger than the L1 cache, and the L3 cache is slower and typically larger than the L2 cache.</a:t>
            </a:r>
          </a:p>
          <a:p>
            <a:endParaRPr lang="en-NZ"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512BAF-60DC-4FCD-996D-4E4678377367}"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416191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CC8B9D-F8B4-47D5-92B7-246ECF2CBAB6}" type="slidenum">
              <a:rPr lang="en-US" altLang="en-US" smtClean="0"/>
              <a:pPr>
                <a:defRPr/>
              </a:pPr>
              <a:t>2</a:t>
            </a:fld>
            <a:endParaRPr lang="en-US" altLang="en-US"/>
          </a:p>
        </p:txBody>
      </p:sp>
    </p:spTree>
    <p:extLst>
      <p:ext uri="{BB962C8B-B14F-4D97-AF65-F5344CB8AC3E}">
        <p14:creationId xmlns:p14="http://schemas.microsoft.com/office/powerpoint/2010/main" val="368296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Figure 1.17 depicts the structure of a cache/main memory system. Main memory consists of up to 2 </a:t>
            </a:r>
            <a:r>
              <a:rPr lang="en-US" altLang="en-US" i="1" baseline="30000" dirty="0"/>
              <a:t>n</a:t>
            </a:r>
            <a:r>
              <a:rPr lang="en-US" altLang="en-US" i="1" dirty="0"/>
              <a:t> addressable words, with each word having a unique n –bit </a:t>
            </a:r>
            <a:r>
              <a:rPr lang="en-US" altLang="en-US" dirty="0"/>
              <a:t>address. For mapping purposes, this memory is considered to consist of a number of fixed-length </a:t>
            </a:r>
            <a:r>
              <a:rPr lang="en-US" altLang="en-US" b="1" dirty="0"/>
              <a:t>blocks of </a:t>
            </a:r>
            <a:r>
              <a:rPr lang="en-US" altLang="en-US" b="1" i="1" dirty="0"/>
              <a:t>K</a:t>
            </a:r>
            <a:r>
              <a:rPr lang="en-US" altLang="en-US" i="1" dirty="0"/>
              <a:t> words each. </a:t>
            </a:r>
            <a:r>
              <a:rPr lang="en-GB" b="0" i="0" u="none" strike="noStrike" dirty="0">
                <a:solidFill>
                  <a:srgbClr val="222222"/>
                </a:solidFill>
                <a:effectLst/>
                <a:latin typeface="arial" panose="020B0604020202020204" pitchFamily="34" charset="0"/>
              </a:rPr>
              <a:t>"Word size" refers to the number of bits processed by a computer's CPU in one go (these days, typically </a:t>
            </a:r>
            <a:r>
              <a:rPr lang="en-GB" b="1" i="0" u="none" strike="noStrike" dirty="0">
                <a:solidFill>
                  <a:srgbClr val="222222"/>
                </a:solidFill>
                <a:effectLst/>
                <a:latin typeface="arial" panose="020B0604020202020204" pitchFamily="34" charset="0"/>
              </a:rPr>
              <a:t>32 bits</a:t>
            </a:r>
            <a:r>
              <a:rPr lang="en-GB" b="0" i="0" u="none" strike="noStrike" dirty="0">
                <a:solidFill>
                  <a:srgbClr val="222222"/>
                </a:solidFill>
                <a:effectLst/>
                <a:latin typeface="arial" panose="020B0604020202020204" pitchFamily="34" charset="0"/>
              </a:rPr>
              <a:t> or </a:t>
            </a:r>
            <a:r>
              <a:rPr lang="en-GB" b="1" i="0" u="none" strike="noStrike" dirty="0">
                <a:solidFill>
                  <a:srgbClr val="222222"/>
                </a:solidFill>
                <a:effectLst/>
                <a:latin typeface="arial" panose="020B0604020202020204" pitchFamily="34" charset="0"/>
              </a:rPr>
              <a:t>64 bits</a:t>
            </a:r>
            <a:r>
              <a:rPr lang="en-GB" b="0" i="0" u="none" strike="noStrike" dirty="0">
                <a:solidFill>
                  <a:srgbClr val="222222"/>
                </a:solidFill>
                <a:effectLst/>
                <a:latin typeface="arial" panose="020B0604020202020204" pitchFamily="34" charset="0"/>
              </a:rPr>
              <a:t>).</a:t>
            </a:r>
            <a:endParaRPr lang="en-US" altLang="en-US" i="1" dirty="0"/>
          </a:p>
          <a:p>
            <a:endParaRPr lang="en-US" altLang="en-US" i="1" dirty="0"/>
          </a:p>
          <a:p>
            <a:r>
              <a:rPr lang="en-US" altLang="en-US" i="1" dirty="0"/>
              <a:t>That is, there are M  = 2</a:t>
            </a:r>
            <a:r>
              <a:rPr lang="en-US" altLang="en-US" i="1" baseline="30000" dirty="0"/>
              <a:t>n</a:t>
            </a:r>
            <a:r>
              <a:rPr lang="en-US" altLang="en-US" i="1" dirty="0"/>
              <a:t>/K blocks. Cache consist</a:t>
            </a:r>
            <a:r>
              <a:rPr lang="en-US" altLang="en-US" b="1" i="1" dirty="0"/>
              <a:t>s </a:t>
            </a:r>
            <a:r>
              <a:rPr lang="en-US" altLang="en-US" dirty="0"/>
              <a:t>of </a:t>
            </a:r>
            <a:r>
              <a:rPr lang="en-US" altLang="en-US" i="1" dirty="0"/>
              <a:t>C </a:t>
            </a:r>
            <a:r>
              <a:rPr lang="en-US" altLang="en-US" b="1" i="1" dirty="0"/>
              <a:t>slots</a:t>
            </a:r>
            <a:r>
              <a:rPr lang="en-US" altLang="en-US" i="1" dirty="0"/>
              <a:t> (also referred to as lines ) of K words each, and the number of slots is </a:t>
            </a:r>
            <a:r>
              <a:rPr lang="en-US" altLang="en-US" dirty="0"/>
              <a:t>considerably less than the number of main memory blocks (</a:t>
            </a:r>
            <a:r>
              <a:rPr lang="en-US" altLang="en-US" i="1" dirty="0"/>
              <a:t>C&lt;&lt;M) . Some subset </a:t>
            </a:r>
            <a:r>
              <a:rPr lang="en-US" altLang="en-US" dirty="0"/>
              <a:t>of the blocks of main memory resides in the slots of the cache. If a word in a block of memory that is not in the cache is read, that block is transferred to one of the slots of the cache. Because there are more blocks than slots, an individual slot cannot be uniquely and permanently dedicated to a particular block. Therefore, each slot includes a tag that identifies which particular block is currently being stored. The tag is usually some number of higher-order bits of the address and refers to all addresses that begin with that sequence of bits.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Figure 1.18 illustrates the read operation. The processor generates the address, RA, of a word to be read. If the word is contained in the cache, it is delivered to the processor. Otherwise, the block containing that word is loaded into the cache and the word is delivered to the processor.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A detailed discussion of cache design is beyond the scope of this book. Key elements are briefly summarized here. We will see that similar design issues must be addressed in dealing with virtual memory and disk cache design. They fall into the following categories:</a:t>
            </a:r>
          </a:p>
          <a:p>
            <a:r>
              <a:rPr lang="en-US" altLang="en-US" dirty="0"/>
              <a:t>• Cache size</a:t>
            </a:r>
          </a:p>
          <a:p>
            <a:r>
              <a:rPr lang="en-US" altLang="en-US" dirty="0"/>
              <a:t>• Block size</a:t>
            </a:r>
          </a:p>
          <a:p>
            <a:r>
              <a:rPr lang="en-US" altLang="en-US" dirty="0"/>
              <a:t>• Mapping function</a:t>
            </a:r>
          </a:p>
          <a:p>
            <a:r>
              <a:rPr lang="en-US" altLang="en-US" dirty="0"/>
              <a:t>• Replacement algorithm</a:t>
            </a:r>
          </a:p>
          <a:p>
            <a:r>
              <a:rPr lang="en-US" altLang="en-US" dirty="0"/>
              <a:t>• Write policy</a:t>
            </a:r>
          </a:p>
          <a:p>
            <a:r>
              <a:rPr lang="en-US" altLang="en-US" dirty="0"/>
              <a:t>• Number of cache levels</a:t>
            </a:r>
            <a:endParaRPr lang="en-NZ"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have already dealt with the issue of </a:t>
            </a:r>
            <a:r>
              <a:rPr lang="en-US" altLang="en-US" b="1" dirty="0"/>
              <a:t>cache size . </a:t>
            </a:r>
            <a:r>
              <a:rPr lang="en-US" altLang="en-US" dirty="0"/>
              <a:t>It turns out that reasonably small caches can have a significant impact on performance. Another size issue is that of </a:t>
            </a:r>
            <a:r>
              <a:rPr lang="en-US" altLang="en-US" b="1" dirty="0"/>
              <a:t>block size </a:t>
            </a:r>
            <a:r>
              <a:rPr lang="en-US" altLang="en-US" dirty="0"/>
              <a:t>: the unit of data exchanged between cache and main memory</a:t>
            </a:r>
            <a:r>
              <a:rPr lang="en-US" altLang="en-US" b="1" dirty="0"/>
              <a:t>. </a:t>
            </a:r>
            <a:r>
              <a:rPr lang="en-US" altLang="en-US" dirty="0"/>
              <a:t>As the block size increases from very small to larger sizes, the hit ratio will at first increase because of the principle of locality: the high probability that data in the vicinity of a referenced word are likely to be referenced in the near future. As the block size increases, more useful data are brought into the cache. The hit ratio will begin to decrease, however, as the block becomes even bigger and the probability of using the newly fetched data becomes less than the probability of reusing the data that have to be moved out of the cache to make room for the new block.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When a new block of data is read into the cache, the </a:t>
            </a:r>
            <a:r>
              <a:rPr lang="en-US" altLang="en-US" b="1" dirty="0"/>
              <a:t>mapping function </a:t>
            </a:r>
            <a:r>
              <a:rPr lang="en-US" altLang="en-US" dirty="0"/>
              <a:t>determines</a:t>
            </a:r>
            <a:r>
              <a:rPr lang="en-US" altLang="en-US" b="1" dirty="0"/>
              <a:t> </a:t>
            </a:r>
            <a:r>
              <a:rPr lang="en-US" altLang="en-US" dirty="0"/>
              <a:t>which cache location the block will occupy. Two constraints affect the design of the mapping function. First, when one block is read in, another may have to be replaced. We would like to do this in such a way as to minimize the probability that we will replace a block that will be needed in the near future. The more flexible the mapping function, the more scope we have to design a replacement algorithm to maximize the hit ratio. Second, the more flexible the mapping function, the more complex is the circuitry required to search the cache to determine if a given block is in the cache.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77B13D-109A-448C-AE33-83F019A3E5E2}"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56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253760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t>The </a:t>
            </a:r>
            <a:r>
              <a:rPr lang="en-US" altLang="en-US" b="1" dirty="0"/>
              <a:t>replacement algorithm </a:t>
            </a:r>
            <a:r>
              <a:rPr lang="en-US" altLang="en-US" dirty="0"/>
              <a:t>chooses, within the constraints of the mapping</a:t>
            </a:r>
            <a:r>
              <a:rPr lang="en-US" altLang="en-US" b="1" dirty="0"/>
              <a:t> </a:t>
            </a:r>
            <a:r>
              <a:rPr lang="en-US" altLang="en-US" dirty="0"/>
              <a:t>function, which block to replace when a new block is to be loaded into the cache and the cache already has all slots filled with other blocks. We would like to replace the block that is least likely to be needed again in the near future. Although it is impossible to identify such a block, a reasonably effective strategy is to replace the block that has been in the cache longest with no reference to it. This policy is referred to as the least-recently-used (LRU) algorithm. Hardware mechanisms are needed to identify the least-recently-used block.</a:t>
            </a:r>
          </a:p>
          <a:p>
            <a:endParaRPr lang="en-US" altLang="en-US" dirty="0"/>
          </a:p>
          <a:p>
            <a:r>
              <a:rPr lang="en-US" altLang="en-US" dirty="0"/>
              <a:t>If the contents of a block in the cache are altered, then it is necessary to write it back to main memory before replacing it. The </a:t>
            </a:r>
            <a:r>
              <a:rPr lang="en-US" altLang="en-US" b="1" dirty="0"/>
              <a:t>write policy </a:t>
            </a:r>
            <a:r>
              <a:rPr lang="en-US" altLang="en-US" dirty="0"/>
              <a:t>dictates when the memory write operation takes place. At one extreme, the writing can occur every time that the block is updated. At the other extreme, the writing occurs only when the block is replaced. The latter policy minimizes memory write operations but leaves main memory in an obsolete state. This can interfere with multiple-processor operation and with direct memory access by I/O hardware modules.</a:t>
            </a:r>
          </a:p>
          <a:p>
            <a:endParaRPr lang="en-US" altLang="en-US" dirty="0"/>
          </a:p>
          <a:p>
            <a:r>
              <a:rPr lang="en-US" altLang="en-US" dirty="0"/>
              <a:t> Finally, it is now commonplace to have multiple levels of cache, labeled L1</a:t>
            </a:r>
          </a:p>
          <a:p>
            <a:r>
              <a:rPr lang="en-US" altLang="en-US" dirty="0"/>
              <a:t>(cache closest to the processor), L2, and in many cases a third level L3. A discussion</a:t>
            </a:r>
          </a:p>
          <a:p>
            <a:r>
              <a:rPr lang="en-US" altLang="en-US" dirty="0"/>
              <a:t>of the performance benefits of multiple cache levels is beyond our scope; see</a:t>
            </a:r>
          </a:p>
          <a:p>
            <a:r>
              <a:rPr lang="en-US" altLang="en-US" dirty="0"/>
              <a:t>[STAL16] for a discussion.</a:t>
            </a:r>
          </a:p>
          <a:p>
            <a:endParaRPr lang="en-NZ"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E423B3-5FCC-4325-BB53-BC598105E4EF}"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665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 2017 Pearson Education, Inc., Hoboken, NJ. All rights reserved.</a:t>
            </a:r>
          </a:p>
        </p:txBody>
      </p:sp>
    </p:spTree>
    <p:extLst>
      <p:ext uri="{BB962C8B-B14F-4D97-AF65-F5344CB8AC3E}">
        <p14:creationId xmlns:p14="http://schemas.microsoft.com/office/powerpoint/2010/main" val="180176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Memory tables are used to keep track of both main (real) and secondary</a:t>
            </a:r>
          </a:p>
          <a:p>
            <a:r>
              <a:rPr lang="en-US" sz="1200" b="0" kern="1200" baseline="0" dirty="0">
                <a:solidFill>
                  <a:schemeClr val="tx1"/>
                </a:solidFill>
                <a:latin typeface="+mn-lt"/>
                <a:ea typeface="+mn-ea"/>
                <a:cs typeface="+mn-cs"/>
              </a:rPr>
              <a:t>(virtual) memory. Some of main memory is reserved for use by the OS; the</a:t>
            </a:r>
          </a:p>
          <a:p>
            <a:r>
              <a:rPr lang="en-US" sz="1200" b="0" kern="1200" baseline="0" dirty="0">
                <a:solidFill>
                  <a:schemeClr val="tx1"/>
                </a:solidFill>
                <a:latin typeface="+mn-lt"/>
                <a:ea typeface="+mn-ea"/>
                <a:cs typeface="+mn-cs"/>
              </a:rPr>
              <a:t>remainder is available for use by processes. Processes are maintained on secondary</a:t>
            </a:r>
          </a:p>
          <a:p>
            <a:r>
              <a:rPr lang="en-US" sz="1200" b="0" kern="1200" baseline="0" dirty="0">
                <a:solidFill>
                  <a:schemeClr val="tx1"/>
                </a:solidFill>
                <a:latin typeface="+mn-lt"/>
                <a:ea typeface="+mn-ea"/>
                <a:cs typeface="+mn-cs"/>
              </a:rPr>
              <a:t>memory using some sort of virtual memory or simple swapping mechanism. The</a:t>
            </a:r>
          </a:p>
          <a:p>
            <a:r>
              <a:rPr lang="en-US" sz="1200" b="0" kern="1200" baseline="0" dirty="0">
                <a:solidFill>
                  <a:schemeClr val="tx1"/>
                </a:solidFill>
                <a:latin typeface="+mn-lt"/>
                <a:ea typeface="+mn-ea"/>
                <a:cs typeface="+mn-cs"/>
              </a:rPr>
              <a:t>memory tables must include the following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main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secondary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Any protection attributes of blocks of main or virtual memory, such as which</a:t>
            </a:r>
          </a:p>
          <a:p>
            <a:r>
              <a:rPr lang="en-US" sz="1200" b="0" kern="1200" baseline="0" dirty="0">
                <a:solidFill>
                  <a:schemeClr val="tx1"/>
                </a:solidFill>
                <a:latin typeface="+mn-lt"/>
                <a:ea typeface="+mn-ea"/>
                <a:cs typeface="+mn-cs"/>
              </a:rPr>
              <a:t>processes may access certain shared memory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Any information needed to manage virtual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examine the information structures for memory management in detail in Part</a:t>
            </a:r>
          </a:p>
          <a:p>
            <a:r>
              <a:rPr lang="en-US" sz="1200" b="0" kern="1200" baseline="0" dirty="0">
                <a:solidFill>
                  <a:schemeClr val="tx1"/>
                </a:solidFill>
                <a:latin typeface="+mn-lt"/>
                <a:ea typeface="+mn-ea"/>
                <a:cs typeface="+mn-cs"/>
              </a:rPr>
              <a:t>Three.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29</a:t>
            </a:fld>
            <a:endParaRPr lang="en-US" dirty="0"/>
          </a:p>
        </p:txBody>
      </p:sp>
    </p:spTree>
    <p:extLst>
      <p:ext uri="{BB962C8B-B14F-4D97-AF65-F5344CB8AC3E}">
        <p14:creationId xmlns:p14="http://schemas.microsoft.com/office/powerpoint/2010/main" val="44429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While surveying the various mechanisms and policies associated with memory management, it is helpful to keep in mind the requirements that memory management is intended to satisfy. These requirements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Relocation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sz="1200" b="1" kern="1200" baseline="0" dirty="0">
                <a:solidFill>
                  <a:schemeClr val="tx1"/>
                </a:solidFill>
                <a:latin typeface="+mn-lt"/>
                <a:ea typeface="+mn-ea"/>
                <a:cs typeface="+mn-cs"/>
              </a:rPr>
              <a:t>relocate </a:t>
            </a:r>
            <a:r>
              <a:rPr lang="en-US" sz="1200" b="0" kern="1200" baseline="0" dirty="0">
                <a:solidFill>
                  <a:schemeClr val="tx1"/>
                </a:solidFill>
                <a:latin typeface="+mn-lt"/>
                <a:ea typeface="+mn-ea"/>
                <a:cs typeface="+mn-cs"/>
              </a:rPr>
              <a:t>the process to a different area of memory.</a:t>
            </a:r>
            <a:endParaRPr lang="en-US" b="0" dirty="0"/>
          </a:p>
          <a:p>
            <a:endParaRPr lang="en-US" sz="1200" b="1"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Protection</a:t>
            </a:r>
          </a:p>
          <a:p>
            <a:r>
              <a:rPr lang="en-US" sz="1200" kern="1200" baseline="0" dirty="0">
                <a:solidFill>
                  <a:schemeClr val="tx1"/>
                </a:solidFill>
                <a:latin typeface="+mn-lt"/>
                <a:ea typeface="+mn-ea"/>
                <a:cs typeface="+mn-cs"/>
              </a:rPr>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sz="1200" kern="1200" baseline="0" dirty="0">
                <a:solidFill>
                  <a:schemeClr val="tx1"/>
                </a:solidFill>
                <a:latin typeface="+mn-lt"/>
                <a:ea typeface="+mn-ea"/>
                <a:cs typeface="+mn-cs"/>
              </a:rPr>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sz="1200" kern="1200" baseline="0" dirty="0">
              <a:solidFill>
                <a:schemeClr val="tx1"/>
              </a:solidFill>
              <a:latin typeface="+mn-lt"/>
              <a:ea typeface="+mn-ea"/>
              <a:cs typeface="+mn-cs"/>
            </a:endParaRPr>
          </a:p>
          <a:p>
            <a:endParaRPr lang="en-US" baseline="0" dirty="0"/>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Sharing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Logical organization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Physical organization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6785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Modules can be written and compiled independently, with all references from</a:t>
            </a:r>
          </a:p>
          <a:p>
            <a:r>
              <a:rPr lang="en-US" sz="1200" b="0" kern="1200" baseline="0" dirty="0">
                <a:solidFill>
                  <a:schemeClr val="tx1"/>
                </a:solidFill>
                <a:latin typeface="+mn-lt"/>
                <a:ea typeface="+mn-ea"/>
                <a:cs typeface="+mn-cs"/>
              </a:rPr>
              <a:t>one module to another resolved by the system at run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With modest additional overhead, different degrees of protection (read only,</a:t>
            </a:r>
          </a:p>
          <a:p>
            <a:r>
              <a:rPr lang="en-US" sz="1200" b="0" kern="1200" baseline="0" dirty="0">
                <a:solidFill>
                  <a:schemeClr val="tx1"/>
                </a:solidFill>
                <a:latin typeface="+mn-lt"/>
                <a:ea typeface="+mn-ea"/>
                <a:cs typeface="+mn-cs"/>
              </a:rPr>
              <a:t>execute only) can be given to different modules.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possible to introduce mechanisms by which modules can be shared among</a:t>
            </a:r>
          </a:p>
          <a:p>
            <a:r>
              <a:rPr lang="en-US" sz="1200" b="0" kern="1200" baseline="0" dirty="0">
                <a:solidFill>
                  <a:schemeClr val="tx1"/>
                </a:solidFill>
                <a:latin typeface="+mn-lt"/>
                <a:ea typeface="+mn-ea"/>
                <a:cs typeface="+mn-cs"/>
              </a:rPr>
              <a:t>processes. The advantage of providing sharing on a module level is that this corresponds to the user’s way of viewing the problem, and hence it is easy for</a:t>
            </a:r>
          </a:p>
          <a:p>
            <a:r>
              <a:rPr lang="en-US" sz="1200" b="0" kern="1200" baseline="0" dirty="0">
                <a:solidFill>
                  <a:schemeClr val="tx1"/>
                </a:solidFill>
                <a:latin typeface="+mn-lt"/>
                <a:ea typeface="+mn-ea"/>
                <a:cs typeface="+mn-cs"/>
              </a:rPr>
              <a:t>the user to specify the sharing that is desired.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tool that most readily satisfies these requirements is segmentation, which is one of the memory management techniques explored in this chapter.</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67701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 main memory and is usually not volatile. Thus secondary memory of large capacity can be provided for long-term storage of programs and data, while a smaller main memory holds programs and data currently in use.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this two-level scheme, the organization of the flow of information between main and secondary memory is a major system concern. The responsibility for this flow could be assigned to the individual programmer, but this is impractical and undesirable for two reasons: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main memory available for a program plus its data may be insufficient. In</a:t>
            </a:r>
          </a:p>
          <a:p>
            <a:r>
              <a:rPr lang="en-US" sz="1200" b="0" kern="1200" baseline="0" dirty="0">
                <a:solidFill>
                  <a:schemeClr val="tx1"/>
                </a:solidFill>
                <a:latin typeface="+mn-lt"/>
                <a:ea typeface="+mn-ea"/>
                <a:cs typeface="+mn-cs"/>
              </a:rPr>
              <a:t>that case, the programmer must engage in a practice known as overlaying , in 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multiprogramming environment, the programmer does not know at the time of coding how much space will be available or where that space will be.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It is clear, then, that the task of moving information between the two levels of memory should be a system responsibility. This task is the essence of memory management.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20574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39977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7.2   Memory Management</a:t>
            </a:r>
            <a:r>
              <a:rPr lang="en-US" baseline="0" dirty="0"/>
              <a:t> Techniques</a:t>
            </a:r>
          </a:p>
          <a:p>
            <a:endParaRPr lang="en-US" baseline="0" dirty="0"/>
          </a:p>
          <a:p>
            <a:r>
              <a:rPr lang="en-US" sz="1200" kern="1200" baseline="0" dirty="0">
                <a:solidFill>
                  <a:schemeClr val="tx1"/>
                </a:solidFill>
                <a:latin typeface="+mn-lt"/>
                <a:ea typeface="+mn-ea"/>
                <a:cs typeface="+mn-cs"/>
              </a:rPr>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sz="120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PARTITION SIZES </a:t>
            </a:r>
            <a:r>
              <a:rPr lang="en-US" sz="1200" b="0" i="1" kern="1200" baseline="0" dirty="0">
                <a:solidFill>
                  <a:schemeClr val="tx1"/>
                </a:solidFill>
                <a:latin typeface="+mn-lt"/>
                <a:ea typeface="+mn-ea"/>
                <a:cs typeface="+mn-cs"/>
              </a:rPr>
              <a:t>Figure 7.2 shows examples of two alternatives for fixed </a:t>
            </a:r>
            <a:r>
              <a:rPr lang="en-US" sz="1200" kern="1200" baseline="0" dirty="0">
                <a:solidFill>
                  <a:schemeClr val="tx1"/>
                </a:solidFill>
                <a:latin typeface="+mn-lt"/>
                <a:ea typeface="+mn-ea"/>
                <a:cs typeface="+mn-cs"/>
              </a:rPr>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117991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There are two difficulties with the use of equal-size fixed partitions: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sz="1200" b="1" kern="1200" baseline="0" dirty="0">
                <a:solidFill>
                  <a:schemeClr val="tx1"/>
                </a:solidFill>
                <a:latin typeface="+mn-lt"/>
                <a:ea typeface="+mn-ea"/>
                <a:cs typeface="+mn-cs"/>
              </a:rPr>
              <a:t>internal fragmentation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partitions specified at system generation time limits the number of active (not suspended) processes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747449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dynamic partitioning, the partitions are of variable length and number. When a process is brought into main memory, it is allocated exactly as much memory as it requires and no more.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r>
              <a:rPr lang="en-US" sz="1200" kern="1200" baseline="0" dirty="0">
                <a:solidFill>
                  <a:schemeClr val="tx1"/>
                </a:solidFill>
                <a:latin typeface="+mn-lt"/>
                <a:ea typeface="+mn-ea"/>
                <a:cs typeface="+mn-cs"/>
              </a:rPr>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200" b="1" kern="1200" baseline="0" dirty="0">
                <a:solidFill>
                  <a:schemeClr val="tx1"/>
                </a:solidFill>
                <a:latin typeface="+mn-lt"/>
                <a:ea typeface="+mn-ea"/>
                <a:cs typeface="+mn-cs"/>
              </a:rPr>
              <a:t>external fragmentation </a:t>
            </a:r>
            <a:r>
              <a:rPr lang="en-US" sz="1200" b="0" kern="1200" baseline="0" dirty="0">
                <a:solidFill>
                  <a:schemeClr val="tx1"/>
                </a:solidFill>
                <a:latin typeface="+mn-lt"/>
                <a:ea typeface="+mn-ea"/>
                <a:cs typeface="+mn-cs"/>
              </a:rPr>
              <a:t>, indicating that the memory </a:t>
            </a:r>
            <a:r>
              <a:rPr lang="en-US" sz="1200" kern="1200" baseline="0" dirty="0">
                <a:solidFill>
                  <a:schemeClr val="tx1"/>
                </a:solidFill>
                <a:latin typeface="+mn-lt"/>
                <a:ea typeface="+mn-ea"/>
                <a:cs typeface="+mn-cs"/>
              </a:rPr>
              <a:t>that is external to all partitions becomes increasingly fragmented. This is in contrast to internal fragmentation, referred to earlier.</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26690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136636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30000"/>
              </a:spcBef>
              <a:spcAft>
                <a:spcPct val="0"/>
              </a:spcAft>
              <a:buClrTx/>
              <a:buSzTx/>
              <a:buFont typeface="+mj-lt"/>
              <a:buNone/>
              <a:tabLst/>
              <a:defRPr/>
            </a:pPr>
            <a:r>
              <a:rPr lang="en-US" sz="1200" kern="1200" baseline="0" dirty="0">
                <a:solidFill>
                  <a:schemeClr val="tx1"/>
                </a:solidFill>
                <a:latin typeface="+mn-lt"/>
                <a:ea typeface="+mn-ea"/>
                <a:cs typeface="+mn-cs"/>
              </a:rPr>
              <a:t>One technique for overcoming external fragmentation is </a:t>
            </a:r>
            <a:r>
              <a:rPr lang="en-US" sz="1200" b="1" kern="1200" baseline="0" dirty="0">
                <a:solidFill>
                  <a:schemeClr val="tx1"/>
                </a:solidFill>
                <a:latin typeface="+mn-lt"/>
                <a:ea typeface="+mn-ea"/>
                <a:cs typeface="+mn-cs"/>
              </a:rPr>
              <a:t>compaction : </a:t>
            </a:r>
            <a:r>
              <a:rPr lang="en-US" sz="1200" b="0" kern="1200" baseline="0" dirty="0">
                <a:solidFill>
                  <a:schemeClr val="tx1"/>
                </a:solidFill>
                <a:latin typeface="+mn-lt"/>
                <a:ea typeface="+mn-ea"/>
                <a:cs typeface="+mn-cs"/>
              </a:rPr>
              <a:t>From</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endParaRPr lang="en-US" dirty="0"/>
          </a:p>
          <a:p>
            <a:pPr marL="228600" lvl="0" indent="-228600">
              <a:buFont typeface="+mj-lt"/>
              <a:buAutoNum type="arabicPeriod"/>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270471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1" kern="1200" baseline="0" dirty="0">
                <a:solidFill>
                  <a:schemeClr val="tx1"/>
                </a:solidFill>
                <a:latin typeface="+mn-lt"/>
                <a:ea typeface="+mn-ea"/>
                <a:cs typeface="+mn-cs"/>
              </a:rPr>
              <a:t>Because memory compaction is time consuming, the OS </a:t>
            </a:r>
            <a:r>
              <a:rPr lang="en-US" sz="1200" kern="1200" baseline="0" dirty="0">
                <a:solidFill>
                  <a:schemeClr val="tx1"/>
                </a:solidFill>
                <a:latin typeface="+mn-lt"/>
                <a:ea typeface="+mn-ea"/>
                <a:cs typeface="+mn-cs"/>
              </a:rPr>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placement algorithms that might be considered are best-fit, first-fit, and next-fit. All, of course, are limited to choosing among free blocks of main memory that are equal to or larger than the process to be brought in. </a:t>
            </a:r>
            <a:r>
              <a:rPr lang="en-US" sz="1200" b="1" kern="1200" baseline="0" dirty="0">
                <a:solidFill>
                  <a:schemeClr val="tx1"/>
                </a:solidFill>
                <a:latin typeface="+mn-lt"/>
                <a:ea typeface="+mn-ea"/>
                <a:cs typeface="+mn-cs"/>
              </a:rPr>
              <a:t>Best-fit </a:t>
            </a:r>
            <a:r>
              <a:rPr lang="en-US" sz="1200" b="0" kern="1200" baseline="0" dirty="0">
                <a:solidFill>
                  <a:schemeClr val="tx1"/>
                </a:solidFill>
                <a:latin typeface="+mn-lt"/>
                <a:ea typeface="+mn-ea"/>
                <a:cs typeface="+mn-cs"/>
              </a:rPr>
              <a:t>chooses the </a:t>
            </a:r>
            <a:r>
              <a:rPr lang="en-US" sz="1200" kern="1200" baseline="0" dirty="0">
                <a:solidFill>
                  <a:schemeClr val="tx1"/>
                </a:solidFill>
                <a:latin typeface="+mn-lt"/>
                <a:ea typeface="+mn-ea"/>
                <a:cs typeface="+mn-cs"/>
              </a:rPr>
              <a:t>block that is closest in size to the request. </a:t>
            </a:r>
            <a:r>
              <a:rPr lang="en-US" sz="1200" b="1" kern="1200" baseline="0" dirty="0">
                <a:solidFill>
                  <a:schemeClr val="tx1"/>
                </a:solidFill>
                <a:latin typeface="+mn-lt"/>
                <a:ea typeface="+mn-ea"/>
                <a:cs typeface="+mn-cs"/>
              </a:rPr>
              <a:t>First-fit </a:t>
            </a:r>
            <a:r>
              <a:rPr lang="en-US" sz="1200" b="0" kern="1200" baseline="0" dirty="0">
                <a:solidFill>
                  <a:schemeClr val="tx1"/>
                </a:solidFill>
                <a:latin typeface="+mn-lt"/>
                <a:ea typeface="+mn-ea"/>
                <a:cs typeface="+mn-cs"/>
              </a:rPr>
              <a:t>begins to scan memory from the </a:t>
            </a:r>
            <a:r>
              <a:rPr lang="en-US" sz="1200" kern="1200" baseline="0" dirty="0">
                <a:solidFill>
                  <a:schemeClr val="tx1"/>
                </a:solidFill>
                <a:latin typeface="+mn-lt"/>
                <a:ea typeface="+mn-ea"/>
                <a:cs typeface="+mn-cs"/>
              </a:rPr>
              <a:t>beginning and chooses the first available block that is large enough. </a:t>
            </a:r>
            <a:r>
              <a:rPr lang="en-US" sz="1200" b="1" kern="1200" baseline="0" dirty="0">
                <a:solidFill>
                  <a:schemeClr val="tx1"/>
                </a:solidFill>
                <a:latin typeface="+mn-lt"/>
                <a:ea typeface="+mn-ea"/>
                <a:cs typeface="+mn-cs"/>
              </a:rPr>
              <a:t>Next-fit </a:t>
            </a:r>
            <a:r>
              <a:rPr lang="en-US" sz="1200" b="0" kern="1200" baseline="0" dirty="0">
                <a:solidFill>
                  <a:schemeClr val="tx1"/>
                </a:solidFill>
                <a:latin typeface="+mn-lt"/>
                <a:ea typeface="+mn-ea"/>
                <a:cs typeface="+mn-cs"/>
              </a:rPr>
              <a:t>begins </a:t>
            </a:r>
            <a:r>
              <a:rPr lang="en-US" sz="1200" kern="1200" baseline="0" dirty="0">
                <a:solidFill>
                  <a:schemeClr val="tx1"/>
                </a:solidFill>
                <a:latin typeface="+mn-lt"/>
                <a:ea typeface="+mn-ea"/>
                <a:cs typeface="+mn-cs"/>
              </a:rPr>
              <a:t>to scan memory from the location of the last placement, and chooses the next available block that is large enough.</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969156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logical address </a:t>
            </a:r>
            <a:r>
              <a:rPr lang="en-US" sz="1200" b="0" kern="1200" baseline="0" dirty="0">
                <a:solidFill>
                  <a:schemeClr val="tx1"/>
                </a:solidFill>
                <a:latin typeface="+mn-lt"/>
                <a:ea typeface="+mn-ea"/>
                <a:cs typeface="+mn-cs"/>
              </a:rPr>
              <a:t>is a reference to a memory location independent </a:t>
            </a:r>
            <a:r>
              <a:rPr lang="en-US" sz="1200" kern="1200" baseline="0" dirty="0">
                <a:solidFill>
                  <a:schemeClr val="tx1"/>
                </a:solidFill>
                <a:latin typeface="+mn-lt"/>
                <a:ea typeface="+mn-ea"/>
                <a:cs typeface="+mn-cs"/>
              </a:rPr>
              <a:t>of the current assignment of data to memory; a translation must be made to a physical address before the memory access can be achieved. A </a:t>
            </a:r>
            <a:r>
              <a:rPr lang="en-US" sz="1200" b="1" kern="1200" baseline="0" dirty="0">
                <a:solidFill>
                  <a:schemeClr val="tx1"/>
                </a:solidFill>
                <a:latin typeface="+mn-lt"/>
                <a:ea typeface="+mn-ea"/>
                <a:cs typeface="+mn-cs"/>
              </a:rPr>
              <a:t>relative address </a:t>
            </a:r>
            <a:r>
              <a:rPr lang="en-US" sz="1200" b="0" kern="1200" baseline="0" dirty="0">
                <a:solidFill>
                  <a:schemeClr val="tx1"/>
                </a:solidFill>
                <a:latin typeface="+mn-lt"/>
                <a:ea typeface="+mn-ea"/>
                <a:cs typeface="+mn-cs"/>
              </a:rPr>
              <a:t>is a </a:t>
            </a:r>
            <a:r>
              <a:rPr lang="en-US" sz="1200" kern="1200" baseline="0" dirty="0">
                <a:solidFill>
                  <a:schemeClr val="tx1"/>
                </a:solidFill>
                <a:latin typeface="+mn-lt"/>
                <a:ea typeface="+mn-ea"/>
                <a:cs typeface="+mn-cs"/>
              </a:rPr>
              <a:t>particular example of logical address, in which the address is expressed as a location relative to some known point, usually a value in a processor register. A </a:t>
            </a:r>
            <a:r>
              <a:rPr lang="en-US" sz="1200" b="1" kern="1200" baseline="0" dirty="0">
                <a:solidFill>
                  <a:schemeClr val="tx1"/>
                </a:solidFill>
                <a:latin typeface="+mn-lt"/>
                <a:ea typeface="+mn-ea"/>
                <a:cs typeface="+mn-cs"/>
              </a:rPr>
              <a:t>physical address , or absolute address, </a:t>
            </a:r>
            <a:r>
              <a:rPr lang="en-US" sz="1200" b="0" kern="1200" baseline="0" dirty="0">
                <a:solidFill>
                  <a:schemeClr val="tx1"/>
                </a:solidFill>
                <a:latin typeface="+mn-lt"/>
                <a:ea typeface="+mn-ea"/>
                <a:cs typeface="+mn-cs"/>
              </a:rPr>
              <a:t>is an actual location in main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086683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390745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sz="1200" b="1" kern="1200" baseline="0" dirty="0">
                <a:solidFill>
                  <a:schemeClr val="tx1"/>
                </a:solidFill>
                <a:latin typeface="+mn-lt"/>
                <a:ea typeface="+mn-ea"/>
                <a:cs typeface="+mn-cs"/>
              </a:rPr>
              <a:t>pages , </a:t>
            </a:r>
            <a:r>
              <a:rPr lang="en-US" sz="1200" kern="1200" baseline="0" dirty="0">
                <a:solidFill>
                  <a:schemeClr val="tx1"/>
                </a:solidFill>
                <a:latin typeface="+mn-lt"/>
                <a:ea typeface="+mn-ea"/>
                <a:cs typeface="+mn-cs"/>
              </a:rPr>
              <a:t>could be assigned to available chunks of memory, known as </a:t>
            </a:r>
            <a:r>
              <a:rPr lang="en-US" sz="1200" b="1" kern="1200" baseline="0" dirty="0">
                <a:solidFill>
                  <a:schemeClr val="tx1"/>
                </a:solidFill>
                <a:latin typeface="+mn-lt"/>
                <a:ea typeface="+mn-ea"/>
                <a:cs typeface="+mn-cs"/>
              </a:rPr>
              <a:t>frames , or page frames. </a:t>
            </a:r>
            <a:r>
              <a:rPr lang="en-US" sz="1200" kern="1200" baseline="0" dirty="0">
                <a:solidFill>
                  <a:schemeClr val="tx1"/>
                </a:solidFill>
                <a:latin typeface="+mn-lt"/>
                <a:ea typeface="+mn-ea"/>
                <a:cs typeface="+mn-cs"/>
              </a:rPr>
              <a:t>We show in this section that the wasted space in memory for each process is due to internal fragmentation consisting of only a fraction of the last page of a process. There is no external fragmentation.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as in this example, that there are not sufficient unused contiguous frames to hold the process. Does this prevent the operating system from loading D? The answer is no, because we can once again use the concept of logical address.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876960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 simple base address register will no longer suffice. Rather, the operating system maintains a </a:t>
            </a:r>
            <a:r>
              <a:rPr lang="en-US" sz="1200" b="1" kern="1200" baseline="0" dirty="0">
                <a:solidFill>
                  <a:schemeClr val="tx1"/>
                </a:solidFill>
                <a:latin typeface="+mn-lt"/>
                <a:ea typeface="+mn-ea"/>
                <a:cs typeface="+mn-cs"/>
              </a:rPr>
              <a:t>page table </a:t>
            </a:r>
            <a:r>
              <a:rPr lang="en-US" sz="1200" b="0" kern="1200" baseline="0" dirty="0">
                <a:solidFill>
                  <a:schemeClr val="tx1"/>
                </a:solidFill>
                <a:latin typeface="+mn-lt"/>
                <a:ea typeface="+mn-ea"/>
                <a:cs typeface="+mn-cs"/>
              </a:rPr>
              <a:t>for each process. The page table shows the frame location for </a:t>
            </a:r>
            <a:r>
              <a:rPr lang="en-US" sz="1200" kern="1200" baseline="0" dirty="0">
                <a:solidFill>
                  <a:schemeClr val="tx1"/>
                </a:solidFill>
                <a:latin typeface="+mn-lt"/>
                <a:ea typeface="+mn-ea"/>
                <a:cs typeface="+mn-cs"/>
              </a:rPr>
              <a:t>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see that simple paging, as described here, is similar to fixed partitioning. The differences are that, with paging, the partitions are rather small; a program may occupy more than one partition; and these partitions need not be contiguous.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4165669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  64 pages of 1K bytes each. As Figure 7.11b shows, relative address 1502 corresponds to an offset of 478 (0111011110) on page 1 (000001), which yields the same 16-bit number, 0000010111011110.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sz="1200" i="1" kern="1200" baseline="0" dirty="0">
                <a:solidFill>
                  <a:schemeClr val="tx1"/>
                </a:solidFill>
                <a:latin typeface="+mn-lt"/>
                <a:ea typeface="+mn-ea"/>
                <a:cs typeface="+mn-cs"/>
              </a:rPr>
              <a:t>n + m bits, where the leftmost n bits are the page number and the rightmost m </a:t>
            </a:r>
            <a:r>
              <a:rPr lang="en-US" sz="1200" kern="1200" baseline="0" dirty="0">
                <a:solidFill>
                  <a:schemeClr val="tx1"/>
                </a:solidFill>
                <a:latin typeface="+mn-lt"/>
                <a:ea typeface="+mn-ea"/>
                <a:cs typeface="+mn-cs"/>
              </a:rPr>
              <a:t>bits are the offset. In our example ( Figure 7.11b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6 and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10. The following </a:t>
            </a:r>
            <a:r>
              <a:rPr lang="en-US" sz="1200" kern="1200" baseline="0" dirty="0">
                <a:solidFill>
                  <a:schemeClr val="tx1"/>
                </a:solidFill>
                <a:latin typeface="+mn-lt"/>
                <a:ea typeface="+mn-ea"/>
                <a:cs typeface="+mn-cs"/>
              </a:rPr>
              <a:t>steps are needed for 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page number as the leftmost </a:t>
            </a:r>
            <a:r>
              <a:rPr lang="en-US" sz="1200" i="1" kern="1200" baseline="0" dirty="0">
                <a:solidFill>
                  <a:schemeClr val="tx1"/>
                </a:solidFill>
                <a:latin typeface="+mn-lt"/>
                <a:ea typeface="+mn-ea"/>
                <a:cs typeface="+mn-cs"/>
              </a:rPr>
              <a:t>n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page number as an index into the process page table to find the frame number, </a:t>
            </a:r>
            <a:r>
              <a:rPr lang="en-US" sz="1200" i="1" kern="1200" baseline="0" dirty="0">
                <a:solidFill>
                  <a:schemeClr val="tx1"/>
                </a:solidFill>
                <a:latin typeface="+mn-lt"/>
                <a:ea typeface="+mn-ea"/>
                <a:cs typeface="+mn-cs"/>
              </a:rPr>
              <a:t>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physical address of the frame is </a:t>
            </a:r>
            <a:r>
              <a:rPr lang="en-US" sz="1200" i="1" kern="1200" baseline="0" dirty="0" err="1">
                <a:solidFill>
                  <a:schemeClr val="tx1"/>
                </a:solidFill>
                <a:latin typeface="+mn-lt"/>
                <a:ea typeface="+mn-ea"/>
                <a:cs typeface="+mn-cs"/>
              </a:rPr>
              <a:t>k</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2</a:t>
            </a:r>
            <a:r>
              <a:rPr lang="en-US" sz="1200" i="1" kern="1200" baseline="-25000" dirty="0">
                <a:solidFill>
                  <a:schemeClr val="tx1"/>
                </a:solidFill>
                <a:latin typeface="+mn-lt"/>
                <a:ea typeface="+mn-ea"/>
                <a:cs typeface="+mn-cs"/>
              </a:rPr>
              <a:t>m</a:t>
            </a:r>
          </a:p>
          <a:p>
            <a:r>
              <a:rPr lang="en-US" sz="1200" kern="1200" baseline="0" dirty="0">
                <a:solidFill>
                  <a:schemeClr val="tx1"/>
                </a:solidFill>
                <a:latin typeface="+mn-lt"/>
                <a:ea typeface="+mn-ea"/>
                <a:cs typeface="+mn-cs"/>
              </a:rPr>
              <a:t>  and the physical address of the referenced byte is that number plus the offset. This physical address need not be calculated; it is easily constructed by appending the frame number to the offset.</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paging, main memory is divided into many small</a:t>
            </a:r>
          </a:p>
          <a:p>
            <a:r>
              <a:rPr lang="en-US" sz="1200" kern="1200" baseline="0" dirty="0">
                <a:solidFill>
                  <a:schemeClr val="tx1"/>
                </a:solidFill>
                <a:latin typeface="+mn-lt"/>
                <a:ea typeface="+mn-ea"/>
                <a:cs typeface="+mn-cs"/>
              </a:rPr>
              <a:t>equal-size frames. Each process is divided into frame-size pages. Smaller processes</a:t>
            </a:r>
          </a:p>
          <a:p>
            <a:r>
              <a:rPr lang="en-US" sz="1200" kern="1200" baseline="0" dirty="0">
                <a:solidFill>
                  <a:schemeClr val="tx1"/>
                </a:solidFill>
                <a:latin typeface="+mn-lt"/>
                <a:ea typeface="+mn-ea"/>
                <a:cs typeface="+mn-cs"/>
              </a:rPr>
              <a:t>require fewer pages; larger processes require more. When a process is brought in, all</a:t>
            </a:r>
          </a:p>
          <a:p>
            <a:r>
              <a:rPr lang="en-US" sz="1200" kern="1200" baseline="0" dirty="0">
                <a:solidFill>
                  <a:schemeClr val="tx1"/>
                </a:solidFill>
                <a:latin typeface="+mn-lt"/>
                <a:ea typeface="+mn-ea"/>
                <a:cs typeface="+mn-cs"/>
              </a:rPr>
              <a:t>of its pages are loaded into available frames, and a page table is set up. This approach</a:t>
            </a:r>
          </a:p>
          <a:p>
            <a:r>
              <a:rPr lang="en-US" sz="1200" kern="1200" baseline="0" dirty="0">
                <a:solidFill>
                  <a:schemeClr val="tx1"/>
                </a:solidFill>
                <a:latin typeface="+mn-lt"/>
                <a:ea typeface="+mn-ea"/>
                <a:cs typeface="+mn-cs"/>
              </a:rPr>
              <a:t>solves many of the problems inherent in partitioning.</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3404079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user program can be subdivided using segmentation, in which the program and its associated data are divided into a number of </a:t>
            </a:r>
            <a:r>
              <a:rPr lang="en-US" sz="1200" b="1" kern="1200" baseline="0" dirty="0">
                <a:solidFill>
                  <a:schemeClr val="tx1"/>
                </a:solidFill>
                <a:latin typeface="+mn-lt"/>
                <a:ea typeface="+mn-ea"/>
                <a:cs typeface="+mn-cs"/>
              </a:rPr>
              <a:t>segments . </a:t>
            </a:r>
            <a:r>
              <a:rPr lang="en-US" sz="1200" b="0" kern="1200" baseline="0" dirty="0">
                <a:solidFill>
                  <a:schemeClr val="tx1"/>
                </a:solidFill>
                <a:latin typeface="+mn-lt"/>
                <a:ea typeface="+mn-ea"/>
                <a:cs typeface="+mn-cs"/>
              </a:rPr>
              <a:t>It is not required that all segments </a:t>
            </a:r>
            <a:r>
              <a:rPr lang="en-US" sz="1200" kern="1200" baseline="0" dirty="0">
                <a:solidFill>
                  <a:schemeClr val="tx1"/>
                </a:solidFill>
                <a:latin typeface="+mn-lt"/>
                <a:ea typeface="+mn-ea"/>
                <a:cs typeface="+mn-cs"/>
              </a:rPr>
              <a:t>of all programs be of the same length, although there is a maximum segment length. As with paging, a logical address using segmentation consists of two parts, in this case a segment number and an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use of unequal-size segments, segmentation is similar to dynamic partitioning. In the absence of an overlay scheme or the use of virtual memory, it would be required that all of a program’s segments be loaded into memory for execution. The difference, compared to dynamic partitioning, is that with segmentation a program may occupy more than one partition, and these partitions need not be contiguous. Segmentation eliminates internal fragmentation but, like dynamic partitioning, it suffers from external fragmentation. However, because a process is broken up into a number of smaller pieces, the external fragmentation should be less.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060920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Whereas paging is invisible to the programmer, segmentation is usually visible</a:t>
            </a:r>
          </a:p>
          <a:p>
            <a:r>
              <a:rPr lang="en-US" sz="1200" kern="1200" baseline="0" dirty="0">
                <a:solidFill>
                  <a:schemeClr val="tx1"/>
                </a:solidFill>
                <a:latin typeface="+mn-lt"/>
                <a:ea typeface="+mn-ea"/>
                <a:cs typeface="+mn-cs"/>
              </a:rPr>
              <a:t>and is provided as a convenience for organizing programs and data. Typically, the</a:t>
            </a:r>
          </a:p>
          <a:p>
            <a:r>
              <a:rPr lang="en-US" sz="1200" kern="1200" baseline="0" dirty="0">
                <a:solidFill>
                  <a:schemeClr val="tx1"/>
                </a:solidFill>
                <a:latin typeface="+mn-lt"/>
                <a:ea typeface="+mn-ea"/>
                <a:cs typeface="+mn-cs"/>
              </a:rPr>
              <a:t>programmer or compiler will assign programs and data to different segments. For</a:t>
            </a:r>
          </a:p>
          <a:p>
            <a:r>
              <a:rPr lang="en-US" sz="1200" kern="1200" baseline="0" dirty="0">
                <a:solidFill>
                  <a:schemeClr val="tx1"/>
                </a:solidFill>
                <a:latin typeface="+mn-lt"/>
                <a:ea typeface="+mn-ea"/>
                <a:cs typeface="+mn-cs"/>
              </a:rPr>
              <a:t>purposes of modular programming, the program or data may be further broken down</a:t>
            </a:r>
          </a:p>
          <a:p>
            <a:r>
              <a:rPr lang="en-US" sz="1200" kern="1200" baseline="0" dirty="0">
                <a:solidFill>
                  <a:schemeClr val="tx1"/>
                </a:solidFill>
                <a:latin typeface="+mn-lt"/>
                <a:ea typeface="+mn-ea"/>
                <a:cs typeface="+mn-cs"/>
              </a:rPr>
              <a:t>into multiple segments. The principal inconvenience of this service is that the programmer</a:t>
            </a:r>
          </a:p>
          <a:p>
            <a:r>
              <a:rPr lang="en-US" sz="1200" kern="1200" baseline="0" dirty="0">
                <a:solidFill>
                  <a:schemeClr val="tx1"/>
                </a:solidFill>
                <a:latin typeface="+mn-lt"/>
                <a:ea typeface="+mn-ea"/>
                <a:cs typeface="+mn-cs"/>
              </a:rPr>
              <a:t>must be aware of the maximum segment size limitation.</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2452255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Another consequence of unequal-size segments is that there is no simple relationship</a:t>
            </a:r>
          </a:p>
          <a:p>
            <a:r>
              <a:rPr lang="en-US" sz="1200" kern="1200" baseline="0" dirty="0">
                <a:solidFill>
                  <a:schemeClr val="tx1"/>
                </a:solidFill>
                <a:latin typeface="+mn-lt"/>
                <a:ea typeface="+mn-ea"/>
                <a:cs typeface="+mn-cs"/>
              </a:rPr>
              <a:t>between logical addresses and physical addresses. Analogous to paging, a</a:t>
            </a:r>
          </a:p>
          <a:p>
            <a:r>
              <a:rPr lang="en-US" sz="1200" kern="1200" baseline="0" dirty="0">
                <a:solidFill>
                  <a:schemeClr val="tx1"/>
                </a:solidFill>
                <a:latin typeface="+mn-lt"/>
                <a:ea typeface="+mn-ea"/>
                <a:cs typeface="+mn-cs"/>
              </a:rPr>
              <a:t>simple segmentation scheme would make use of a segment table for each process</a:t>
            </a:r>
          </a:p>
          <a:p>
            <a:r>
              <a:rPr lang="en-US" sz="1200" kern="1200" baseline="0" dirty="0">
                <a:solidFill>
                  <a:schemeClr val="tx1"/>
                </a:solidFill>
                <a:latin typeface="+mn-lt"/>
                <a:ea typeface="+mn-ea"/>
                <a:cs typeface="+mn-cs"/>
              </a:rPr>
              <a:t>and a list of free blocks of main memory. Each segment table entry would have to</a:t>
            </a:r>
          </a:p>
          <a:p>
            <a:r>
              <a:rPr lang="en-US" sz="1200" kern="1200" baseline="0" dirty="0">
                <a:solidFill>
                  <a:schemeClr val="tx1"/>
                </a:solidFill>
                <a:latin typeface="+mn-lt"/>
                <a:ea typeface="+mn-ea"/>
                <a:cs typeface="+mn-cs"/>
              </a:rPr>
              <a:t>give the starting address in main memory of the corresponding segment. The entry</a:t>
            </a:r>
          </a:p>
          <a:p>
            <a:r>
              <a:rPr lang="en-US" sz="1200" kern="1200" baseline="0" dirty="0">
                <a:solidFill>
                  <a:schemeClr val="tx1"/>
                </a:solidFill>
                <a:latin typeface="+mn-lt"/>
                <a:ea typeface="+mn-ea"/>
                <a:cs typeface="+mn-cs"/>
              </a:rPr>
              <a:t>should also provide the length of the segment to assure that invalid addresses are</a:t>
            </a:r>
          </a:p>
          <a:p>
            <a:r>
              <a:rPr lang="en-US" sz="1200" kern="1200" baseline="0" dirty="0">
                <a:solidFill>
                  <a:schemeClr val="tx1"/>
                </a:solidFill>
                <a:latin typeface="+mn-lt"/>
                <a:ea typeface="+mn-ea"/>
                <a:cs typeface="+mn-cs"/>
              </a:rPr>
              <a:t>not used. When a process enters the Running state, the address of its segment table is</a:t>
            </a:r>
          </a:p>
          <a:p>
            <a:r>
              <a:rPr lang="en-US" sz="1200" kern="1200" baseline="0" dirty="0">
                <a:solidFill>
                  <a:schemeClr val="tx1"/>
                </a:solidFill>
                <a:latin typeface="+mn-lt"/>
                <a:ea typeface="+mn-ea"/>
                <a:cs typeface="+mn-cs"/>
              </a:rPr>
              <a:t>loaded into a special register used by the memory management hardware. </a:t>
            </a:r>
            <a:endParaRPr lang="en-US" dirty="0"/>
          </a:p>
          <a:p>
            <a:endParaRPr lang="en-US" dirty="0"/>
          </a:p>
          <a:p>
            <a:r>
              <a:rPr lang="en-US" sz="1200" kern="1200" baseline="0" dirty="0">
                <a:solidFill>
                  <a:schemeClr val="tx1"/>
                </a:solidFill>
                <a:latin typeface="+mn-lt"/>
                <a:ea typeface="+mn-ea"/>
                <a:cs typeface="+mn-cs"/>
              </a:rPr>
              <a:t> Consider an address of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where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are the segment number and the</a:t>
            </a:r>
          </a:p>
          <a:p>
            <a:r>
              <a:rPr lang="en-US" sz="1200" kern="1200" baseline="0" dirty="0">
                <a:solidFill>
                  <a:schemeClr val="tx1"/>
                </a:solidFill>
                <a:latin typeface="+mn-lt"/>
                <a:ea typeface="+mn-ea"/>
                <a:cs typeface="+mn-cs"/>
              </a:rPr>
              <a:t>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are the offset. In our example (Figure 7.11c),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4 and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  12.</a:t>
            </a:r>
          </a:p>
          <a:p>
            <a:r>
              <a:rPr lang="en-US" sz="1200" kern="1200" baseline="0" dirty="0">
                <a:solidFill>
                  <a:schemeClr val="tx1"/>
                </a:solidFill>
                <a:latin typeface="+mn-lt"/>
                <a:ea typeface="+mn-ea"/>
                <a:cs typeface="+mn-cs"/>
              </a:rPr>
              <a:t>Thus the maximum segment size is 212 =  4096. The following steps are needed for</a:t>
            </a:r>
          </a:p>
          <a:p>
            <a:r>
              <a:rPr lang="en-US" sz="1200" kern="1200" baseline="0" dirty="0">
                <a:solidFill>
                  <a:schemeClr val="tx1"/>
                </a:solidFill>
                <a:latin typeface="+mn-lt"/>
                <a:ea typeface="+mn-ea"/>
                <a:cs typeface="+mn-cs"/>
              </a:rPr>
              <a:t>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segment number as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segment number as an index into the process segment table to find the</a:t>
            </a:r>
          </a:p>
          <a:p>
            <a:r>
              <a:rPr lang="en-US" sz="1200" kern="1200" baseline="0" dirty="0">
                <a:solidFill>
                  <a:schemeClr val="tx1"/>
                </a:solidFill>
                <a:latin typeface="+mn-lt"/>
                <a:ea typeface="+mn-ea"/>
                <a:cs typeface="+mn-cs"/>
              </a:rPr>
              <a:t>starting physical address of the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Compare the offset, expressed in the 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to the length of the segment.</a:t>
            </a:r>
          </a:p>
          <a:p>
            <a:r>
              <a:rPr lang="en-US" sz="1200" kern="1200" baseline="0" dirty="0">
                <a:solidFill>
                  <a:schemeClr val="tx1"/>
                </a:solidFill>
                <a:latin typeface="+mn-lt"/>
                <a:ea typeface="+mn-ea"/>
                <a:cs typeface="+mn-cs"/>
              </a:rPr>
              <a:t>If the offset is greater than or equal to the length, the address is invalid.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desired physical address is the sum of the starting physical address of the</a:t>
            </a:r>
          </a:p>
          <a:p>
            <a:r>
              <a:rPr lang="en-US" sz="1200" kern="1200" baseline="0" dirty="0">
                <a:solidFill>
                  <a:schemeClr val="tx1"/>
                </a:solidFill>
                <a:latin typeface="+mn-lt"/>
                <a:ea typeface="+mn-ea"/>
                <a:cs typeface="+mn-cs"/>
              </a:rPr>
              <a:t>segment plus the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199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697481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segmentation, a process is divided into a number</a:t>
            </a:r>
          </a:p>
          <a:p>
            <a:r>
              <a:rPr lang="en-US" sz="1200" kern="1200" baseline="0" dirty="0">
                <a:solidFill>
                  <a:schemeClr val="tx1"/>
                </a:solidFill>
                <a:latin typeface="+mn-lt"/>
                <a:ea typeface="+mn-ea"/>
                <a:cs typeface="+mn-cs"/>
              </a:rPr>
              <a:t>of segments that need not be of equal size. When a process is brought in, all</a:t>
            </a:r>
          </a:p>
          <a:p>
            <a:r>
              <a:rPr lang="en-US" sz="1200" kern="1200" baseline="0" dirty="0">
                <a:solidFill>
                  <a:schemeClr val="tx1"/>
                </a:solidFill>
                <a:latin typeface="+mn-lt"/>
                <a:ea typeface="+mn-ea"/>
                <a:cs typeface="+mn-cs"/>
              </a:rPr>
              <a:t>of its segments are loaded into available regions of memory, and a segment table</a:t>
            </a:r>
          </a:p>
          <a:p>
            <a:r>
              <a:rPr lang="en-US" sz="1200" kern="1200" baseline="0" dirty="0">
                <a:solidFill>
                  <a:schemeClr val="tx1"/>
                </a:solidFill>
                <a:latin typeface="+mn-lt"/>
                <a:ea typeface="+mn-ea"/>
                <a:cs typeface="+mn-cs"/>
              </a:rPr>
              <a:t>is set 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4042395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CC8B9D-F8B4-47D5-92B7-246ECF2CBAB6}" type="slidenum">
              <a:rPr lang="en-US" altLang="en-US" smtClean="0"/>
              <a:pPr>
                <a:defRPr/>
              </a:pPr>
              <a:t>50</a:t>
            </a:fld>
            <a:endParaRPr lang="en-US" altLang="en-US"/>
          </a:p>
        </p:txBody>
      </p:sp>
    </p:spTree>
    <p:extLst>
      <p:ext uri="{BB962C8B-B14F-4D97-AF65-F5344CB8AC3E}">
        <p14:creationId xmlns:p14="http://schemas.microsoft.com/office/powerpoint/2010/main" val="1987127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CC8B9D-F8B4-47D5-92B7-246ECF2CBAB6}" type="slidenum">
              <a:rPr lang="en-US" altLang="en-US" smtClean="0"/>
              <a:pPr>
                <a:defRPr/>
              </a:pPr>
              <a:t>51</a:t>
            </a:fld>
            <a:endParaRPr lang="en-US" altLang="en-US"/>
          </a:p>
        </p:txBody>
      </p:sp>
    </p:spTree>
    <p:extLst>
      <p:ext uri="{BB962C8B-B14F-4D97-AF65-F5344CB8AC3E}">
        <p14:creationId xmlns:p14="http://schemas.microsoft.com/office/powerpoint/2010/main" val="1174423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8.1 defines some key terms related to virtual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1404196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mn-lt"/>
                <a:ea typeface="+mn-ea"/>
                <a:cs typeface="+mn-cs"/>
              </a:rPr>
              <a:t>Comparing simple paging and simple segmentation, on the one hand, with fixed and</a:t>
            </a:r>
          </a:p>
          <a:p>
            <a:r>
              <a:rPr lang="en-US" sz="1200" b="0" kern="1200" baseline="0" dirty="0">
                <a:solidFill>
                  <a:schemeClr val="tx1"/>
                </a:solidFill>
                <a:latin typeface="+mn-lt"/>
                <a:ea typeface="+mn-ea"/>
                <a:cs typeface="+mn-cs"/>
              </a:rPr>
              <a:t>dynamic partitioning, on the other, we see the foundation for a fundamental breakthrough</a:t>
            </a:r>
          </a:p>
          <a:p>
            <a:r>
              <a:rPr lang="en-US" sz="1200" b="0" kern="1200" baseline="0" dirty="0">
                <a:solidFill>
                  <a:schemeClr val="tx1"/>
                </a:solidFill>
                <a:latin typeface="+mn-lt"/>
                <a:ea typeface="+mn-ea"/>
                <a:cs typeface="+mn-cs"/>
              </a:rPr>
              <a:t>in memory management. Two characteristics of paging and segmentation</a:t>
            </a:r>
          </a:p>
          <a:p>
            <a:r>
              <a:rPr lang="en-US" sz="1200" b="0" kern="1200" baseline="0" dirty="0">
                <a:solidFill>
                  <a:schemeClr val="tx1"/>
                </a:solidFill>
                <a:latin typeface="+mn-lt"/>
                <a:ea typeface="+mn-ea"/>
                <a:cs typeface="+mn-cs"/>
              </a:rPr>
              <a:t>are the keys to this breakthrough: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All memory references within a process are logical addresses that are dynamically</a:t>
            </a:r>
          </a:p>
          <a:p>
            <a:r>
              <a:rPr lang="en-US" sz="1200" b="0" kern="1200" baseline="0" dirty="0">
                <a:solidFill>
                  <a:schemeClr val="tx1"/>
                </a:solidFill>
                <a:latin typeface="+mn-lt"/>
                <a:ea typeface="+mn-ea"/>
                <a:cs typeface="+mn-cs"/>
              </a:rPr>
              <a:t>translated into physical addresses at run time. This means that a process may be swapped in and out of main memory such that it occupies different</a:t>
            </a:r>
          </a:p>
          <a:p>
            <a:r>
              <a:rPr lang="en-US" sz="1200" b="0" kern="1200" baseline="0" dirty="0">
                <a:solidFill>
                  <a:schemeClr val="tx1"/>
                </a:solidFill>
                <a:latin typeface="+mn-lt"/>
                <a:ea typeface="+mn-ea"/>
                <a:cs typeface="+mn-cs"/>
              </a:rPr>
              <a:t>regions of main memory at different times during the course of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may be broken up into a number of pieces (pages or segments) and</a:t>
            </a:r>
          </a:p>
          <a:p>
            <a:r>
              <a:rPr lang="en-US" sz="1200" b="0" kern="1200" baseline="0" dirty="0">
                <a:solidFill>
                  <a:schemeClr val="tx1"/>
                </a:solidFill>
                <a:latin typeface="+mn-lt"/>
                <a:ea typeface="+mn-ea"/>
                <a:cs typeface="+mn-cs"/>
              </a:rPr>
              <a:t>these pieces need not be contiguously located in main memory during execution.</a:t>
            </a:r>
          </a:p>
          <a:p>
            <a:r>
              <a:rPr lang="en-US" sz="1200" b="0" kern="1200" baseline="0" dirty="0">
                <a:solidFill>
                  <a:schemeClr val="tx1"/>
                </a:solidFill>
                <a:latin typeface="+mn-lt"/>
                <a:ea typeface="+mn-ea"/>
                <a:cs typeface="+mn-cs"/>
              </a:rPr>
              <a:t>The combination of dynamic run-time address translation and the use of</a:t>
            </a:r>
          </a:p>
          <a:p>
            <a:r>
              <a:rPr lang="en-US" sz="1200" b="0" kern="1200" baseline="0" dirty="0">
                <a:solidFill>
                  <a:schemeClr val="tx1"/>
                </a:solidFill>
                <a:latin typeface="+mn-lt"/>
                <a:ea typeface="+mn-ea"/>
                <a:cs typeface="+mn-cs"/>
              </a:rPr>
              <a:t>a page or segment table permits this.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Now we come to the breakthrough. </a:t>
            </a:r>
            <a:r>
              <a:rPr lang="en-US" sz="1200" b="0" i="1" kern="1200" baseline="0" dirty="0">
                <a:solidFill>
                  <a:schemeClr val="tx1"/>
                </a:solidFill>
                <a:latin typeface="+mn-lt"/>
                <a:ea typeface="+mn-ea"/>
                <a:cs typeface="+mn-cs"/>
              </a:rPr>
              <a:t>If the preceding two characteristics are</a:t>
            </a:r>
          </a:p>
          <a:p>
            <a:r>
              <a:rPr lang="en-US" sz="1200" b="0" i="1" kern="1200" baseline="0" dirty="0">
                <a:solidFill>
                  <a:schemeClr val="tx1"/>
                </a:solidFill>
                <a:latin typeface="+mn-lt"/>
                <a:ea typeface="+mn-ea"/>
                <a:cs typeface="+mn-cs"/>
              </a:rPr>
              <a:t>present, then it is not necessary that all of the pages or all of the segments of a process</a:t>
            </a:r>
          </a:p>
          <a:p>
            <a:r>
              <a:rPr lang="en-US" sz="1200" b="0" i="1" kern="1200" baseline="0" dirty="0">
                <a:solidFill>
                  <a:schemeClr val="tx1"/>
                </a:solidFill>
                <a:latin typeface="+mn-lt"/>
                <a:ea typeface="+mn-ea"/>
                <a:cs typeface="+mn-cs"/>
              </a:rPr>
              <a:t>be in main memory during execution. If the piece (segment or page) that holds the</a:t>
            </a:r>
          </a:p>
          <a:p>
            <a:r>
              <a:rPr lang="en-US" sz="1200" b="0" kern="1200" baseline="0" dirty="0">
                <a:solidFill>
                  <a:schemeClr val="tx1"/>
                </a:solidFill>
                <a:latin typeface="+mn-lt"/>
                <a:ea typeface="+mn-ea"/>
                <a:cs typeface="+mn-cs"/>
              </a:rPr>
              <a:t>next instruction to be fetched and the piece that holds the next data location to be</a:t>
            </a:r>
          </a:p>
          <a:p>
            <a:r>
              <a:rPr lang="en-US" sz="1200" b="0" kern="1200" baseline="0" dirty="0">
                <a:solidFill>
                  <a:schemeClr val="tx1"/>
                </a:solidFill>
                <a:latin typeface="+mn-lt"/>
                <a:ea typeface="+mn-ea"/>
                <a:cs typeface="+mn-cs"/>
              </a:rPr>
              <a:t>accessed are in main memory, then at least for a time execution may proceed.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Implications:</a:t>
            </a:r>
          </a:p>
          <a:p>
            <a:r>
              <a:rPr lang="en-US" sz="2200" dirty="0"/>
              <a:t>More processes may be maintained in main memory</a:t>
            </a:r>
          </a:p>
          <a:p>
            <a:pPr lvl="2"/>
            <a:r>
              <a:rPr lang="en-US" dirty="0"/>
              <a:t>Because only some of the pieces of any particular process are loaded, there is room for more processes</a:t>
            </a:r>
          </a:p>
          <a:p>
            <a:pPr lvl="2"/>
            <a:r>
              <a:rPr lang="en-US" dirty="0"/>
              <a:t>This leads to more efficient utilization of the processor because it is more likely that at least one of the more numerous processes will be in a Ready state at any particular time</a:t>
            </a:r>
          </a:p>
          <a:p>
            <a:r>
              <a:rPr lang="en-US" sz="2200" dirty="0"/>
              <a:t>A process may be larger than all of main memory</a:t>
            </a:r>
          </a:p>
          <a:p>
            <a:pPr lvl="2"/>
            <a:r>
              <a:rPr lang="en-US" dirty="0"/>
              <a:t>If the program being written is too large, the programmer must devise ways to structure the program into pieces that can be loaded separately in some sort of overlay strategy</a:t>
            </a:r>
          </a:p>
          <a:p>
            <a:pPr lvl="2"/>
            <a:r>
              <a:rPr lang="en-US" dirty="0"/>
              <a:t>With virtual memory based on paging or segmentation, that job is left to the OS and the hardware</a:t>
            </a:r>
          </a:p>
          <a:p>
            <a:pPr lvl="2"/>
            <a:r>
              <a:rPr lang="en-US" dirty="0"/>
              <a:t>The OS automatically loads pieces of a process into main memory as required</a:t>
            </a:r>
          </a:p>
          <a:p>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70640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For now, we can talk in general</a:t>
            </a:r>
          </a:p>
          <a:p>
            <a:r>
              <a:rPr lang="en-US" sz="1200" kern="1200" baseline="0" dirty="0">
                <a:solidFill>
                  <a:schemeClr val="tx1"/>
                </a:solidFill>
                <a:latin typeface="+mn-lt"/>
                <a:ea typeface="+mn-ea"/>
                <a:cs typeface="+mn-cs"/>
              </a:rPr>
              <a:t>terms, and we will use the term </a:t>
            </a:r>
            <a:r>
              <a:rPr lang="en-US" sz="1200" i="1" kern="1200" baseline="0" dirty="0">
                <a:solidFill>
                  <a:schemeClr val="tx1"/>
                </a:solidFill>
                <a:latin typeface="+mn-lt"/>
                <a:ea typeface="+mn-ea"/>
                <a:cs typeface="+mn-cs"/>
              </a:rPr>
              <a:t>piece to refer to either page or segment, depending</a:t>
            </a:r>
          </a:p>
          <a:p>
            <a:r>
              <a:rPr lang="en-US" sz="1200" kern="1200" baseline="0" dirty="0">
                <a:solidFill>
                  <a:schemeClr val="tx1"/>
                </a:solidFill>
                <a:latin typeface="+mn-lt"/>
                <a:ea typeface="+mn-ea"/>
                <a:cs typeface="+mn-cs"/>
              </a:rPr>
              <a:t>on whether paging or segmentation is employed. Suppose that it is time to bring a</a:t>
            </a:r>
          </a:p>
          <a:p>
            <a:r>
              <a:rPr lang="en-US" sz="1200" kern="1200" baseline="0" dirty="0">
                <a:solidFill>
                  <a:schemeClr val="tx1"/>
                </a:solidFill>
                <a:latin typeface="+mn-lt"/>
                <a:ea typeface="+mn-ea"/>
                <a:cs typeface="+mn-cs"/>
              </a:rPr>
              <a:t>new process into memory. The operating system begins by bringing in only one or</a:t>
            </a:r>
          </a:p>
          <a:p>
            <a:r>
              <a:rPr lang="en-US" sz="1200" kern="1200" baseline="0" dirty="0">
                <a:solidFill>
                  <a:schemeClr val="tx1"/>
                </a:solidFill>
                <a:latin typeface="+mn-lt"/>
                <a:ea typeface="+mn-ea"/>
                <a:cs typeface="+mn-cs"/>
              </a:rPr>
              <a:t>a few pieces, to include the initial program piece and the initial data piece to which</a:t>
            </a:r>
          </a:p>
          <a:p>
            <a:r>
              <a:rPr lang="en-US" sz="1200" kern="1200" baseline="0" dirty="0">
                <a:solidFill>
                  <a:schemeClr val="tx1"/>
                </a:solidFill>
                <a:latin typeface="+mn-lt"/>
                <a:ea typeface="+mn-ea"/>
                <a:cs typeface="+mn-cs"/>
              </a:rPr>
              <a:t>those instructions refer.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portion of a process that is actually in main memory</a:t>
            </a:r>
          </a:p>
          <a:p>
            <a:r>
              <a:rPr lang="en-US" sz="1200" kern="1200" baseline="0" dirty="0">
                <a:solidFill>
                  <a:schemeClr val="tx1"/>
                </a:solidFill>
                <a:latin typeface="+mn-lt"/>
                <a:ea typeface="+mn-ea"/>
                <a:cs typeface="+mn-cs"/>
              </a:rPr>
              <a:t>at any time is defined to be the </a:t>
            </a:r>
            <a:r>
              <a:rPr lang="en-US" sz="1200" b="1" kern="1200" baseline="0" dirty="0">
                <a:solidFill>
                  <a:schemeClr val="tx1"/>
                </a:solidFill>
                <a:latin typeface="+mn-lt"/>
                <a:ea typeface="+mn-ea"/>
                <a:cs typeface="+mn-cs"/>
              </a:rPr>
              <a:t>resident </a:t>
            </a:r>
            <a:r>
              <a:rPr lang="en-US" sz="1200" b="0" kern="1200" baseline="0" dirty="0">
                <a:solidFill>
                  <a:schemeClr val="tx1"/>
                </a:solidFill>
                <a:latin typeface="+mn-lt"/>
                <a:ea typeface="+mn-ea"/>
                <a:cs typeface="+mn-cs"/>
              </a:rPr>
              <a:t>set of the process. As the process executes,</a:t>
            </a:r>
          </a:p>
          <a:p>
            <a:r>
              <a:rPr lang="en-US" sz="1200" kern="1200" baseline="0" dirty="0">
                <a:solidFill>
                  <a:schemeClr val="tx1"/>
                </a:solidFill>
                <a:latin typeface="+mn-lt"/>
                <a:ea typeface="+mn-ea"/>
                <a:cs typeface="+mn-cs"/>
              </a:rPr>
              <a:t>things proceed smoothly as long as all memory references are to locations that are</a:t>
            </a:r>
          </a:p>
          <a:p>
            <a:r>
              <a:rPr lang="en-US" sz="1200" kern="1200" baseline="0" dirty="0">
                <a:solidFill>
                  <a:schemeClr val="tx1"/>
                </a:solidFill>
                <a:latin typeface="+mn-lt"/>
                <a:ea typeface="+mn-ea"/>
                <a:cs typeface="+mn-cs"/>
              </a:rPr>
              <a:t>in the resident set. Using the segment or page table, the processor always is able to</a:t>
            </a:r>
          </a:p>
          <a:p>
            <a:r>
              <a:rPr lang="en-US" sz="1200" kern="1200" baseline="0" dirty="0">
                <a:solidFill>
                  <a:schemeClr val="tx1"/>
                </a:solidFill>
                <a:latin typeface="+mn-lt"/>
                <a:ea typeface="+mn-ea"/>
                <a:cs typeface="+mn-cs"/>
              </a:rPr>
              <a:t>determine whether this is so. If the processor encounters a logical address that is</a:t>
            </a:r>
          </a:p>
          <a:p>
            <a:r>
              <a:rPr lang="en-US" sz="1200" kern="1200" baseline="0" dirty="0">
                <a:solidFill>
                  <a:schemeClr val="tx1"/>
                </a:solidFill>
                <a:latin typeface="+mn-lt"/>
                <a:ea typeface="+mn-ea"/>
                <a:cs typeface="+mn-cs"/>
              </a:rPr>
              <a:t>not in main memory, it generates an interrupt indicating a memory access fault. The</a:t>
            </a:r>
          </a:p>
          <a:p>
            <a:r>
              <a:rPr lang="en-US" sz="1200" kern="1200" baseline="0" dirty="0">
                <a:solidFill>
                  <a:schemeClr val="tx1"/>
                </a:solidFill>
                <a:latin typeface="+mn-lt"/>
                <a:ea typeface="+mn-ea"/>
                <a:cs typeface="+mn-cs"/>
              </a:rPr>
              <a:t>operating system puts the interrupted process in a blocking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the execution of this process to proceed later, the operating system will need to</a:t>
            </a:r>
          </a:p>
          <a:p>
            <a:r>
              <a:rPr lang="en-US" sz="1200" kern="1200" baseline="0" dirty="0">
                <a:solidFill>
                  <a:schemeClr val="tx1"/>
                </a:solidFill>
                <a:latin typeface="+mn-lt"/>
                <a:ea typeface="+mn-ea"/>
                <a:cs typeface="+mn-cs"/>
              </a:rPr>
              <a:t>bring into main memory the piece of the process that contains the logical address</a:t>
            </a:r>
          </a:p>
          <a:p>
            <a:r>
              <a:rPr lang="en-US" sz="1200" kern="1200" baseline="0" dirty="0">
                <a:solidFill>
                  <a:schemeClr val="tx1"/>
                </a:solidFill>
                <a:latin typeface="+mn-lt"/>
                <a:ea typeface="+mn-ea"/>
                <a:cs typeface="+mn-cs"/>
              </a:rPr>
              <a:t>that caused the access fault. For this purpose, the operating system issues a disk I/O</a:t>
            </a:r>
          </a:p>
          <a:p>
            <a:r>
              <a:rPr lang="en-US" sz="1200" kern="1200" baseline="0" dirty="0">
                <a:solidFill>
                  <a:schemeClr val="tx1"/>
                </a:solidFill>
                <a:latin typeface="+mn-lt"/>
                <a:ea typeface="+mn-ea"/>
                <a:cs typeface="+mn-cs"/>
              </a:rPr>
              <a:t>read request. After the I/O request has been issued, the operating system can dispatch</a:t>
            </a:r>
          </a:p>
          <a:p>
            <a:r>
              <a:rPr lang="en-US" sz="1200" kern="1200" baseline="0" dirty="0">
                <a:solidFill>
                  <a:schemeClr val="tx1"/>
                </a:solidFill>
                <a:latin typeface="+mn-lt"/>
                <a:ea typeface="+mn-ea"/>
                <a:cs typeface="+mn-cs"/>
              </a:rPr>
              <a:t>another process to run while the disk I/O is performed. Once the desired piece</a:t>
            </a:r>
          </a:p>
          <a:p>
            <a:r>
              <a:rPr lang="en-US" sz="1200" kern="1200" baseline="0" dirty="0">
                <a:solidFill>
                  <a:schemeClr val="tx1"/>
                </a:solidFill>
                <a:latin typeface="+mn-lt"/>
                <a:ea typeface="+mn-ea"/>
                <a:cs typeface="+mn-cs"/>
              </a:rPr>
              <a:t>has been brought into main memory, an I/O interrupt is issued, giving control back</a:t>
            </a:r>
          </a:p>
          <a:p>
            <a:r>
              <a:rPr lang="en-US" sz="1200" kern="1200" baseline="0" dirty="0">
                <a:solidFill>
                  <a:schemeClr val="tx1"/>
                </a:solidFill>
                <a:latin typeface="+mn-lt"/>
                <a:ea typeface="+mn-ea"/>
                <a:cs typeface="+mn-cs"/>
              </a:rPr>
              <a:t>to the operating system, which places the affected process back into a Ready state.</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2517205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Figure 2.10 highlights the addressing concerns in a virtual memory scheme.</a:t>
            </a:r>
          </a:p>
          <a:p>
            <a:r>
              <a:rPr lang="en-US" sz="1200" kern="1200" baseline="0" dirty="0">
                <a:solidFill>
                  <a:schemeClr val="tx1"/>
                </a:solidFill>
                <a:latin typeface="+mn-lt"/>
                <a:ea typeface="+mn-ea"/>
                <a:cs typeface="+mn-cs"/>
              </a:rPr>
              <a:t>Storage consists of directly addressable (by machine instructions) main memory</a:t>
            </a:r>
          </a:p>
          <a:p>
            <a:r>
              <a:rPr lang="en-US" sz="1200" kern="1200" baseline="0" dirty="0">
                <a:solidFill>
                  <a:schemeClr val="tx1"/>
                </a:solidFill>
                <a:latin typeface="+mn-lt"/>
                <a:ea typeface="+mn-ea"/>
                <a:cs typeface="+mn-cs"/>
              </a:rPr>
              <a:t>and lower-speed auxiliary memory that is accessed indirectly by loading blocks</a:t>
            </a:r>
          </a:p>
          <a:p>
            <a:r>
              <a:rPr lang="en-US" sz="1200" kern="1200" baseline="0" dirty="0">
                <a:solidFill>
                  <a:schemeClr val="tx1"/>
                </a:solidFill>
                <a:latin typeface="+mn-lt"/>
                <a:ea typeface="+mn-ea"/>
                <a:cs typeface="+mn-cs"/>
              </a:rPr>
              <a:t>into main memory. Address translation hardware (memory management unit) is</a:t>
            </a:r>
          </a:p>
          <a:p>
            <a:r>
              <a:rPr lang="en-US" sz="1200" kern="1200" baseline="0" dirty="0">
                <a:solidFill>
                  <a:schemeClr val="tx1"/>
                </a:solidFill>
                <a:latin typeface="+mn-lt"/>
                <a:ea typeface="+mn-ea"/>
                <a:cs typeface="+mn-cs"/>
              </a:rPr>
              <a:t>interposed between the processor and memory. Programs reference locations using</a:t>
            </a:r>
          </a:p>
          <a:p>
            <a:r>
              <a:rPr lang="en-US" sz="1200" kern="1200" baseline="0" dirty="0">
                <a:solidFill>
                  <a:schemeClr val="tx1"/>
                </a:solidFill>
                <a:latin typeface="+mn-lt"/>
                <a:ea typeface="+mn-ea"/>
                <a:cs typeface="+mn-cs"/>
              </a:rPr>
              <a:t>virtual addresses, which are mapped into real main memory addresses. If a reference</a:t>
            </a:r>
          </a:p>
          <a:p>
            <a:r>
              <a:rPr lang="en-US" sz="1200" kern="1200" baseline="0" dirty="0">
                <a:solidFill>
                  <a:schemeClr val="tx1"/>
                </a:solidFill>
                <a:latin typeface="+mn-lt"/>
                <a:ea typeface="+mn-ea"/>
                <a:cs typeface="+mn-cs"/>
              </a:rPr>
              <a:t>is made to a virtual address not in real memory, then a portion of the contents</a:t>
            </a:r>
          </a:p>
          <a:p>
            <a:r>
              <a:rPr lang="en-US" sz="1200" kern="1200" baseline="0" dirty="0">
                <a:solidFill>
                  <a:schemeClr val="tx1"/>
                </a:solidFill>
                <a:latin typeface="+mn-lt"/>
                <a:ea typeface="+mn-ea"/>
                <a:cs typeface="+mn-cs"/>
              </a:rPr>
              <a:t>of real memory is swapped out to auxiliary memory and the desired block of data</a:t>
            </a:r>
          </a:p>
          <a:p>
            <a:r>
              <a:rPr lang="en-US" sz="1200" kern="1200" baseline="0" dirty="0">
                <a:solidFill>
                  <a:schemeClr val="tx1"/>
                </a:solidFill>
                <a:latin typeface="+mn-lt"/>
                <a:ea typeface="+mn-ea"/>
                <a:cs typeface="+mn-cs"/>
              </a:rPr>
              <a:t>is swapped in. During this activity, the process that generated the address reference</a:t>
            </a:r>
          </a:p>
          <a:p>
            <a:r>
              <a:rPr lang="en-US" sz="1200" kern="1200" baseline="0" dirty="0">
                <a:solidFill>
                  <a:schemeClr val="tx1"/>
                </a:solidFill>
                <a:latin typeface="+mn-lt"/>
                <a:ea typeface="+mn-ea"/>
                <a:cs typeface="+mn-cs"/>
              </a:rPr>
              <a:t>must be suspended. The OS designer needs to develop an address translation mechanism</a:t>
            </a:r>
          </a:p>
          <a:p>
            <a:r>
              <a:rPr lang="en-US" sz="1200" kern="1200" baseline="0" dirty="0">
                <a:solidFill>
                  <a:schemeClr val="tx1"/>
                </a:solidFill>
                <a:latin typeface="+mn-lt"/>
                <a:ea typeface="+mn-ea"/>
                <a:cs typeface="+mn-cs"/>
              </a:rPr>
              <a:t>that generates little overhead and a storage allocation policy that minimizes</a:t>
            </a:r>
          </a:p>
          <a:p>
            <a:r>
              <a:rPr lang="en-US" sz="1200" kern="1200" baseline="0" dirty="0">
                <a:solidFill>
                  <a:schemeClr val="tx1"/>
                </a:solidFill>
                <a:latin typeface="+mn-lt"/>
                <a:ea typeface="+mn-ea"/>
                <a:cs typeface="+mn-cs"/>
              </a:rPr>
              <a:t>the traffic between memory levels.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a process executes only in main memory, that memory is referred to</a:t>
            </a:r>
          </a:p>
          <a:p>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real memory </a:t>
            </a:r>
            <a:r>
              <a:rPr lang="en-US" sz="1200" b="0" kern="1200" baseline="0" dirty="0">
                <a:solidFill>
                  <a:schemeClr val="tx1"/>
                </a:solidFill>
                <a:latin typeface="+mn-lt"/>
                <a:ea typeface="+mn-ea"/>
                <a:cs typeface="+mn-cs"/>
              </a:rPr>
              <a:t>. But a programmer or user perceives a potentially much larger memory—</a:t>
            </a:r>
          </a:p>
          <a:p>
            <a:r>
              <a:rPr lang="en-US" sz="1200" kern="1200" baseline="0" dirty="0">
                <a:solidFill>
                  <a:schemeClr val="tx1"/>
                </a:solidFill>
                <a:latin typeface="+mn-lt"/>
                <a:ea typeface="+mn-ea"/>
                <a:cs typeface="+mn-cs"/>
              </a:rPr>
              <a:t>that which is allocated on disk. This latter is referred to as </a:t>
            </a:r>
            <a:r>
              <a:rPr lang="en-US" sz="1200" b="1" kern="1200" baseline="0" dirty="0">
                <a:solidFill>
                  <a:schemeClr val="tx1"/>
                </a:solidFill>
                <a:latin typeface="+mn-lt"/>
                <a:ea typeface="+mn-ea"/>
                <a:cs typeface="+mn-cs"/>
              </a:rPr>
              <a:t>virtual memory .</a:t>
            </a:r>
          </a:p>
          <a:p>
            <a:r>
              <a:rPr lang="en-US" sz="1200" kern="1200" baseline="0" dirty="0">
                <a:solidFill>
                  <a:schemeClr val="tx1"/>
                </a:solidFill>
                <a:latin typeface="+mn-lt"/>
                <a:ea typeface="+mn-ea"/>
                <a:cs typeface="+mn-cs"/>
              </a:rPr>
              <a:t>Virtual memory allows for very effective multiprogramming and relieves the user</a:t>
            </a:r>
          </a:p>
          <a:p>
            <a:r>
              <a:rPr lang="en-US" sz="1200" kern="1200" baseline="0" dirty="0">
                <a:solidFill>
                  <a:schemeClr val="tx1"/>
                </a:solidFill>
                <a:latin typeface="+mn-lt"/>
                <a:ea typeface="+mn-ea"/>
                <a:cs typeface="+mn-cs"/>
              </a:rPr>
              <a:t>of the unnecessarily tight constraints of main memory.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4088450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8.2 summarizes characteristics of paging and segmentation, with and without the use of virtual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1282446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understand what the key issue is, and why virtual memory was a matter</a:t>
            </a:r>
          </a:p>
          <a:p>
            <a:r>
              <a:rPr lang="en-US" sz="1200" kern="1200" baseline="0" dirty="0">
                <a:solidFill>
                  <a:schemeClr val="tx1"/>
                </a:solidFill>
                <a:latin typeface="+mn-lt"/>
                <a:ea typeface="+mn-ea"/>
                <a:cs typeface="+mn-cs"/>
              </a:rPr>
              <a:t>of much debate, let us examine again the task of the operating system with respect</a:t>
            </a:r>
          </a:p>
          <a:p>
            <a:r>
              <a:rPr lang="en-US" sz="1200" kern="1200" baseline="0" dirty="0">
                <a:solidFill>
                  <a:schemeClr val="tx1"/>
                </a:solidFill>
                <a:latin typeface="+mn-lt"/>
                <a:ea typeface="+mn-ea"/>
                <a:cs typeface="+mn-cs"/>
              </a:rPr>
              <a:t>to virtual memory. Consider a large process, consisting of a long program plus a</a:t>
            </a:r>
          </a:p>
          <a:p>
            <a:r>
              <a:rPr lang="en-US" sz="1200" kern="1200" baseline="0" dirty="0">
                <a:solidFill>
                  <a:schemeClr val="tx1"/>
                </a:solidFill>
                <a:latin typeface="+mn-lt"/>
                <a:ea typeface="+mn-ea"/>
                <a:cs typeface="+mn-cs"/>
              </a:rPr>
              <a:t>number of arrays of data. Over any short period of time, execution may be confined</a:t>
            </a:r>
          </a:p>
          <a:p>
            <a:r>
              <a:rPr lang="en-US" sz="1200" kern="1200" baseline="0" dirty="0">
                <a:solidFill>
                  <a:schemeClr val="tx1"/>
                </a:solidFill>
                <a:latin typeface="+mn-lt"/>
                <a:ea typeface="+mn-ea"/>
                <a:cs typeface="+mn-cs"/>
              </a:rPr>
              <a:t>to a small section of the program (e.g., a subroutine) and access to perhaps only one</a:t>
            </a:r>
          </a:p>
          <a:p>
            <a:r>
              <a:rPr lang="en-US" sz="1200" kern="1200" baseline="0" dirty="0">
                <a:solidFill>
                  <a:schemeClr val="tx1"/>
                </a:solidFill>
                <a:latin typeface="+mn-lt"/>
                <a:ea typeface="+mn-ea"/>
                <a:cs typeface="+mn-cs"/>
              </a:rPr>
              <a:t>or two arrays of data. If this is so, then it would clearly be wasteful to load in dozens</a:t>
            </a:r>
          </a:p>
          <a:p>
            <a:r>
              <a:rPr lang="en-US" sz="1200" kern="1200" baseline="0" dirty="0">
                <a:solidFill>
                  <a:schemeClr val="tx1"/>
                </a:solidFill>
                <a:latin typeface="+mn-lt"/>
                <a:ea typeface="+mn-ea"/>
                <a:cs typeface="+mn-cs"/>
              </a:rPr>
              <a:t>of pieces for that process when only a few pieces will be used before the program is</a:t>
            </a:r>
          </a:p>
          <a:p>
            <a:r>
              <a:rPr lang="en-US" sz="1200" kern="1200" baseline="0" dirty="0">
                <a:solidFill>
                  <a:schemeClr val="tx1"/>
                </a:solidFill>
                <a:latin typeface="+mn-lt"/>
                <a:ea typeface="+mn-ea"/>
                <a:cs typeface="+mn-cs"/>
              </a:rPr>
              <a:t>suspended and swapped out. We can make better use of memory by loading in just a</a:t>
            </a:r>
          </a:p>
          <a:p>
            <a:r>
              <a:rPr lang="en-US" sz="1200" kern="1200" baseline="0" dirty="0">
                <a:solidFill>
                  <a:schemeClr val="tx1"/>
                </a:solidFill>
                <a:latin typeface="+mn-lt"/>
                <a:ea typeface="+mn-ea"/>
                <a:cs typeface="+mn-cs"/>
              </a:rPr>
              <a:t>few pieces. Then, if the program branches to an instruction or references a data item</a:t>
            </a:r>
          </a:p>
          <a:p>
            <a:r>
              <a:rPr lang="en-US" sz="1200" kern="1200" baseline="0" dirty="0">
                <a:solidFill>
                  <a:schemeClr val="tx1"/>
                </a:solidFill>
                <a:latin typeface="+mn-lt"/>
                <a:ea typeface="+mn-ea"/>
                <a:cs typeface="+mn-cs"/>
              </a:rPr>
              <a:t>on a piece not in main memory, a fault is triggered. This tells the operating system</a:t>
            </a:r>
          </a:p>
          <a:p>
            <a:r>
              <a:rPr lang="en-US" sz="1200" kern="1200" baseline="0" dirty="0">
                <a:solidFill>
                  <a:schemeClr val="tx1"/>
                </a:solidFill>
                <a:latin typeface="+mn-lt"/>
                <a:ea typeface="+mn-ea"/>
                <a:cs typeface="+mn-cs"/>
              </a:rPr>
              <a:t>to bring in the desired piece.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at any one time, only a few pieces of any given process are in memory,</a:t>
            </a:r>
          </a:p>
          <a:p>
            <a:r>
              <a:rPr lang="en-US" sz="1200" kern="1200" baseline="0" dirty="0">
                <a:solidFill>
                  <a:schemeClr val="tx1"/>
                </a:solidFill>
                <a:latin typeface="+mn-lt"/>
                <a:ea typeface="+mn-ea"/>
                <a:cs typeface="+mn-cs"/>
              </a:rPr>
              <a:t>and therefore more processes can be maintained in memory. Furthermore, time is</a:t>
            </a:r>
          </a:p>
          <a:p>
            <a:r>
              <a:rPr lang="en-US" sz="1200" kern="1200" baseline="0" dirty="0">
                <a:solidFill>
                  <a:schemeClr val="tx1"/>
                </a:solidFill>
                <a:latin typeface="+mn-lt"/>
                <a:ea typeface="+mn-ea"/>
                <a:cs typeface="+mn-cs"/>
              </a:rPr>
              <a:t>saved because unused pieces are not swapped in and out of memory. However, the</a:t>
            </a:r>
          </a:p>
          <a:p>
            <a:r>
              <a:rPr lang="en-US" sz="1200" kern="1200" baseline="0" dirty="0">
                <a:solidFill>
                  <a:schemeClr val="tx1"/>
                </a:solidFill>
                <a:latin typeface="+mn-lt"/>
                <a:ea typeface="+mn-ea"/>
                <a:cs typeface="+mn-cs"/>
              </a:rPr>
              <a:t>operating system must be clever about how it manages this scheme. In the steady</a:t>
            </a:r>
          </a:p>
          <a:p>
            <a:r>
              <a:rPr lang="en-US" sz="1200" kern="1200" baseline="0" dirty="0">
                <a:solidFill>
                  <a:schemeClr val="tx1"/>
                </a:solidFill>
                <a:latin typeface="+mn-lt"/>
                <a:ea typeface="+mn-ea"/>
                <a:cs typeface="+mn-cs"/>
              </a:rPr>
              <a:t>state, practically all of main memory will be occupied with process pieces, so that the</a:t>
            </a:r>
          </a:p>
          <a:p>
            <a:r>
              <a:rPr lang="en-US" sz="1200" kern="1200" baseline="0" dirty="0">
                <a:solidFill>
                  <a:schemeClr val="tx1"/>
                </a:solidFill>
                <a:latin typeface="+mn-lt"/>
                <a:ea typeface="+mn-ea"/>
                <a:cs typeface="+mn-cs"/>
              </a:rPr>
              <a:t>processor and operating system have direct access to as many processes as possible.</a:t>
            </a:r>
          </a:p>
          <a:p>
            <a:r>
              <a:rPr lang="en-US" sz="1200" kern="1200" baseline="0" dirty="0">
                <a:solidFill>
                  <a:schemeClr val="tx1"/>
                </a:solidFill>
                <a:latin typeface="+mn-lt"/>
                <a:ea typeface="+mn-ea"/>
                <a:cs typeface="+mn-cs"/>
              </a:rPr>
              <a:t>Thus, when the operating system brings one piece in, it must throw another out. If it</a:t>
            </a:r>
          </a:p>
          <a:p>
            <a:r>
              <a:rPr lang="en-US" sz="1200" kern="1200" baseline="0" dirty="0">
                <a:solidFill>
                  <a:schemeClr val="tx1"/>
                </a:solidFill>
                <a:latin typeface="+mn-lt"/>
                <a:ea typeface="+mn-ea"/>
                <a:cs typeface="+mn-cs"/>
              </a:rPr>
              <a:t>throws out a piece just before it is used, then it will just have to go get that piece again</a:t>
            </a:r>
          </a:p>
          <a:p>
            <a:r>
              <a:rPr lang="en-US" sz="1200" kern="1200" baseline="0" dirty="0">
                <a:solidFill>
                  <a:schemeClr val="tx1"/>
                </a:solidFill>
                <a:latin typeface="+mn-lt"/>
                <a:ea typeface="+mn-ea"/>
                <a:cs typeface="+mn-cs"/>
              </a:rPr>
              <a:t>almost immediately. Too much of this leads to a condition known as </a:t>
            </a:r>
            <a:r>
              <a:rPr lang="en-US" sz="1200" b="1" kern="1200" baseline="0" dirty="0">
                <a:solidFill>
                  <a:schemeClr val="tx1"/>
                </a:solidFill>
                <a:latin typeface="+mn-lt"/>
                <a:ea typeface="+mn-ea"/>
                <a:cs typeface="+mn-cs"/>
              </a:rPr>
              <a:t>thrashing : The</a:t>
            </a:r>
          </a:p>
          <a:p>
            <a:r>
              <a:rPr lang="en-US" sz="1200" kern="1200" baseline="0" dirty="0">
                <a:solidFill>
                  <a:schemeClr val="tx1"/>
                </a:solidFill>
                <a:latin typeface="+mn-lt"/>
                <a:ea typeface="+mn-ea"/>
                <a:cs typeface="+mn-cs"/>
              </a:rPr>
              <a:t>system spends most of its time swapping pieces rather than executing instructions.</a:t>
            </a:r>
          </a:p>
          <a:p>
            <a:r>
              <a:rPr lang="en-US" sz="1200" kern="1200" baseline="0" dirty="0">
                <a:solidFill>
                  <a:schemeClr val="tx1"/>
                </a:solidFill>
                <a:latin typeface="+mn-lt"/>
                <a:ea typeface="+mn-ea"/>
                <a:cs typeface="+mn-cs"/>
              </a:rPr>
              <a:t>The avoidance of thrashing was a major research area in the 1970s and led to a variety</a:t>
            </a:r>
          </a:p>
          <a:p>
            <a:r>
              <a:rPr lang="en-US" sz="1200" kern="1200" baseline="0" dirty="0">
                <a:solidFill>
                  <a:schemeClr val="tx1"/>
                </a:solidFill>
                <a:latin typeface="+mn-lt"/>
                <a:ea typeface="+mn-ea"/>
                <a:cs typeface="+mn-cs"/>
              </a:rPr>
              <a:t>of complex but effective algorithms. In essence, the operating system tries to guess,</a:t>
            </a:r>
          </a:p>
          <a:p>
            <a:r>
              <a:rPr lang="en-US" sz="1200" kern="1200" baseline="0" dirty="0">
                <a:solidFill>
                  <a:schemeClr val="tx1"/>
                </a:solidFill>
                <a:latin typeface="+mn-lt"/>
                <a:ea typeface="+mn-ea"/>
                <a:cs typeface="+mn-cs"/>
              </a:rPr>
              <a:t>based on recent history, which pieces are least likely to be used in the near future.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204991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principle of locality suggests that a virtual memory</a:t>
            </a:r>
          </a:p>
          <a:p>
            <a:r>
              <a:rPr lang="en-US" sz="1200" kern="1200" baseline="0" dirty="0">
                <a:solidFill>
                  <a:schemeClr val="tx1"/>
                </a:solidFill>
                <a:latin typeface="+mn-lt"/>
                <a:ea typeface="+mn-ea"/>
                <a:cs typeface="+mn-cs"/>
              </a:rPr>
              <a:t>scheme may work. For virtual memory to be practical and effective, two ingredients</a:t>
            </a:r>
          </a:p>
          <a:p>
            <a:r>
              <a:rPr lang="en-US" sz="1200" kern="1200" baseline="0" dirty="0">
                <a:solidFill>
                  <a:schemeClr val="tx1"/>
                </a:solidFill>
                <a:latin typeface="+mn-lt"/>
                <a:ea typeface="+mn-ea"/>
                <a:cs typeface="+mn-cs"/>
              </a:rPr>
              <a:t>are needed. First, there must be hardware support for the paging and/or segmentation</a:t>
            </a:r>
          </a:p>
          <a:p>
            <a:r>
              <a:rPr lang="en-US" sz="1200" kern="1200" baseline="0" dirty="0">
                <a:solidFill>
                  <a:schemeClr val="tx1"/>
                </a:solidFill>
                <a:latin typeface="+mn-lt"/>
                <a:ea typeface="+mn-ea"/>
                <a:cs typeface="+mn-cs"/>
              </a:rPr>
              <a:t>scheme to be employed. Second, the operating system must include software</a:t>
            </a:r>
          </a:p>
          <a:p>
            <a:r>
              <a:rPr lang="en-US" sz="1200" kern="1200" baseline="0" dirty="0">
                <a:solidFill>
                  <a:schemeClr val="tx1"/>
                </a:solidFill>
                <a:latin typeface="+mn-lt"/>
                <a:ea typeface="+mn-ea"/>
                <a:cs typeface="+mn-cs"/>
              </a:rPr>
              <a:t>for managing the movement of pages and/or segments between secondary memory</a:t>
            </a:r>
          </a:p>
          <a:p>
            <a:r>
              <a:rPr lang="en-US" sz="1200" kern="1200" baseline="0" dirty="0">
                <a:solidFill>
                  <a:schemeClr val="tx1"/>
                </a:solidFill>
                <a:latin typeface="+mn-lt"/>
                <a:ea typeface="+mn-ea"/>
                <a:cs typeface="+mn-cs"/>
              </a:rPr>
              <a:t>and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187385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3163898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virtual memory is usually associated with systems that employ paging,</a:t>
            </a:r>
          </a:p>
          <a:p>
            <a:r>
              <a:rPr lang="en-US" sz="1200" kern="1200" baseline="0" dirty="0">
                <a:solidFill>
                  <a:schemeClr val="tx1"/>
                </a:solidFill>
                <a:latin typeface="+mn-lt"/>
                <a:ea typeface="+mn-ea"/>
                <a:cs typeface="+mn-cs"/>
              </a:rPr>
              <a:t>although virtual memory based on segmentation is also used and is discussed next.</a:t>
            </a:r>
          </a:p>
          <a:p>
            <a:r>
              <a:rPr lang="en-US" sz="1200" kern="1200" baseline="0" dirty="0">
                <a:solidFill>
                  <a:schemeClr val="tx1"/>
                </a:solidFill>
                <a:latin typeface="+mn-lt"/>
                <a:ea typeface="+mn-ea"/>
                <a:cs typeface="+mn-cs"/>
              </a:rPr>
              <a:t>The use of paging to achieve virtual memory was first reported for the Atlas computer</a:t>
            </a:r>
          </a:p>
          <a:p>
            <a:r>
              <a:rPr lang="en-US" sz="1200" kern="1200" baseline="0" dirty="0">
                <a:solidFill>
                  <a:schemeClr val="tx1"/>
                </a:solidFill>
                <a:latin typeface="+mn-lt"/>
                <a:ea typeface="+mn-ea"/>
                <a:cs typeface="+mn-cs"/>
              </a:rPr>
              <a:t>[KILB62] and soon came into widespread commercial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processes vary</a:t>
            </a:r>
          </a:p>
          <a:p>
            <a:r>
              <a:rPr lang="en-US" sz="1200" kern="1200" baseline="0" dirty="0">
                <a:solidFill>
                  <a:schemeClr val="tx1"/>
                </a:solidFill>
                <a:latin typeface="+mn-lt"/>
                <a:ea typeface="+mn-ea"/>
                <a:cs typeface="+mn-cs"/>
              </a:rPr>
              <a:t>in size, if the processor switches among a number of processes it is difficult to pack</a:t>
            </a:r>
          </a:p>
          <a:p>
            <a:r>
              <a:rPr lang="en-US" sz="1200" kern="1200" baseline="0" dirty="0">
                <a:solidFill>
                  <a:schemeClr val="tx1"/>
                </a:solidFill>
                <a:latin typeface="+mn-lt"/>
                <a:ea typeface="+mn-ea"/>
                <a:cs typeface="+mn-cs"/>
              </a:rPr>
              <a:t>them compactly into main memory. Paging systems were introduced, which allow</a:t>
            </a:r>
          </a:p>
          <a:p>
            <a:r>
              <a:rPr lang="en-US" sz="1200" kern="1200" baseline="0" dirty="0">
                <a:solidFill>
                  <a:schemeClr val="tx1"/>
                </a:solidFill>
                <a:latin typeface="+mn-lt"/>
                <a:ea typeface="+mn-ea"/>
                <a:cs typeface="+mn-cs"/>
              </a:rPr>
              <a:t>processes to be comprised of a number of fixed-size blocks, called pages. A program</a:t>
            </a:r>
          </a:p>
          <a:p>
            <a:r>
              <a:rPr lang="en-US" sz="1200" kern="1200" baseline="0" dirty="0">
                <a:solidFill>
                  <a:schemeClr val="tx1"/>
                </a:solidFill>
                <a:latin typeface="+mn-lt"/>
                <a:ea typeface="+mn-ea"/>
                <a:cs typeface="+mn-cs"/>
              </a:rPr>
              <a:t>references a word by means of a </a:t>
            </a:r>
            <a:r>
              <a:rPr lang="en-US" sz="1200" b="1" kern="1200" baseline="0" dirty="0">
                <a:solidFill>
                  <a:schemeClr val="tx1"/>
                </a:solidFill>
                <a:latin typeface="+mn-lt"/>
                <a:ea typeface="+mn-ea"/>
                <a:cs typeface="+mn-cs"/>
              </a:rPr>
              <a:t>virtual address </a:t>
            </a:r>
            <a:r>
              <a:rPr lang="en-US" sz="1200" b="0" kern="1200" baseline="0" dirty="0">
                <a:solidFill>
                  <a:schemeClr val="tx1"/>
                </a:solidFill>
                <a:latin typeface="+mn-lt"/>
                <a:ea typeface="+mn-ea"/>
                <a:cs typeface="+mn-cs"/>
              </a:rPr>
              <a:t>consisting of a page number</a:t>
            </a:r>
          </a:p>
          <a:p>
            <a:r>
              <a:rPr lang="en-US" sz="1200" kern="1200" baseline="0" dirty="0">
                <a:solidFill>
                  <a:schemeClr val="tx1"/>
                </a:solidFill>
                <a:latin typeface="+mn-lt"/>
                <a:ea typeface="+mn-ea"/>
                <a:cs typeface="+mn-cs"/>
              </a:rPr>
              <a:t>and an offset within the page. Each page of a process may be located anywhere</a:t>
            </a:r>
          </a:p>
          <a:p>
            <a:r>
              <a:rPr lang="en-US" sz="1200" kern="1200" baseline="0" dirty="0">
                <a:solidFill>
                  <a:schemeClr val="tx1"/>
                </a:solidFill>
                <a:latin typeface="+mn-lt"/>
                <a:ea typeface="+mn-ea"/>
                <a:cs typeface="+mn-cs"/>
              </a:rPr>
              <a:t>in main memory. The paging system provides for a dynamic mapping between the</a:t>
            </a:r>
          </a:p>
          <a:p>
            <a:r>
              <a:rPr lang="en-US" sz="1200" kern="1200" baseline="0" dirty="0">
                <a:solidFill>
                  <a:schemeClr val="tx1"/>
                </a:solidFill>
                <a:latin typeface="+mn-lt"/>
                <a:ea typeface="+mn-ea"/>
                <a:cs typeface="+mn-cs"/>
              </a:rPr>
              <a:t>virtual address used in the program and a </a:t>
            </a:r>
            <a:r>
              <a:rPr lang="en-US" sz="1200" b="1" kern="1200" baseline="0" dirty="0">
                <a:solidFill>
                  <a:schemeClr val="tx1"/>
                </a:solidFill>
                <a:latin typeface="+mn-lt"/>
                <a:ea typeface="+mn-ea"/>
                <a:cs typeface="+mn-cs"/>
              </a:rPr>
              <a:t>real address </a:t>
            </a:r>
            <a:r>
              <a:rPr lang="en-US" sz="1200" b="0" kern="1200" baseline="0" dirty="0">
                <a:solidFill>
                  <a:schemeClr val="tx1"/>
                </a:solidFill>
                <a:latin typeface="+mn-lt"/>
                <a:ea typeface="+mn-ea"/>
                <a:cs typeface="+mn-cs"/>
              </a:rPr>
              <a:t>, or physical address, in main</a:t>
            </a:r>
          </a:p>
          <a:p>
            <a:r>
              <a:rPr lang="en-US" sz="1200" b="0" kern="1200" baseline="0" dirty="0">
                <a:solidFill>
                  <a:schemeClr val="tx1"/>
                </a:solidFill>
                <a:latin typeface="+mn-lt"/>
                <a:ea typeface="+mn-ea"/>
                <a:cs typeface="+mn-cs"/>
              </a:rPr>
              <a:t>memory.</a:t>
            </a:r>
          </a:p>
          <a:p>
            <a:endParaRPr lang="en-US" sz="1200" kern="1200" baseline="0" dirty="0">
              <a:solidFill>
                <a:schemeClr val="tx1"/>
              </a:solidFill>
              <a:latin typeface="+mn-lt"/>
              <a:ea typeface="+mn-ea"/>
              <a:cs typeface="+mn-cs"/>
            </a:endParaRPr>
          </a:p>
          <a:p>
            <a:endParaRPr lang="en-US" dirty="0"/>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discussion of simple paging, we indicated that each process has its</a:t>
            </a:r>
          </a:p>
          <a:p>
            <a:r>
              <a:rPr lang="en-US" sz="1200" kern="1200" baseline="0" dirty="0">
                <a:solidFill>
                  <a:schemeClr val="tx1"/>
                </a:solidFill>
                <a:latin typeface="+mn-lt"/>
                <a:ea typeface="+mn-ea"/>
                <a:cs typeface="+mn-cs"/>
              </a:rPr>
              <a:t>own page table, and when all of its pages are loaded into main memory, the page table </a:t>
            </a:r>
          </a:p>
          <a:p>
            <a:r>
              <a:rPr lang="en-US" sz="1200" kern="1200" baseline="0" dirty="0">
                <a:solidFill>
                  <a:schemeClr val="tx1"/>
                </a:solidFill>
                <a:latin typeface="+mn-lt"/>
                <a:ea typeface="+mn-ea"/>
                <a:cs typeface="+mn-cs"/>
              </a:rPr>
              <a:t>for a process is created and loaded into main memory. Each page table entry</a:t>
            </a:r>
          </a:p>
          <a:p>
            <a:r>
              <a:rPr lang="en-US" sz="1200" kern="1200" baseline="0" dirty="0">
                <a:solidFill>
                  <a:schemeClr val="tx1"/>
                </a:solidFill>
                <a:latin typeface="+mn-lt"/>
                <a:ea typeface="+mn-ea"/>
                <a:cs typeface="+mn-cs"/>
              </a:rPr>
              <a:t>(PTE) contains the frame number of the corresponding page in main memory. A</a:t>
            </a:r>
          </a:p>
          <a:p>
            <a:r>
              <a:rPr lang="en-US" sz="1200" kern="1200" baseline="0" dirty="0">
                <a:solidFill>
                  <a:schemeClr val="tx1"/>
                </a:solidFill>
                <a:latin typeface="+mn-lt"/>
                <a:ea typeface="+mn-ea"/>
                <a:cs typeface="+mn-cs"/>
              </a:rPr>
              <a:t>page table is also needed for a virtual memory scheme based on paging.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Again, it is typical to associate a unique page table with each process. In this case, however,</a:t>
            </a:r>
          </a:p>
          <a:p>
            <a:r>
              <a:rPr lang="en-US" sz="1200" kern="1200" baseline="0" dirty="0">
                <a:solidFill>
                  <a:schemeClr val="tx1"/>
                </a:solidFill>
                <a:latin typeface="+mn-lt"/>
                <a:ea typeface="+mn-ea"/>
                <a:cs typeface="+mn-cs"/>
              </a:rPr>
              <a:t>the page table entries become more complex ( Figure 8.1a ). Because only some of</a:t>
            </a:r>
          </a:p>
          <a:p>
            <a:r>
              <a:rPr lang="en-US" sz="1200" kern="1200" baseline="0" dirty="0">
                <a:solidFill>
                  <a:schemeClr val="tx1"/>
                </a:solidFill>
                <a:latin typeface="+mn-lt"/>
                <a:ea typeface="+mn-ea"/>
                <a:cs typeface="+mn-cs"/>
              </a:rPr>
              <a:t>the pages of a process may be in main memory, a bit is needed in each page table</a:t>
            </a:r>
          </a:p>
          <a:p>
            <a:r>
              <a:rPr lang="en-US" sz="1200" kern="1200" baseline="0" dirty="0">
                <a:solidFill>
                  <a:schemeClr val="tx1"/>
                </a:solidFill>
                <a:latin typeface="+mn-lt"/>
                <a:ea typeface="+mn-ea"/>
                <a:cs typeface="+mn-cs"/>
              </a:rPr>
              <a:t>entry to indicate whether the corresponding page is present (P) in main memory or</a:t>
            </a:r>
          </a:p>
          <a:p>
            <a:r>
              <a:rPr lang="en-US" sz="1200" kern="1200" baseline="0" dirty="0">
                <a:solidFill>
                  <a:schemeClr val="tx1"/>
                </a:solidFill>
                <a:latin typeface="+mn-lt"/>
                <a:ea typeface="+mn-ea"/>
                <a:cs typeface="+mn-cs"/>
              </a:rPr>
              <a:t>not. If the bit indicates that the page is in memory, then the entry also includes the</a:t>
            </a:r>
          </a:p>
          <a:p>
            <a:r>
              <a:rPr lang="en-US" sz="1200" kern="1200" baseline="0" dirty="0">
                <a:solidFill>
                  <a:schemeClr val="tx1"/>
                </a:solidFill>
                <a:latin typeface="+mn-lt"/>
                <a:ea typeface="+mn-ea"/>
                <a:cs typeface="+mn-cs"/>
              </a:rPr>
              <a:t>frame number of that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table entry includes a modify (M) bit, indicating whether the contents</a:t>
            </a:r>
          </a:p>
          <a:p>
            <a:r>
              <a:rPr lang="en-US" sz="1200" kern="1200" baseline="0" dirty="0">
                <a:solidFill>
                  <a:schemeClr val="tx1"/>
                </a:solidFill>
                <a:latin typeface="+mn-lt"/>
                <a:ea typeface="+mn-ea"/>
                <a:cs typeface="+mn-cs"/>
              </a:rPr>
              <a:t>of the corresponding page have been altered since the page was last loaded</a:t>
            </a:r>
          </a:p>
          <a:p>
            <a:r>
              <a:rPr lang="en-US" sz="1200" kern="1200" baseline="0" dirty="0">
                <a:solidFill>
                  <a:schemeClr val="tx1"/>
                </a:solidFill>
                <a:latin typeface="+mn-lt"/>
                <a:ea typeface="+mn-ea"/>
                <a:cs typeface="+mn-cs"/>
              </a:rPr>
              <a:t>into main memory. If there has been no change, then it is not necessary to write the</a:t>
            </a:r>
          </a:p>
          <a:p>
            <a:r>
              <a:rPr lang="en-US" sz="1200" kern="1200" baseline="0" dirty="0">
                <a:solidFill>
                  <a:schemeClr val="tx1"/>
                </a:solidFill>
                <a:latin typeface="+mn-lt"/>
                <a:ea typeface="+mn-ea"/>
                <a:cs typeface="+mn-cs"/>
              </a:rPr>
              <a:t>page out when it comes time to replace the page in the frame that it currently occupies.</a:t>
            </a:r>
          </a:p>
          <a:p>
            <a:r>
              <a:rPr lang="en-US" sz="1200" kern="1200" baseline="0" dirty="0">
                <a:solidFill>
                  <a:schemeClr val="tx1"/>
                </a:solidFill>
                <a:latin typeface="+mn-lt"/>
                <a:ea typeface="+mn-ea"/>
                <a:cs typeface="+mn-cs"/>
              </a:rPr>
              <a:t>Other control bits may also be present. For example, if protection or sharing is</a:t>
            </a:r>
          </a:p>
          <a:p>
            <a:r>
              <a:rPr lang="en-US" sz="1200" kern="1200" baseline="0" dirty="0">
                <a:solidFill>
                  <a:schemeClr val="tx1"/>
                </a:solidFill>
                <a:latin typeface="+mn-lt"/>
                <a:ea typeface="+mn-ea"/>
                <a:cs typeface="+mn-cs"/>
              </a:rPr>
              <a:t>managed at the page level, then bits for that purpose will be required.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849844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In principle, every virtual memory reference</a:t>
            </a:r>
          </a:p>
          <a:p>
            <a:r>
              <a:rPr lang="en-US" sz="1200" kern="1200" baseline="0" dirty="0">
                <a:solidFill>
                  <a:schemeClr val="tx1"/>
                </a:solidFill>
                <a:latin typeface="+mn-lt"/>
                <a:ea typeface="+mn-ea"/>
                <a:cs typeface="+mn-cs"/>
              </a:rPr>
              <a:t>can cause two physical memory accesses: one to fetch the appropriate page table</a:t>
            </a:r>
          </a:p>
          <a:p>
            <a:r>
              <a:rPr lang="en-US" sz="1200" kern="1200" baseline="0" dirty="0">
                <a:solidFill>
                  <a:schemeClr val="tx1"/>
                </a:solidFill>
                <a:latin typeface="+mn-lt"/>
                <a:ea typeface="+mn-ea"/>
                <a:cs typeface="+mn-cs"/>
              </a:rPr>
              <a:t>entry and one to fetch the desired data. Thus, a straightforward virtual memory</a:t>
            </a:r>
          </a:p>
          <a:p>
            <a:r>
              <a:rPr lang="en-US" sz="1200" kern="1200" baseline="0" dirty="0">
                <a:solidFill>
                  <a:schemeClr val="tx1"/>
                </a:solidFill>
                <a:latin typeface="+mn-lt"/>
                <a:ea typeface="+mn-ea"/>
                <a:cs typeface="+mn-cs"/>
              </a:rPr>
              <a:t>scheme would have the effect of doubling the memory access time. To overcome</a:t>
            </a:r>
          </a:p>
          <a:p>
            <a:r>
              <a:rPr lang="en-US" sz="1200" kern="1200" baseline="0" dirty="0">
                <a:solidFill>
                  <a:schemeClr val="tx1"/>
                </a:solidFill>
                <a:latin typeface="+mn-lt"/>
                <a:ea typeface="+mn-ea"/>
                <a:cs typeface="+mn-cs"/>
              </a:rPr>
              <a:t>this problem, most virtual memory schemes make use of a special high-speed cache</a:t>
            </a:r>
          </a:p>
          <a:p>
            <a:r>
              <a:rPr lang="en-US" sz="1200" kern="1200" baseline="0" dirty="0">
                <a:solidFill>
                  <a:schemeClr val="tx1"/>
                </a:solidFill>
                <a:latin typeface="+mn-lt"/>
                <a:ea typeface="+mn-ea"/>
                <a:cs typeface="+mn-cs"/>
              </a:rPr>
              <a:t>for page table entries, usually called a </a:t>
            </a:r>
            <a:r>
              <a:rPr lang="en-US" sz="1200" b="1" kern="1200" baseline="0" dirty="0">
                <a:solidFill>
                  <a:schemeClr val="tx1"/>
                </a:solidFill>
                <a:latin typeface="+mn-lt"/>
                <a:ea typeface="+mn-ea"/>
                <a:cs typeface="+mn-cs"/>
              </a:rPr>
              <a:t>translation </a:t>
            </a:r>
            <a:r>
              <a:rPr lang="en-US" sz="1200" b="1" kern="1200" baseline="0" dirty="0" err="1">
                <a:solidFill>
                  <a:schemeClr val="tx1"/>
                </a:solidFill>
                <a:latin typeface="+mn-lt"/>
                <a:ea typeface="+mn-ea"/>
                <a:cs typeface="+mn-cs"/>
              </a:rPr>
              <a:t>lookaside</a:t>
            </a:r>
            <a:r>
              <a:rPr lang="en-US" sz="1200" b="1" kern="1200" baseline="0" dirty="0">
                <a:solidFill>
                  <a:schemeClr val="tx1"/>
                </a:solidFill>
                <a:latin typeface="+mn-lt"/>
                <a:ea typeface="+mn-ea"/>
                <a:cs typeface="+mn-cs"/>
              </a:rPr>
              <a:t> buffer (TLB) . </a:t>
            </a:r>
            <a:r>
              <a:rPr lang="en-US" sz="1200" b="0" kern="1200" baseline="0" dirty="0">
                <a:solidFill>
                  <a:schemeClr val="tx1"/>
                </a:solidFill>
                <a:latin typeface="+mn-lt"/>
                <a:ea typeface="+mn-ea"/>
                <a:cs typeface="+mn-cs"/>
              </a:rPr>
              <a:t>This</a:t>
            </a:r>
          </a:p>
          <a:p>
            <a:r>
              <a:rPr lang="en-US" sz="1200" kern="1200" baseline="0" dirty="0">
                <a:solidFill>
                  <a:schemeClr val="tx1"/>
                </a:solidFill>
                <a:latin typeface="+mn-lt"/>
                <a:ea typeface="+mn-ea"/>
                <a:cs typeface="+mn-cs"/>
              </a:rPr>
              <a:t>cache functions in the same way as a memory cache (see Chapter 1 ) and contains</a:t>
            </a:r>
          </a:p>
          <a:p>
            <a:r>
              <a:rPr lang="en-US" sz="1200" kern="1200" baseline="0" dirty="0">
                <a:solidFill>
                  <a:schemeClr val="tx1"/>
                </a:solidFill>
                <a:latin typeface="+mn-lt"/>
                <a:ea typeface="+mn-ea"/>
                <a:cs typeface="+mn-cs"/>
              </a:rPr>
              <a:t>those page table entries that have been most recently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1282778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organization of the resulting paging hardware is illustrated in Figure 8.6 . Given a virtual address,</a:t>
            </a:r>
          </a:p>
          <a:p>
            <a:r>
              <a:rPr lang="en-US" sz="1200" kern="1200" baseline="0" dirty="0">
                <a:solidFill>
                  <a:schemeClr val="tx1"/>
                </a:solidFill>
                <a:latin typeface="+mn-lt"/>
                <a:ea typeface="+mn-ea"/>
                <a:cs typeface="+mn-cs"/>
              </a:rPr>
              <a:t>the processor will first examine the TLB. If the desired page table entry is present</a:t>
            </a:r>
          </a:p>
          <a:p>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TLB hit ), then the frame number is retrieved and the real address is formed. If the</a:t>
            </a:r>
          </a:p>
          <a:p>
            <a:r>
              <a:rPr lang="en-US" sz="1200" kern="1200" baseline="0" dirty="0">
                <a:solidFill>
                  <a:schemeClr val="tx1"/>
                </a:solidFill>
                <a:latin typeface="+mn-lt"/>
                <a:ea typeface="+mn-ea"/>
                <a:cs typeface="+mn-cs"/>
              </a:rPr>
              <a:t>desired page table entry is not found ( </a:t>
            </a:r>
            <a:r>
              <a:rPr lang="en-US" sz="1200" i="1" kern="1200" baseline="0" dirty="0">
                <a:solidFill>
                  <a:schemeClr val="tx1"/>
                </a:solidFill>
                <a:latin typeface="+mn-lt"/>
                <a:ea typeface="+mn-ea"/>
                <a:cs typeface="+mn-cs"/>
              </a:rPr>
              <a:t>TLB miss ), then the processor uses the page</a:t>
            </a:r>
          </a:p>
          <a:p>
            <a:r>
              <a:rPr lang="en-US" sz="1200" kern="1200" baseline="0" dirty="0">
                <a:solidFill>
                  <a:schemeClr val="tx1"/>
                </a:solidFill>
                <a:latin typeface="+mn-lt"/>
                <a:ea typeface="+mn-ea"/>
                <a:cs typeface="+mn-cs"/>
              </a:rPr>
              <a:t>number to index the process page table and examine the corresponding page table</a:t>
            </a:r>
          </a:p>
          <a:p>
            <a:r>
              <a:rPr lang="en-US" sz="1200" kern="1200" baseline="0" dirty="0">
                <a:solidFill>
                  <a:schemeClr val="tx1"/>
                </a:solidFill>
                <a:latin typeface="+mn-lt"/>
                <a:ea typeface="+mn-ea"/>
                <a:cs typeface="+mn-cs"/>
              </a:rPr>
              <a:t>entry. If the “present bit” is set, then the page is in main memory, and the processor</a:t>
            </a:r>
          </a:p>
          <a:p>
            <a:r>
              <a:rPr lang="en-US" sz="1200" kern="1200" baseline="0" dirty="0">
                <a:solidFill>
                  <a:schemeClr val="tx1"/>
                </a:solidFill>
                <a:latin typeface="+mn-lt"/>
                <a:ea typeface="+mn-ea"/>
                <a:cs typeface="+mn-cs"/>
              </a:rPr>
              <a:t>can retrieve the frame number from the page table entry to form the real address.</a:t>
            </a:r>
          </a:p>
          <a:p>
            <a:r>
              <a:rPr lang="en-US" sz="1200" kern="1200" baseline="0" dirty="0">
                <a:solidFill>
                  <a:schemeClr val="tx1"/>
                </a:solidFill>
                <a:latin typeface="+mn-lt"/>
                <a:ea typeface="+mn-ea"/>
                <a:cs typeface="+mn-cs"/>
              </a:rPr>
              <a:t>The processor also updates the TLB to include this new page table entry. Finally,</a:t>
            </a:r>
          </a:p>
          <a:p>
            <a:r>
              <a:rPr lang="en-US" sz="1200" kern="1200" baseline="0" dirty="0">
                <a:solidFill>
                  <a:schemeClr val="tx1"/>
                </a:solidFill>
                <a:latin typeface="+mn-lt"/>
                <a:ea typeface="+mn-ea"/>
                <a:cs typeface="+mn-cs"/>
              </a:rPr>
              <a:t>if the present bit is not set, then the desired page is not in main memory and a</a:t>
            </a:r>
          </a:p>
          <a:p>
            <a:r>
              <a:rPr lang="en-US" sz="1200" kern="1200" baseline="0" dirty="0">
                <a:solidFill>
                  <a:schemeClr val="tx1"/>
                </a:solidFill>
                <a:latin typeface="+mn-lt"/>
                <a:ea typeface="+mn-ea"/>
                <a:cs typeface="+mn-cs"/>
              </a:rPr>
              <a:t>memory access fault, called a </a:t>
            </a:r>
            <a:r>
              <a:rPr lang="en-US" sz="1200" b="1" kern="1200" baseline="0" dirty="0">
                <a:solidFill>
                  <a:schemeClr val="tx1"/>
                </a:solidFill>
                <a:latin typeface="+mn-lt"/>
                <a:ea typeface="+mn-ea"/>
                <a:cs typeface="+mn-cs"/>
              </a:rPr>
              <a:t>page fault </a:t>
            </a:r>
            <a:r>
              <a:rPr lang="en-US" sz="1200" b="0" kern="1200" baseline="0" dirty="0">
                <a:solidFill>
                  <a:schemeClr val="tx1"/>
                </a:solidFill>
                <a:latin typeface="+mn-lt"/>
                <a:ea typeface="+mn-ea"/>
                <a:cs typeface="+mn-cs"/>
              </a:rPr>
              <a:t>, is issued. At this point, we leave the realm</a:t>
            </a:r>
          </a:p>
          <a:p>
            <a:r>
              <a:rPr lang="en-US" sz="1200" kern="1200" baseline="0" dirty="0">
                <a:solidFill>
                  <a:schemeClr val="tx1"/>
                </a:solidFill>
                <a:latin typeface="+mn-lt"/>
                <a:ea typeface="+mn-ea"/>
                <a:cs typeface="+mn-cs"/>
              </a:rPr>
              <a:t>of hardware and invoke the operating system, which loads the needed page and</a:t>
            </a:r>
          </a:p>
          <a:p>
            <a:r>
              <a:rPr lang="en-US" sz="1200" kern="1200" baseline="0" dirty="0">
                <a:solidFill>
                  <a:schemeClr val="tx1"/>
                </a:solidFill>
                <a:latin typeface="+mn-lt"/>
                <a:ea typeface="+mn-ea"/>
                <a:cs typeface="+mn-cs"/>
              </a:rPr>
              <a:t>updates the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4182861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baseline="0" dirty="0">
                <a:solidFill>
                  <a:schemeClr val="tx1"/>
                </a:solidFill>
                <a:latin typeface="+mn-lt"/>
                <a:ea typeface="+mn-ea"/>
                <a:cs typeface="+mn-cs"/>
              </a:rPr>
              <a:t>An important hardware design decision is the size of page to be used.</a:t>
            </a:r>
          </a:p>
          <a:p>
            <a:r>
              <a:rPr lang="en-US" sz="1200" kern="1200" baseline="0" dirty="0">
                <a:solidFill>
                  <a:schemeClr val="tx1"/>
                </a:solidFill>
                <a:latin typeface="+mn-lt"/>
                <a:ea typeface="+mn-ea"/>
                <a:cs typeface="+mn-cs"/>
              </a:rPr>
              <a:t>There are several factors to consider. One is internal fragmentation. Clearly, the</a:t>
            </a:r>
          </a:p>
          <a:p>
            <a:r>
              <a:rPr lang="en-US" sz="1200" kern="1200" baseline="0" dirty="0">
                <a:solidFill>
                  <a:schemeClr val="tx1"/>
                </a:solidFill>
                <a:latin typeface="+mn-lt"/>
                <a:ea typeface="+mn-ea"/>
                <a:cs typeface="+mn-cs"/>
              </a:rPr>
              <a:t>smaller the page size, the lesser is the amount of internal fragmentation. To optimize</a:t>
            </a:r>
          </a:p>
          <a:p>
            <a:r>
              <a:rPr lang="en-US" sz="1200" kern="1200" baseline="0" dirty="0">
                <a:solidFill>
                  <a:schemeClr val="tx1"/>
                </a:solidFill>
                <a:latin typeface="+mn-lt"/>
                <a:ea typeface="+mn-ea"/>
                <a:cs typeface="+mn-cs"/>
              </a:rPr>
              <a:t>the use of main memory, we would like to reduce internal fragmentation. On the</a:t>
            </a:r>
          </a:p>
          <a:p>
            <a:r>
              <a:rPr lang="en-US" sz="1200" kern="1200" baseline="0" dirty="0">
                <a:solidFill>
                  <a:schemeClr val="tx1"/>
                </a:solidFill>
                <a:latin typeface="+mn-lt"/>
                <a:ea typeface="+mn-ea"/>
                <a:cs typeface="+mn-cs"/>
              </a:rPr>
              <a:t>other hand, the smaller the page, the greater is the number of pages required per</a:t>
            </a:r>
          </a:p>
          <a:p>
            <a:r>
              <a:rPr lang="en-US" sz="1200" kern="1200" baseline="0" dirty="0">
                <a:solidFill>
                  <a:schemeClr val="tx1"/>
                </a:solidFill>
                <a:latin typeface="+mn-lt"/>
                <a:ea typeface="+mn-ea"/>
                <a:cs typeface="+mn-cs"/>
              </a:rPr>
              <a:t>process. More pages per process means larger page tables. For large programs in</a:t>
            </a:r>
          </a:p>
          <a:p>
            <a:r>
              <a:rPr lang="en-US" sz="1200" kern="1200" baseline="0" dirty="0">
                <a:solidFill>
                  <a:schemeClr val="tx1"/>
                </a:solidFill>
                <a:latin typeface="+mn-lt"/>
                <a:ea typeface="+mn-ea"/>
                <a:cs typeface="+mn-cs"/>
              </a:rPr>
              <a:t>a heavily </a:t>
            </a:r>
            <a:r>
              <a:rPr lang="en-US" sz="1200" kern="1200" baseline="0" dirty="0" err="1">
                <a:solidFill>
                  <a:schemeClr val="tx1"/>
                </a:solidFill>
                <a:latin typeface="+mn-lt"/>
                <a:ea typeface="+mn-ea"/>
                <a:cs typeface="+mn-cs"/>
              </a:rPr>
              <a:t>multiprogrammed</a:t>
            </a:r>
            <a:r>
              <a:rPr lang="en-US" sz="1200" kern="1200" baseline="0" dirty="0">
                <a:solidFill>
                  <a:schemeClr val="tx1"/>
                </a:solidFill>
                <a:latin typeface="+mn-lt"/>
                <a:ea typeface="+mn-ea"/>
                <a:cs typeface="+mn-cs"/>
              </a:rPr>
              <a:t> environment, this may mean that some portion of the</a:t>
            </a:r>
          </a:p>
          <a:p>
            <a:r>
              <a:rPr lang="en-US" sz="1200" kern="1200" baseline="0" dirty="0">
                <a:solidFill>
                  <a:schemeClr val="tx1"/>
                </a:solidFill>
                <a:latin typeface="+mn-lt"/>
                <a:ea typeface="+mn-ea"/>
                <a:cs typeface="+mn-cs"/>
              </a:rPr>
              <a:t>page tables of active processes must be in virtual memory, not in main memory.</a:t>
            </a:r>
          </a:p>
          <a:p>
            <a:r>
              <a:rPr lang="en-US" sz="1200" kern="1200" baseline="0" dirty="0">
                <a:solidFill>
                  <a:schemeClr val="tx1"/>
                </a:solidFill>
                <a:latin typeface="+mn-lt"/>
                <a:ea typeface="+mn-ea"/>
                <a:cs typeface="+mn-cs"/>
              </a:rPr>
              <a:t>Thus, there may be a double page fault for a single reference to memory: first to</a:t>
            </a:r>
          </a:p>
          <a:p>
            <a:r>
              <a:rPr lang="en-US" sz="1200" kern="1200" baseline="0" dirty="0">
                <a:solidFill>
                  <a:schemeClr val="tx1"/>
                </a:solidFill>
                <a:latin typeface="+mn-lt"/>
                <a:ea typeface="+mn-ea"/>
                <a:cs typeface="+mn-cs"/>
              </a:rPr>
              <a:t>bring in the needed portion of the page table and second to bring in the process page.</a:t>
            </a:r>
          </a:p>
          <a:p>
            <a:r>
              <a:rPr lang="en-US" sz="1200" kern="1200" baseline="0" dirty="0">
                <a:solidFill>
                  <a:schemeClr val="tx1"/>
                </a:solidFill>
                <a:latin typeface="+mn-lt"/>
                <a:ea typeface="+mn-ea"/>
                <a:cs typeface="+mn-cs"/>
              </a:rPr>
              <a:t>Another factor is that the physical characteristics of most secondary-memory devices,</a:t>
            </a:r>
          </a:p>
          <a:p>
            <a:r>
              <a:rPr lang="en-US" sz="1200" kern="1200" baseline="0" dirty="0">
                <a:solidFill>
                  <a:schemeClr val="tx1"/>
                </a:solidFill>
                <a:latin typeface="+mn-lt"/>
                <a:ea typeface="+mn-ea"/>
                <a:cs typeface="+mn-cs"/>
              </a:rPr>
              <a:t>which are rotational, favor a larger page size for more efficient block transfer of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Complicating these matters is the effect of page size on the rate at which page</a:t>
            </a:r>
          </a:p>
          <a:p>
            <a:r>
              <a:rPr lang="en-US" sz="1200" kern="1200" baseline="0" dirty="0">
                <a:solidFill>
                  <a:schemeClr val="tx1"/>
                </a:solidFill>
                <a:latin typeface="+mn-lt"/>
                <a:ea typeface="+mn-ea"/>
                <a:cs typeface="+mn-cs"/>
              </a:rPr>
              <a:t>faults occur. This behavior, in general terms, is depicted in Figure 8.10a and is based</a:t>
            </a:r>
          </a:p>
          <a:p>
            <a:r>
              <a:rPr lang="en-US" sz="1200" kern="1200" baseline="0" dirty="0">
                <a:solidFill>
                  <a:schemeClr val="tx1"/>
                </a:solidFill>
                <a:latin typeface="+mn-lt"/>
                <a:ea typeface="+mn-ea"/>
                <a:cs typeface="+mn-cs"/>
              </a:rPr>
              <a:t>on the principle of locality. If the page size is very small, then ordinarily a relatively</a:t>
            </a:r>
          </a:p>
          <a:p>
            <a:r>
              <a:rPr lang="en-US" sz="1200" kern="1200" baseline="0" dirty="0">
                <a:solidFill>
                  <a:schemeClr val="tx1"/>
                </a:solidFill>
                <a:latin typeface="+mn-lt"/>
                <a:ea typeface="+mn-ea"/>
                <a:cs typeface="+mn-cs"/>
              </a:rPr>
              <a:t>large number of pages will be available in main memory for a process. After a time,</a:t>
            </a:r>
          </a:p>
          <a:p>
            <a:r>
              <a:rPr lang="en-US" sz="1200" kern="1200" baseline="0" dirty="0">
                <a:solidFill>
                  <a:schemeClr val="tx1"/>
                </a:solidFill>
                <a:latin typeface="+mn-lt"/>
                <a:ea typeface="+mn-ea"/>
                <a:cs typeface="+mn-cs"/>
              </a:rPr>
              <a:t>the pages in memory will all contain portions of the process near recent references.</a:t>
            </a:r>
          </a:p>
          <a:p>
            <a:r>
              <a:rPr lang="en-US" sz="1200" kern="1200" baseline="0" dirty="0">
                <a:solidFill>
                  <a:schemeClr val="tx1"/>
                </a:solidFill>
                <a:latin typeface="+mn-lt"/>
                <a:ea typeface="+mn-ea"/>
                <a:cs typeface="+mn-cs"/>
              </a:rPr>
              <a:t>Thus, the page fault rate should be low. As the size of the page is increased, each</a:t>
            </a:r>
          </a:p>
          <a:p>
            <a:r>
              <a:rPr lang="en-US" sz="1200" kern="1200" baseline="0" dirty="0">
                <a:solidFill>
                  <a:schemeClr val="tx1"/>
                </a:solidFill>
                <a:latin typeface="+mn-lt"/>
                <a:ea typeface="+mn-ea"/>
                <a:cs typeface="+mn-cs"/>
              </a:rPr>
              <a:t>individual page will contain locations further and further from any particular recent</a:t>
            </a:r>
          </a:p>
          <a:p>
            <a:r>
              <a:rPr lang="en-US" sz="1200" kern="1200" baseline="0" dirty="0">
                <a:solidFill>
                  <a:schemeClr val="tx1"/>
                </a:solidFill>
                <a:latin typeface="+mn-lt"/>
                <a:ea typeface="+mn-ea"/>
                <a:cs typeface="+mn-cs"/>
              </a:rPr>
              <a:t>reference. Thus the effect of the principle of locality is weakened and the page fault</a:t>
            </a:r>
          </a:p>
          <a:p>
            <a:r>
              <a:rPr lang="en-US" sz="1200" kern="1200" baseline="0" dirty="0">
                <a:solidFill>
                  <a:schemeClr val="tx1"/>
                </a:solidFill>
                <a:latin typeface="+mn-lt"/>
                <a:ea typeface="+mn-ea"/>
                <a:cs typeface="+mn-cs"/>
              </a:rPr>
              <a:t>rate begins to rise. Eventually, however, the page fault rate will begin to fall as the</a:t>
            </a:r>
          </a:p>
          <a:p>
            <a:r>
              <a:rPr lang="en-US" sz="1200" kern="1200" baseline="0" dirty="0">
                <a:solidFill>
                  <a:schemeClr val="tx1"/>
                </a:solidFill>
                <a:latin typeface="+mn-lt"/>
                <a:ea typeface="+mn-ea"/>
                <a:cs typeface="+mn-cs"/>
              </a:rPr>
              <a:t>size of a page approaches the size of the entire process (point </a:t>
            </a:r>
            <a:r>
              <a:rPr lang="en-US" sz="1200" i="1" kern="1200" baseline="0" dirty="0">
                <a:solidFill>
                  <a:schemeClr val="tx1"/>
                </a:solidFill>
                <a:latin typeface="+mn-lt"/>
                <a:ea typeface="+mn-ea"/>
                <a:cs typeface="+mn-cs"/>
              </a:rPr>
              <a:t>P in the diagram).</a:t>
            </a:r>
          </a:p>
          <a:p>
            <a:r>
              <a:rPr lang="en-US" sz="1200" kern="1200" baseline="0" dirty="0">
                <a:solidFill>
                  <a:schemeClr val="tx1"/>
                </a:solidFill>
                <a:latin typeface="+mn-lt"/>
                <a:ea typeface="+mn-ea"/>
                <a:cs typeface="+mn-cs"/>
              </a:rPr>
              <a:t>When a single page encompasses the entire process, there will be no page faults.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580303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NZ" dirty="0"/>
              <a:t>Segmentation allows the programmer to view memory as consisting of multiple address spaces or segments. </a:t>
            </a:r>
          </a:p>
          <a:p>
            <a:r>
              <a:rPr lang="en-NZ" dirty="0"/>
              <a:t>Segments may be of unequal, indeed dynamic, size. </a:t>
            </a:r>
          </a:p>
          <a:p>
            <a:r>
              <a:rPr lang="en-NZ" dirty="0"/>
              <a:t>Memory references consist of a form of address (segment number, offset).</a:t>
            </a:r>
          </a:p>
          <a:p>
            <a:endParaRPr lang="en-NZ" dirty="0"/>
          </a:p>
          <a:p>
            <a:r>
              <a:rPr lang="en-NZ" dirty="0"/>
              <a:t>This organization has a number of advantages to the programmer over a nonsegmented address space:</a:t>
            </a:r>
          </a:p>
          <a:p>
            <a:endParaRPr lang="en-NZ" dirty="0"/>
          </a:p>
          <a:p>
            <a:pPr marL="228600" indent="-228600">
              <a:buAutoNum type="arabicPeriod"/>
            </a:pPr>
            <a:r>
              <a:rPr lang="en-NZ" b="1" dirty="0"/>
              <a:t>It simplifies the handling of growing data structures</a:t>
            </a:r>
            <a:r>
              <a:rPr lang="en-NZ" dirty="0"/>
              <a:t>. </a:t>
            </a:r>
          </a:p>
          <a:p>
            <a:pPr marL="685800" lvl="1" indent="-228600">
              <a:buFont typeface="Arial" pitchFamily="34" charset="0"/>
              <a:buChar char="•"/>
            </a:pPr>
            <a:r>
              <a:rPr lang="en-NZ" dirty="0"/>
              <a:t>If the programmer doesn’t know ahead of time how large a particular data structure will become, it is necessary to guess unless dynamic segment sizes are allowed. With segmented virtual memory, the data structure can be assigned its own segment, and the operating system will expand or shrink the segment as needed. </a:t>
            </a:r>
          </a:p>
          <a:p>
            <a:pPr marL="685800" lvl="1" indent="-228600">
              <a:buFont typeface="Arial" pitchFamily="34" charset="0"/>
              <a:buChar char="•"/>
            </a:pPr>
            <a:r>
              <a:rPr lang="en-NZ" dirty="0"/>
              <a:t>If a segment that needs to be expanded is in main memory and there is insufficient room, the operating system may move the segment to a larger area of main memory, if available, or swap it out. The enlarged segment would be swapped back in at the next opportunity.</a:t>
            </a:r>
          </a:p>
          <a:p>
            <a:endParaRPr lang="en-NZ" dirty="0"/>
          </a:p>
          <a:p>
            <a:r>
              <a:rPr lang="en-NZ" dirty="0"/>
              <a:t>2. </a:t>
            </a:r>
            <a:r>
              <a:rPr lang="en-NZ" b="1" dirty="0"/>
              <a:t>It allows programs to be altered and recompiled independently, </a:t>
            </a:r>
          </a:p>
          <a:p>
            <a:pPr lvl="1">
              <a:buFont typeface="Arial" pitchFamily="34" charset="0"/>
              <a:buChar char="•"/>
            </a:pPr>
            <a:r>
              <a:rPr lang="en-NZ" b="1" dirty="0"/>
              <a:t> </a:t>
            </a:r>
            <a:r>
              <a:rPr lang="en-NZ" dirty="0"/>
              <a:t>without requiring the entire set of programs to be relinked and reloaded.</a:t>
            </a:r>
          </a:p>
          <a:p>
            <a:pPr lvl="1">
              <a:buFont typeface="Arial" pitchFamily="34" charset="0"/>
              <a:buChar char="•"/>
            </a:pPr>
            <a:r>
              <a:rPr lang="en-NZ" dirty="0"/>
              <a:t> Again, this is accomplished using multiple segments.</a:t>
            </a:r>
          </a:p>
          <a:p>
            <a:pPr lvl="1">
              <a:buFont typeface="Arial" pitchFamily="34" charset="0"/>
              <a:buNone/>
            </a:pPr>
            <a:endParaRPr lang="en-NZ" dirty="0"/>
          </a:p>
          <a:p>
            <a:r>
              <a:rPr lang="en-NZ" dirty="0"/>
              <a:t>3. </a:t>
            </a:r>
            <a:r>
              <a:rPr lang="en-NZ" b="1" dirty="0"/>
              <a:t>It lends itself to sharing among processes</a:t>
            </a:r>
            <a:r>
              <a:rPr lang="en-NZ" dirty="0"/>
              <a:t>. </a:t>
            </a:r>
          </a:p>
          <a:p>
            <a:pPr lvl="1">
              <a:buFont typeface="Arial" pitchFamily="34" charset="0"/>
              <a:buChar char="•"/>
            </a:pPr>
            <a:r>
              <a:rPr lang="en-NZ" dirty="0"/>
              <a:t> A programmer can place a utility program or a useful table of data in a segment that can be referenced by other processes.</a:t>
            </a:r>
          </a:p>
          <a:p>
            <a:pPr lvl="1">
              <a:buFont typeface="Arial" pitchFamily="34" charset="0"/>
              <a:buNone/>
            </a:pPr>
            <a:endParaRPr lang="en-NZ" dirty="0"/>
          </a:p>
          <a:p>
            <a:r>
              <a:rPr lang="en-NZ" dirty="0"/>
              <a:t>4. </a:t>
            </a:r>
            <a:r>
              <a:rPr lang="en-NZ" b="1" dirty="0"/>
              <a:t>It lends itself to protection.</a:t>
            </a:r>
          </a:p>
          <a:p>
            <a:pPr lvl="1">
              <a:buFont typeface="Arial" pitchFamily="34" charset="0"/>
              <a:buChar char="•"/>
            </a:pPr>
            <a:r>
              <a:rPr lang="en-NZ" b="1" dirty="0"/>
              <a:t> </a:t>
            </a:r>
            <a:r>
              <a:rPr lang="en-NZ" dirty="0"/>
              <a:t>Because a segment can be constructed to contain a well-defined set of programs or data, the programmer or system administrator can assign access privileges in a convenient fashion.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0036676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Both paging and segmentation have their strengths. Paging, which is transparent</a:t>
            </a:r>
          </a:p>
          <a:p>
            <a:r>
              <a:rPr lang="en-US" sz="1200" kern="1200" baseline="0" dirty="0">
                <a:solidFill>
                  <a:schemeClr val="tx1"/>
                </a:solidFill>
                <a:latin typeface="+mn-lt"/>
                <a:ea typeface="+mn-ea"/>
                <a:cs typeface="+mn-cs"/>
              </a:rPr>
              <a:t>to the programmer, eliminates external fragmentation and thus provides efficient</a:t>
            </a:r>
          </a:p>
          <a:p>
            <a:r>
              <a:rPr lang="en-US" sz="1200" kern="1200" baseline="0" dirty="0">
                <a:solidFill>
                  <a:schemeClr val="tx1"/>
                </a:solidFill>
                <a:latin typeface="+mn-lt"/>
                <a:ea typeface="+mn-ea"/>
                <a:cs typeface="+mn-cs"/>
              </a:rPr>
              <a:t>use of main memory. In addition, because the pieces that are moved in and out of</a:t>
            </a:r>
          </a:p>
          <a:p>
            <a:r>
              <a:rPr lang="en-US" sz="1200" kern="1200" baseline="0" dirty="0">
                <a:solidFill>
                  <a:schemeClr val="tx1"/>
                </a:solidFill>
                <a:latin typeface="+mn-lt"/>
                <a:ea typeface="+mn-ea"/>
                <a:cs typeface="+mn-cs"/>
              </a:rPr>
              <a:t>main memory are of fixed, equal size, it is possible to develop sophisticated memory</a:t>
            </a:r>
          </a:p>
          <a:p>
            <a:r>
              <a:rPr lang="en-US" sz="1200" kern="1200" baseline="0" dirty="0">
                <a:solidFill>
                  <a:schemeClr val="tx1"/>
                </a:solidFill>
                <a:latin typeface="+mn-lt"/>
                <a:ea typeface="+mn-ea"/>
                <a:cs typeface="+mn-cs"/>
              </a:rPr>
              <a:t>management algorithms that exploit the behavior of programs, as we shall see.</a:t>
            </a:r>
          </a:p>
          <a:p>
            <a:r>
              <a:rPr lang="en-US" sz="1200" kern="1200" baseline="0" dirty="0">
                <a:solidFill>
                  <a:schemeClr val="tx1"/>
                </a:solidFill>
                <a:latin typeface="+mn-lt"/>
                <a:ea typeface="+mn-ea"/>
                <a:cs typeface="+mn-cs"/>
              </a:rPr>
              <a:t>Segmentation, which is visible to the programmer, has the strengths listed earlier,</a:t>
            </a:r>
          </a:p>
          <a:p>
            <a:r>
              <a:rPr lang="en-US" sz="1200" kern="1200" baseline="0" dirty="0">
                <a:solidFill>
                  <a:schemeClr val="tx1"/>
                </a:solidFill>
                <a:latin typeface="+mn-lt"/>
                <a:ea typeface="+mn-ea"/>
                <a:cs typeface="+mn-cs"/>
              </a:rPr>
              <a:t>including the ability to handle growing data structures, modularity, and support</a:t>
            </a:r>
          </a:p>
          <a:p>
            <a:r>
              <a:rPr lang="en-US" sz="1200" kern="1200" baseline="0" dirty="0">
                <a:solidFill>
                  <a:schemeClr val="tx1"/>
                </a:solidFill>
                <a:latin typeface="+mn-lt"/>
                <a:ea typeface="+mn-ea"/>
                <a:cs typeface="+mn-cs"/>
              </a:rPr>
              <a:t>for sharing and protection. To combine the advantages of both, some systems are</a:t>
            </a:r>
          </a:p>
          <a:p>
            <a:r>
              <a:rPr lang="en-US" sz="1200" kern="1200" baseline="0" dirty="0">
                <a:solidFill>
                  <a:schemeClr val="tx1"/>
                </a:solidFill>
                <a:latin typeface="+mn-lt"/>
                <a:ea typeface="+mn-ea"/>
                <a:cs typeface="+mn-cs"/>
              </a:rPr>
              <a:t>equipped with processor hardware and operating system software to provide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paging/segmentation system, a user’s address space is broken</a:t>
            </a:r>
          </a:p>
          <a:p>
            <a:r>
              <a:rPr lang="en-US" sz="1200" kern="1200" baseline="0" dirty="0">
                <a:solidFill>
                  <a:schemeClr val="tx1"/>
                </a:solidFill>
                <a:latin typeface="+mn-lt"/>
                <a:ea typeface="+mn-ea"/>
                <a:cs typeface="+mn-cs"/>
              </a:rPr>
              <a:t>up into a number of segments, at the discretion of the programmer. Each segment</a:t>
            </a:r>
          </a:p>
          <a:p>
            <a:r>
              <a:rPr lang="en-US" sz="1200" kern="1200" baseline="0" dirty="0">
                <a:solidFill>
                  <a:schemeClr val="tx1"/>
                </a:solidFill>
                <a:latin typeface="+mn-lt"/>
                <a:ea typeface="+mn-ea"/>
                <a:cs typeface="+mn-cs"/>
              </a:rPr>
              <a:t>is, in turn, broken up into a number of fixed-size pages, which are equal in length to</a:t>
            </a:r>
          </a:p>
          <a:p>
            <a:r>
              <a:rPr lang="en-US" sz="1200" kern="1200" baseline="0" dirty="0">
                <a:solidFill>
                  <a:schemeClr val="tx1"/>
                </a:solidFill>
                <a:latin typeface="+mn-lt"/>
                <a:ea typeface="+mn-ea"/>
                <a:cs typeface="+mn-cs"/>
              </a:rPr>
              <a:t>a main memory frame. If a segment has length less than that of a page, the segment</a:t>
            </a:r>
          </a:p>
          <a:p>
            <a:r>
              <a:rPr lang="en-US" sz="1200" kern="1200" baseline="0" dirty="0">
                <a:solidFill>
                  <a:schemeClr val="tx1"/>
                </a:solidFill>
                <a:latin typeface="+mn-lt"/>
                <a:ea typeface="+mn-ea"/>
                <a:cs typeface="+mn-cs"/>
              </a:rPr>
              <a:t>occupies just one page. From the programmer’s point of view, a logical address still</a:t>
            </a:r>
          </a:p>
          <a:p>
            <a:r>
              <a:rPr lang="en-US" sz="1200" kern="1200" baseline="0" dirty="0">
                <a:solidFill>
                  <a:schemeClr val="tx1"/>
                </a:solidFill>
                <a:latin typeface="+mn-lt"/>
                <a:ea typeface="+mn-ea"/>
                <a:cs typeface="+mn-cs"/>
              </a:rPr>
              <a:t>consists of a segment number and a segment offset. From the system’s point of view,</a:t>
            </a:r>
          </a:p>
          <a:p>
            <a:r>
              <a:rPr lang="en-US" sz="1200" kern="1200" baseline="0" dirty="0">
                <a:solidFill>
                  <a:schemeClr val="tx1"/>
                </a:solidFill>
                <a:latin typeface="+mn-lt"/>
                <a:ea typeface="+mn-ea"/>
                <a:cs typeface="+mn-cs"/>
              </a:rPr>
              <a:t>the segment offset is viewed as a page number and page offset for a page within the</a:t>
            </a:r>
          </a:p>
          <a:p>
            <a:r>
              <a:rPr lang="en-US" sz="1200" kern="1200" baseline="0" dirty="0">
                <a:solidFill>
                  <a:schemeClr val="tx1"/>
                </a:solidFill>
                <a:latin typeface="+mn-lt"/>
                <a:ea typeface="+mn-ea"/>
                <a:cs typeface="+mn-cs"/>
              </a:rPr>
              <a:t>specified segment.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25323285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8.12 suggests a structure to support combined paging/segmentation</a:t>
            </a:r>
          </a:p>
          <a:p>
            <a:r>
              <a:rPr lang="en-US" sz="1200" kern="1200" baseline="0" dirty="0">
                <a:solidFill>
                  <a:schemeClr val="tx1"/>
                </a:solidFill>
                <a:latin typeface="+mn-lt"/>
                <a:ea typeface="+mn-ea"/>
                <a:cs typeface="+mn-cs"/>
              </a:rPr>
              <a:t>(note similarity to Figure 8.4 ). Associated with each process is a segment table and</a:t>
            </a:r>
          </a:p>
          <a:p>
            <a:r>
              <a:rPr lang="en-US" sz="1200" kern="1200" baseline="0" dirty="0">
                <a:solidFill>
                  <a:schemeClr val="tx1"/>
                </a:solidFill>
                <a:latin typeface="+mn-lt"/>
                <a:ea typeface="+mn-ea"/>
                <a:cs typeface="+mn-cs"/>
              </a:rPr>
              <a:t>a number of page tables, one per process segment. When a particular process is</a:t>
            </a:r>
          </a:p>
          <a:p>
            <a:r>
              <a:rPr lang="en-US" sz="1200" kern="1200" baseline="0" dirty="0">
                <a:solidFill>
                  <a:schemeClr val="tx1"/>
                </a:solidFill>
                <a:latin typeface="+mn-lt"/>
                <a:ea typeface="+mn-ea"/>
                <a:cs typeface="+mn-cs"/>
              </a:rPr>
              <a:t>running, a register holds the starting address of the segment table for that process.</a:t>
            </a:r>
          </a:p>
          <a:p>
            <a:r>
              <a:rPr lang="en-US" sz="1200" kern="1200" baseline="0" dirty="0">
                <a:solidFill>
                  <a:schemeClr val="tx1"/>
                </a:solidFill>
                <a:latin typeface="+mn-lt"/>
                <a:ea typeface="+mn-ea"/>
                <a:cs typeface="+mn-cs"/>
              </a:rPr>
              <a:t>Presented with a virtual address, the processor uses the segment number portion to</a:t>
            </a:r>
          </a:p>
          <a:p>
            <a:r>
              <a:rPr lang="en-US" sz="1200" kern="1200" baseline="0" dirty="0">
                <a:solidFill>
                  <a:schemeClr val="tx1"/>
                </a:solidFill>
                <a:latin typeface="+mn-lt"/>
                <a:ea typeface="+mn-ea"/>
                <a:cs typeface="+mn-cs"/>
              </a:rPr>
              <a:t>index into the process segment table to find the page table for that segment. Then</a:t>
            </a:r>
          </a:p>
          <a:p>
            <a:r>
              <a:rPr lang="en-US" sz="1200" kern="1200" baseline="0" dirty="0">
                <a:solidFill>
                  <a:schemeClr val="tx1"/>
                </a:solidFill>
                <a:latin typeface="+mn-lt"/>
                <a:ea typeface="+mn-ea"/>
                <a:cs typeface="+mn-cs"/>
              </a:rPr>
              <a:t>the page number portion of the virtual address is used to index the page table and</a:t>
            </a:r>
          </a:p>
          <a:p>
            <a:r>
              <a:rPr lang="en-US" sz="1200" kern="1200" baseline="0" dirty="0">
                <a:solidFill>
                  <a:schemeClr val="tx1"/>
                </a:solidFill>
                <a:latin typeface="+mn-lt"/>
                <a:ea typeface="+mn-ea"/>
                <a:cs typeface="+mn-cs"/>
              </a:rPr>
              <a:t>look up the corresponding frame number. This is combined with the offset portion</a:t>
            </a:r>
          </a:p>
          <a:p>
            <a:r>
              <a:rPr lang="en-US" sz="1200" kern="1200" baseline="0" dirty="0">
                <a:solidFill>
                  <a:schemeClr val="tx1"/>
                </a:solidFill>
                <a:latin typeface="+mn-lt"/>
                <a:ea typeface="+mn-ea"/>
                <a:cs typeface="+mn-cs"/>
              </a:rPr>
              <a:t>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1939757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Segmentation lends itself to the implementation of protection and sharing policies.</a:t>
            </a:r>
          </a:p>
          <a:p>
            <a:r>
              <a:rPr lang="en-US" sz="1200" kern="1200" baseline="0" dirty="0">
                <a:solidFill>
                  <a:schemeClr val="tx1"/>
                </a:solidFill>
                <a:latin typeface="+mn-lt"/>
                <a:ea typeface="+mn-ea"/>
                <a:cs typeface="+mn-cs"/>
              </a:rPr>
              <a:t>Because each segment table entry includes a length as well as a base address, a program</a:t>
            </a:r>
          </a:p>
          <a:p>
            <a:r>
              <a:rPr lang="en-US" sz="1200" kern="1200" baseline="0" dirty="0">
                <a:solidFill>
                  <a:schemeClr val="tx1"/>
                </a:solidFill>
                <a:latin typeface="+mn-lt"/>
                <a:ea typeface="+mn-ea"/>
                <a:cs typeface="+mn-cs"/>
              </a:rPr>
              <a:t>cannot inadvertently access a main memory location beyond the limits of a</a:t>
            </a:r>
          </a:p>
          <a:p>
            <a:r>
              <a:rPr lang="en-US" sz="1200" kern="1200" baseline="0" dirty="0">
                <a:solidFill>
                  <a:schemeClr val="tx1"/>
                </a:solidFill>
                <a:latin typeface="+mn-lt"/>
                <a:ea typeface="+mn-ea"/>
                <a:cs typeface="+mn-cs"/>
              </a:rPr>
              <a:t>segment. To achieve sharing, it is possible for a segment to be referenced in the segment</a:t>
            </a:r>
          </a:p>
          <a:p>
            <a:r>
              <a:rPr lang="en-US" sz="1200" kern="1200" baseline="0" dirty="0">
                <a:solidFill>
                  <a:schemeClr val="tx1"/>
                </a:solidFill>
                <a:latin typeface="+mn-lt"/>
                <a:ea typeface="+mn-ea"/>
                <a:cs typeface="+mn-cs"/>
              </a:rPr>
              <a:t>tables of more than one process. The same mechanisms are, of course, available</a:t>
            </a:r>
          </a:p>
          <a:p>
            <a:r>
              <a:rPr lang="en-US" sz="1200" kern="1200" baseline="0" dirty="0">
                <a:solidFill>
                  <a:schemeClr val="tx1"/>
                </a:solidFill>
                <a:latin typeface="+mn-lt"/>
                <a:ea typeface="+mn-ea"/>
                <a:cs typeface="+mn-cs"/>
              </a:rPr>
              <a:t>in a paging system. However, in this case the page structure of programs and</a:t>
            </a:r>
          </a:p>
          <a:p>
            <a:r>
              <a:rPr lang="en-US" sz="1200" kern="1200" baseline="0" dirty="0">
                <a:solidFill>
                  <a:schemeClr val="tx1"/>
                </a:solidFill>
                <a:latin typeface="+mn-lt"/>
                <a:ea typeface="+mn-ea"/>
                <a:cs typeface="+mn-cs"/>
              </a:rPr>
              <a:t>data is not visible to the programmer, making the specification of protection and</a:t>
            </a:r>
          </a:p>
          <a:p>
            <a:r>
              <a:rPr lang="en-US" sz="1200" kern="1200" baseline="0" dirty="0">
                <a:solidFill>
                  <a:schemeClr val="tx1"/>
                </a:solidFill>
                <a:latin typeface="+mn-lt"/>
                <a:ea typeface="+mn-ea"/>
                <a:cs typeface="+mn-cs"/>
              </a:rPr>
              <a:t>sharing requirements more awkward.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467897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0" dirty="0"/>
              <a:t>Figure 8.13 illustrates the types of protection relationships that can be enforced in such a system.</a:t>
            </a:r>
          </a:p>
          <a:p>
            <a:endParaRPr lang="en-NZ" b="0" dirty="0"/>
          </a:p>
          <a:p>
            <a:r>
              <a:rPr lang="en-US" sz="1200" b="0" kern="1200" baseline="0" dirty="0">
                <a:solidFill>
                  <a:schemeClr val="tx1"/>
                </a:solidFill>
                <a:latin typeface="+mn-lt"/>
                <a:ea typeface="+mn-ea"/>
                <a:cs typeface="+mn-cs"/>
              </a:rPr>
              <a:t>More sophisticated mechanisms can also be provided. A common scheme is</a:t>
            </a:r>
          </a:p>
          <a:p>
            <a:r>
              <a:rPr lang="en-US" sz="1200" b="0" kern="1200" baseline="0" dirty="0">
                <a:solidFill>
                  <a:schemeClr val="tx1"/>
                </a:solidFill>
                <a:latin typeface="+mn-lt"/>
                <a:ea typeface="+mn-ea"/>
                <a:cs typeface="+mn-cs"/>
              </a:rPr>
              <a:t>to use a ring-protection structure, of the type we referred to in Chapter 3 ( Figure</a:t>
            </a:r>
          </a:p>
          <a:p>
            <a:r>
              <a:rPr lang="en-US" sz="1200" b="0" kern="1200" baseline="0" dirty="0">
                <a:solidFill>
                  <a:schemeClr val="tx1"/>
                </a:solidFill>
                <a:latin typeface="+mn-lt"/>
                <a:ea typeface="+mn-ea"/>
                <a:cs typeface="+mn-cs"/>
              </a:rPr>
              <a:t>3.18 ). In this scheme, lower-numbered, or inner, rings enjoy greater privilege than</a:t>
            </a:r>
          </a:p>
          <a:p>
            <a:r>
              <a:rPr lang="en-US" sz="1200" b="0" kern="1200" baseline="0" dirty="0">
                <a:solidFill>
                  <a:schemeClr val="tx1"/>
                </a:solidFill>
                <a:latin typeface="+mn-lt"/>
                <a:ea typeface="+mn-ea"/>
                <a:cs typeface="+mn-cs"/>
              </a:rPr>
              <a:t>higher-numbered, or outer, rings. Typically, ring 0 is reserved for kernel functions</a:t>
            </a:r>
          </a:p>
          <a:p>
            <a:r>
              <a:rPr lang="en-US" sz="1200" b="0" kern="1200" baseline="0" dirty="0">
                <a:solidFill>
                  <a:schemeClr val="tx1"/>
                </a:solidFill>
                <a:latin typeface="+mn-lt"/>
                <a:ea typeface="+mn-ea"/>
                <a:cs typeface="+mn-cs"/>
              </a:rPr>
              <a:t>of the operating system, with applications at a higher level. Some utilities or operating</a:t>
            </a:r>
          </a:p>
          <a:p>
            <a:r>
              <a:rPr lang="en-US" sz="1200" b="0" kern="1200" baseline="0" dirty="0">
                <a:solidFill>
                  <a:schemeClr val="tx1"/>
                </a:solidFill>
                <a:latin typeface="+mn-lt"/>
                <a:ea typeface="+mn-ea"/>
                <a:cs typeface="+mn-cs"/>
              </a:rPr>
              <a:t>system services may occupy an intermediate ring. Basic principles of the ring</a:t>
            </a:r>
          </a:p>
          <a:p>
            <a:r>
              <a:rPr lang="en-US" sz="1200" b="0" kern="1200" baseline="0" dirty="0">
                <a:solidFill>
                  <a:schemeClr val="tx1"/>
                </a:solidFill>
                <a:latin typeface="+mn-lt"/>
                <a:ea typeface="+mn-ea"/>
                <a:cs typeface="+mn-cs"/>
              </a:rPr>
              <a:t>system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program may access only data that reside on the same ring or a less privileged</a:t>
            </a:r>
          </a:p>
          <a:p>
            <a:r>
              <a:rPr lang="en-US" sz="1200" b="0" kern="1200" baseline="0" dirty="0">
                <a:solidFill>
                  <a:schemeClr val="tx1"/>
                </a:solidFill>
                <a:latin typeface="+mn-lt"/>
                <a:ea typeface="+mn-ea"/>
                <a:cs typeface="+mn-cs"/>
              </a:rPr>
              <a:t>ring.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program may call services residing on the same or a more privileged ring.</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301535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design of the memory management portion of an operating system depends on</a:t>
            </a:r>
          </a:p>
          <a:p>
            <a:r>
              <a:rPr lang="en-US" sz="1200" kern="1200" baseline="0" dirty="0">
                <a:solidFill>
                  <a:schemeClr val="tx1"/>
                </a:solidFill>
                <a:latin typeface="+mn-lt"/>
                <a:ea typeface="+mn-ea"/>
                <a:cs typeface="+mn-cs"/>
              </a:rPr>
              <a:t>three fundamental areas of choice: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or not to use virtual memory techniques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use of paging or segmentation or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algorithms employed for various aspects of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made in the first two areas depend on the hardware platform available.</a:t>
            </a:r>
          </a:p>
          <a:p>
            <a:r>
              <a:rPr lang="en-US" sz="1200" kern="1200" baseline="0" dirty="0">
                <a:solidFill>
                  <a:schemeClr val="tx1"/>
                </a:solidFill>
                <a:latin typeface="+mn-lt"/>
                <a:ea typeface="+mn-ea"/>
                <a:cs typeface="+mn-cs"/>
              </a:rPr>
              <a:t>Thus, earlier UNIX implementations did not provide virtual memory because the</a:t>
            </a:r>
          </a:p>
          <a:p>
            <a:r>
              <a:rPr lang="en-US" sz="1200" kern="1200" baseline="0" dirty="0">
                <a:solidFill>
                  <a:schemeClr val="tx1"/>
                </a:solidFill>
                <a:latin typeface="+mn-lt"/>
                <a:ea typeface="+mn-ea"/>
                <a:cs typeface="+mn-cs"/>
              </a:rPr>
              <a:t>processors on which the system ran did not support paging or segmentation. Neither</a:t>
            </a:r>
          </a:p>
          <a:p>
            <a:r>
              <a:rPr lang="en-US" sz="1200" kern="1200" baseline="0" dirty="0">
                <a:solidFill>
                  <a:schemeClr val="tx1"/>
                </a:solidFill>
                <a:latin typeface="+mn-lt"/>
                <a:ea typeface="+mn-ea"/>
                <a:cs typeface="+mn-cs"/>
              </a:rPr>
              <a:t>of these techniques is practical without hardware support for address translation</a:t>
            </a:r>
          </a:p>
          <a:p>
            <a:r>
              <a:rPr lang="en-US" sz="1200" kern="1200" baseline="0" dirty="0">
                <a:solidFill>
                  <a:schemeClr val="tx1"/>
                </a:solidFill>
                <a:latin typeface="+mn-lt"/>
                <a:ea typeface="+mn-ea"/>
                <a:cs typeface="+mn-cs"/>
              </a:rPr>
              <a:t>and other basic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additional comments about the first two items in the preceding list: First,</a:t>
            </a:r>
          </a:p>
          <a:p>
            <a:r>
              <a:rPr lang="en-US" sz="1200" kern="1200" baseline="0" dirty="0">
                <a:solidFill>
                  <a:schemeClr val="tx1"/>
                </a:solidFill>
                <a:latin typeface="+mn-lt"/>
                <a:ea typeface="+mn-ea"/>
                <a:cs typeface="+mn-cs"/>
              </a:rPr>
              <a:t>with the exception of operating systems for some of the older personal computers,</a:t>
            </a:r>
          </a:p>
          <a:p>
            <a:r>
              <a:rPr lang="en-US" sz="1200" kern="1200" baseline="0" dirty="0">
                <a:solidFill>
                  <a:schemeClr val="tx1"/>
                </a:solidFill>
                <a:latin typeface="+mn-lt"/>
                <a:ea typeface="+mn-ea"/>
                <a:cs typeface="+mn-cs"/>
              </a:rPr>
              <a:t>such as MS-DOS, and specialized systems, all important operating systems provide</a:t>
            </a:r>
          </a:p>
          <a:p>
            <a:r>
              <a:rPr lang="en-US" sz="1200" kern="1200" baseline="0" dirty="0">
                <a:solidFill>
                  <a:schemeClr val="tx1"/>
                </a:solidFill>
                <a:latin typeface="+mn-lt"/>
                <a:ea typeface="+mn-ea"/>
                <a:cs typeface="+mn-cs"/>
              </a:rPr>
              <a:t>virtual memory. Second, pure segmentation systems are becoming increasingly rare.</a:t>
            </a:r>
          </a:p>
          <a:p>
            <a:r>
              <a:rPr lang="en-US" sz="1200" kern="1200" baseline="0" dirty="0">
                <a:solidFill>
                  <a:schemeClr val="tx1"/>
                </a:solidFill>
                <a:latin typeface="+mn-lt"/>
                <a:ea typeface="+mn-ea"/>
                <a:cs typeface="+mn-cs"/>
              </a:rPr>
              <a:t>When segmentation is combined with paging, most of the memory management</a:t>
            </a:r>
          </a:p>
          <a:p>
            <a:r>
              <a:rPr lang="en-US" sz="1200" kern="1200" baseline="0" dirty="0">
                <a:solidFill>
                  <a:schemeClr val="tx1"/>
                </a:solidFill>
                <a:latin typeface="+mn-lt"/>
                <a:ea typeface="+mn-ea"/>
                <a:cs typeface="+mn-cs"/>
              </a:rPr>
              <a:t>issues confronting the operating system designer are in the area of paging. Thus,</a:t>
            </a:r>
          </a:p>
          <a:p>
            <a:r>
              <a:rPr lang="en-US" sz="1200" kern="1200" baseline="0" dirty="0">
                <a:solidFill>
                  <a:schemeClr val="tx1"/>
                </a:solidFill>
                <a:latin typeface="+mn-lt"/>
                <a:ea typeface="+mn-ea"/>
                <a:cs typeface="+mn-cs"/>
              </a:rPr>
              <a:t>we can concentrate in this section on the issues associated with paging.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related to the third item are the domain of operating system software</a:t>
            </a:r>
          </a:p>
          <a:p>
            <a:r>
              <a:rPr lang="en-US" sz="1200" kern="1200" baseline="0" dirty="0">
                <a:solidFill>
                  <a:schemeClr val="tx1"/>
                </a:solidFill>
                <a:latin typeface="+mn-lt"/>
                <a:ea typeface="+mn-ea"/>
                <a:cs typeface="+mn-cs"/>
              </a:rPr>
              <a:t>and are the subject of this section.</a:t>
            </a:r>
            <a:endParaRPr lang="en-NZ" baseline="0" dirty="0"/>
          </a:p>
          <a:p>
            <a:pPr lvl="0"/>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159651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531008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mn-lt"/>
                <a:ea typeface="+mn-ea"/>
                <a:cs typeface="+mn-cs"/>
              </a:rPr>
              <a:t>Table 8.4 lists the key design elements that</a:t>
            </a:r>
          </a:p>
          <a:p>
            <a:r>
              <a:rPr lang="en-US" sz="1200" kern="1200" baseline="0" dirty="0">
                <a:solidFill>
                  <a:schemeClr val="tx1"/>
                </a:solidFill>
                <a:latin typeface="+mn-lt"/>
                <a:ea typeface="+mn-ea"/>
                <a:cs typeface="+mn-cs"/>
              </a:rPr>
              <a:t>we examine. In each case, the key issue is one of performance: We would like to</a:t>
            </a:r>
          </a:p>
          <a:p>
            <a:r>
              <a:rPr lang="en-US" sz="1200" kern="1200" baseline="0" dirty="0">
                <a:solidFill>
                  <a:schemeClr val="tx1"/>
                </a:solidFill>
                <a:latin typeface="+mn-lt"/>
                <a:ea typeface="+mn-ea"/>
                <a:cs typeface="+mn-cs"/>
              </a:rPr>
              <a:t>minimize the rate at which page faults occur, because page faults cause considerable</a:t>
            </a:r>
          </a:p>
          <a:p>
            <a:r>
              <a:rPr lang="en-US" sz="1200" kern="1200" baseline="0" dirty="0">
                <a:solidFill>
                  <a:schemeClr val="tx1"/>
                </a:solidFill>
                <a:latin typeface="+mn-lt"/>
                <a:ea typeface="+mn-ea"/>
                <a:cs typeface="+mn-cs"/>
              </a:rPr>
              <a:t>software overhead. At a minimum, the overhead includes deciding which resident</a:t>
            </a:r>
          </a:p>
          <a:p>
            <a:r>
              <a:rPr lang="en-US" sz="1200" kern="1200" baseline="0" dirty="0">
                <a:solidFill>
                  <a:schemeClr val="tx1"/>
                </a:solidFill>
                <a:latin typeface="+mn-lt"/>
                <a:ea typeface="+mn-ea"/>
                <a:cs typeface="+mn-cs"/>
              </a:rPr>
              <a:t>page or pages to replace, and the I/O of exchanging pages. Also, the operating system</a:t>
            </a:r>
          </a:p>
          <a:p>
            <a:r>
              <a:rPr lang="en-US" sz="1200" kern="1200" baseline="0" dirty="0">
                <a:solidFill>
                  <a:schemeClr val="tx1"/>
                </a:solidFill>
                <a:latin typeface="+mn-lt"/>
                <a:ea typeface="+mn-ea"/>
                <a:cs typeface="+mn-cs"/>
              </a:rPr>
              <a:t>must schedule another process to run during the page I/O, causing a process</a:t>
            </a:r>
          </a:p>
          <a:p>
            <a:r>
              <a:rPr lang="en-US" sz="1200" kern="1200" baseline="0" dirty="0">
                <a:solidFill>
                  <a:schemeClr val="tx1"/>
                </a:solidFill>
                <a:latin typeface="+mn-lt"/>
                <a:ea typeface="+mn-ea"/>
                <a:cs typeface="+mn-cs"/>
              </a:rPr>
              <a:t>switch. Accordingly, we would like to arrange matters so that, during the time that</a:t>
            </a:r>
          </a:p>
          <a:p>
            <a:r>
              <a:rPr lang="en-US" sz="1200" kern="1200" baseline="0" dirty="0">
                <a:solidFill>
                  <a:schemeClr val="tx1"/>
                </a:solidFill>
                <a:latin typeface="+mn-lt"/>
                <a:ea typeface="+mn-ea"/>
                <a:cs typeface="+mn-cs"/>
              </a:rPr>
              <a:t>a process is executing, the probability of referencing a word on a missing page is</a:t>
            </a:r>
          </a:p>
          <a:p>
            <a:r>
              <a:rPr lang="en-US" sz="1200" kern="1200" baseline="0" dirty="0">
                <a:solidFill>
                  <a:schemeClr val="tx1"/>
                </a:solidFill>
                <a:latin typeface="+mn-lt"/>
                <a:ea typeface="+mn-ea"/>
                <a:cs typeface="+mn-cs"/>
              </a:rPr>
              <a:t>minimized. In all of the areas referred to in Table 8.4 , there is no definitive policy</a:t>
            </a:r>
          </a:p>
          <a:p>
            <a:r>
              <a:rPr lang="en-US" sz="1200" kern="1200" baseline="0" dirty="0">
                <a:solidFill>
                  <a:schemeClr val="tx1"/>
                </a:solidFill>
                <a:latin typeface="+mn-lt"/>
                <a:ea typeface="+mn-ea"/>
                <a:cs typeface="+mn-cs"/>
              </a:rPr>
              <a:t>that works best.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As we shall see, the task of memory management in a paging environment</a:t>
            </a:r>
          </a:p>
          <a:p>
            <a:r>
              <a:rPr lang="en-US" sz="1200" kern="1200" baseline="0" dirty="0">
                <a:solidFill>
                  <a:schemeClr val="tx1"/>
                </a:solidFill>
                <a:latin typeface="+mn-lt"/>
                <a:ea typeface="+mn-ea"/>
                <a:cs typeface="+mn-cs"/>
              </a:rPr>
              <a:t>is fiendishly complex. Furthermore, the performance of any particular set</a:t>
            </a:r>
          </a:p>
          <a:p>
            <a:r>
              <a:rPr lang="en-US" sz="1200" kern="1200" baseline="0" dirty="0">
                <a:solidFill>
                  <a:schemeClr val="tx1"/>
                </a:solidFill>
                <a:latin typeface="+mn-lt"/>
                <a:ea typeface="+mn-ea"/>
                <a:cs typeface="+mn-cs"/>
              </a:rPr>
              <a:t>of policies depends on main memory size, the relative speed of main and secondary</a:t>
            </a:r>
          </a:p>
          <a:p>
            <a:r>
              <a:rPr lang="en-US" sz="1200" kern="1200" baseline="0" dirty="0">
                <a:solidFill>
                  <a:schemeClr val="tx1"/>
                </a:solidFill>
                <a:latin typeface="+mn-lt"/>
                <a:ea typeface="+mn-ea"/>
                <a:cs typeface="+mn-cs"/>
              </a:rPr>
              <a:t>memory, the size and number of processes competing for resources, and the execution</a:t>
            </a:r>
          </a:p>
          <a:p>
            <a:r>
              <a:rPr lang="en-US" sz="1200" kern="1200" baseline="0" dirty="0">
                <a:solidFill>
                  <a:schemeClr val="tx1"/>
                </a:solidFill>
                <a:latin typeface="+mn-lt"/>
                <a:ea typeface="+mn-ea"/>
                <a:cs typeface="+mn-cs"/>
              </a:rPr>
              <a:t>behavior of individual programs. This latter characteristic depends on the nature</a:t>
            </a:r>
          </a:p>
          <a:p>
            <a:r>
              <a:rPr lang="en-US" sz="1200" kern="1200" baseline="0" dirty="0">
                <a:solidFill>
                  <a:schemeClr val="tx1"/>
                </a:solidFill>
                <a:latin typeface="+mn-lt"/>
                <a:ea typeface="+mn-ea"/>
                <a:cs typeface="+mn-cs"/>
              </a:rPr>
              <a:t>of the application, the programming language and compiler employed, the style of</a:t>
            </a:r>
          </a:p>
          <a:p>
            <a:r>
              <a:rPr lang="en-US" sz="1200" kern="1200" baseline="0" dirty="0">
                <a:solidFill>
                  <a:schemeClr val="tx1"/>
                </a:solidFill>
                <a:latin typeface="+mn-lt"/>
                <a:ea typeface="+mn-ea"/>
                <a:cs typeface="+mn-cs"/>
              </a:rPr>
              <a:t>the programmer who wrote it, and, for an interactive program, the dynamic behavior</a:t>
            </a:r>
          </a:p>
          <a:p>
            <a:r>
              <a:rPr lang="en-US" sz="1200" kern="1200" baseline="0" dirty="0">
                <a:solidFill>
                  <a:schemeClr val="tx1"/>
                </a:solidFill>
                <a:latin typeface="+mn-lt"/>
                <a:ea typeface="+mn-ea"/>
                <a:cs typeface="+mn-cs"/>
              </a:rPr>
              <a:t>of the user. Thus, the reader must expect no final answers here or anywhere. For</a:t>
            </a:r>
          </a:p>
          <a:p>
            <a:r>
              <a:rPr lang="en-US" sz="1200" kern="1200" baseline="0" dirty="0">
                <a:solidFill>
                  <a:schemeClr val="tx1"/>
                </a:solidFill>
                <a:latin typeface="+mn-lt"/>
                <a:ea typeface="+mn-ea"/>
                <a:cs typeface="+mn-cs"/>
              </a:rPr>
              <a:t>smaller systems, the operating system designer should attempt to choose a set of policies</a:t>
            </a:r>
          </a:p>
          <a:p>
            <a:r>
              <a:rPr lang="en-US" sz="1200" kern="1200" baseline="0" dirty="0">
                <a:solidFill>
                  <a:schemeClr val="tx1"/>
                </a:solidFill>
                <a:latin typeface="+mn-lt"/>
                <a:ea typeface="+mn-ea"/>
                <a:cs typeface="+mn-cs"/>
              </a:rPr>
              <a:t>that seems “good” over a wide range of conditions, based on the current state of</a:t>
            </a:r>
          </a:p>
          <a:p>
            <a:r>
              <a:rPr lang="en-US" sz="1200" kern="1200" baseline="0" dirty="0">
                <a:solidFill>
                  <a:schemeClr val="tx1"/>
                </a:solidFill>
                <a:latin typeface="+mn-lt"/>
                <a:ea typeface="+mn-ea"/>
                <a:cs typeface="+mn-cs"/>
              </a:rPr>
              <a:t>knowledge. For larger systems, particularly mainframes, the operating system should</a:t>
            </a:r>
          </a:p>
          <a:p>
            <a:r>
              <a:rPr lang="en-US" sz="1200" kern="1200" baseline="0" dirty="0">
                <a:solidFill>
                  <a:schemeClr val="tx1"/>
                </a:solidFill>
                <a:latin typeface="+mn-lt"/>
                <a:ea typeface="+mn-ea"/>
                <a:cs typeface="+mn-cs"/>
              </a:rPr>
              <a:t>be equipped with monitoring and control tools that allow the site manager to tune</a:t>
            </a:r>
          </a:p>
          <a:p>
            <a:r>
              <a:rPr lang="en-US" sz="1200" kern="1200" baseline="0" dirty="0">
                <a:solidFill>
                  <a:schemeClr val="tx1"/>
                </a:solidFill>
                <a:latin typeface="+mn-lt"/>
                <a:ea typeface="+mn-ea"/>
                <a:cs typeface="+mn-cs"/>
              </a:rPr>
              <a:t>the operating system to get “good” results based on site conditions.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fetch policy determines when a page should be brought into main memory. The</a:t>
            </a:r>
          </a:p>
          <a:p>
            <a:r>
              <a:rPr lang="en-US" sz="1200" kern="1200" baseline="0" dirty="0">
                <a:solidFill>
                  <a:schemeClr val="tx1"/>
                </a:solidFill>
                <a:latin typeface="+mn-lt"/>
                <a:ea typeface="+mn-ea"/>
                <a:cs typeface="+mn-cs"/>
              </a:rPr>
              <a:t>two common alternatives are demand paging and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2200" b="1" dirty="0"/>
              <a:t>Demand Paging</a:t>
            </a:r>
            <a:endParaRPr lang="en-US" sz="2200" dirty="0"/>
          </a:p>
          <a:p>
            <a:pPr lvl="1"/>
            <a:r>
              <a:rPr lang="en-US" sz="2200" dirty="0"/>
              <a:t>Only brings pages into main memory when a reference is made to a location on the page</a:t>
            </a:r>
          </a:p>
          <a:p>
            <a:pPr lvl="1"/>
            <a:r>
              <a:rPr lang="en-US" sz="2200" dirty="0"/>
              <a:t>Many page faults when process is first started </a:t>
            </a:r>
          </a:p>
          <a:p>
            <a:pPr lvl="1"/>
            <a:r>
              <a:rPr lang="en-US" sz="2200" dirty="0"/>
              <a:t>Principle of locality suggests that as more and more pages are brought in, most future references will be to pages that have recently been brought in, and page faults should drop to a very low level</a:t>
            </a:r>
          </a:p>
          <a:p>
            <a:pPr>
              <a:buNone/>
            </a:pPr>
            <a:endParaRPr lang="en-US" dirty="0"/>
          </a:p>
          <a:p>
            <a:r>
              <a:rPr lang="en-US" sz="1200" kern="1200" baseline="0" dirty="0">
                <a:solidFill>
                  <a:schemeClr val="tx1"/>
                </a:solidFill>
                <a:latin typeface="+mn-lt"/>
                <a:ea typeface="+mn-ea"/>
                <a:cs typeface="+mn-cs"/>
              </a:rPr>
              <a:t>With </a:t>
            </a:r>
            <a:r>
              <a:rPr lang="en-US" sz="1200" b="1" kern="1200" baseline="0" dirty="0" err="1">
                <a:solidFill>
                  <a:schemeClr val="tx1"/>
                </a:solidFill>
                <a:latin typeface="+mn-lt"/>
                <a:ea typeface="+mn-ea"/>
                <a:cs typeface="+mn-cs"/>
              </a:rPr>
              <a:t>prepaging</a:t>
            </a:r>
            <a:r>
              <a:rPr lang="en-US" sz="1200" b="1" kern="1200" baseline="0" dirty="0">
                <a:solidFill>
                  <a:schemeClr val="tx1"/>
                </a:solidFill>
                <a:latin typeface="+mn-lt"/>
                <a:ea typeface="+mn-ea"/>
                <a:cs typeface="+mn-cs"/>
              </a:rPr>
              <a:t> , </a:t>
            </a:r>
            <a:r>
              <a:rPr lang="en-US" sz="1200" b="0" kern="1200" baseline="0" dirty="0">
                <a:solidFill>
                  <a:schemeClr val="tx1"/>
                </a:solidFill>
                <a:latin typeface="+mn-lt"/>
                <a:ea typeface="+mn-ea"/>
                <a:cs typeface="+mn-cs"/>
              </a:rPr>
              <a:t>pages other than the one demanded by a page fault are</a:t>
            </a:r>
          </a:p>
          <a:p>
            <a:r>
              <a:rPr lang="en-US" sz="1200" kern="1200" baseline="0" dirty="0">
                <a:solidFill>
                  <a:schemeClr val="tx1"/>
                </a:solidFill>
                <a:latin typeface="+mn-lt"/>
                <a:ea typeface="+mn-ea"/>
                <a:cs typeface="+mn-cs"/>
              </a:rPr>
              <a:t>brought in.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exploits the characteristics of most secondary memory</a:t>
            </a:r>
          </a:p>
          <a:p>
            <a:r>
              <a:rPr lang="en-US" sz="1200" kern="1200" baseline="0" dirty="0">
                <a:solidFill>
                  <a:schemeClr val="tx1"/>
                </a:solidFill>
                <a:latin typeface="+mn-lt"/>
                <a:ea typeface="+mn-ea"/>
                <a:cs typeface="+mn-cs"/>
              </a:rPr>
              <a:t>devices, such as disks, which have seek times and rotational latency. If the pages of</a:t>
            </a:r>
          </a:p>
          <a:p>
            <a:r>
              <a:rPr lang="en-US" sz="1200" kern="1200" baseline="0" dirty="0">
                <a:solidFill>
                  <a:schemeClr val="tx1"/>
                </a:solidFill>
                <a:latin typeface="+mn-lt"/>
                <a:ea typeface="+mn-ea"/>
                <a:cs typeface="+mn-cs"/>
              </a:rPr>
              <a:t>a process are stored contiguously in secondary memory, then it is more efficient to</a:t>
            </a:r>
          </a:p>
          <a:p>
            <a:r>
              <a:rPr lang="en-US" sz="1200" kern="1200" baseline="0" dirty="0">
                <a:solidFill>
                  <a:schemeClr val="tx1"/>
                </a:solidFill>
                <a:latin typeface="+mn-lt"/>
                <a:ea typeface="+mn-ea"/>
                <a:cs typeface="+mn-cs"/>
              </a:rPr>
              <a:t>bring in a number of contiguous pages at one time rather than bringing them in one</a:t>
            </a:r>
          </a:p>
          <a:p>
            <a:r>
              <a:rPr lang="en-US" sz="1200" kern="1200" baseline="0" dirty="0">
                <a:solidFill>
                  <a:schemeClr val="tx1"/>
                </a:solidFill>
                <a:latin typeface="+mn-lt"/>
                <a:ea typeface="+mn-ea"/>
                <a:cs typeface="+mn-cs"/>
              </a:rPr>
              <a:t>at a time over an extended period. Of course, this policy is ineffective if most of the</a:t>
            </a:r>
          </a:p>
          <a:p>
            <a:r>
              <a:rPr lang="en-US" sz="1200" kern="1200" baseline="0" dirty="0">
                <a:solidFill>
                  <a:schemeClr val="tx1"/>
                </a:solidFill>
                <a:latin typeface="+mn-lt"/>
                <a:ea typeface="+mn-ea"/>
                <a:cs typeface="+mn-cs"/>
              </a:rPr>
              <a:t>extra pages that are brought in are not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policy could be employed either when a process first starts up,</a:t>
            </a:r>
          </a:p>
          <a:p>
            <a:r>
              <a:rPr lang="en-US" sz="1200" kern="1200" baseline="0" dirty="0">
                <a:solidFill>
                  <a:schemeClr val="tx1"/>
                </a:solidFill>
                <a:latin typeface="+mn-lt"/>
                <a:ea typeface="+mn-ea"/>
                <a:cs typeface="+mn-cs"/>
              </a:rPr>
              <a:t>in which case the programmer would somehow have to designate desired pages, or</a:t>
            </a:r>
          </a:p>
          <a:p>
            <a:r>
              <a:rPr lang="en-US" sz="1200" kern="1200" baseline="0" dirty="0">
                <a:solidFill>
                  <a:schemeClr val="tx1"/>
                </a:solidFill>
                <a:latin typeface="+mn-lt"/>
                <a:ea typeface="+mn-ea"/>
                <a:cs typeface="+mn-cs"/>
              </a:rPr>
              <a:t>every time a page fault occurs. This latter course would seem preferable because</a:t>
            </a:r>
          </a:p>
          <a:p>
            <a:r>
              <a:rPr lang="en-US" sz="1200" kern="1200" baseline="0" dirty="0">
                <a:solidFill>
                  <a:schemeClr val="tx1"/>
                </a:solidFill>
                <a:latin typeface="+mn-lt"/>
                <a:ea typeface="+mn-ea"/>
                <a:cs typeface="+mn-cs"/>
              </a:rPr>
              <a:t>it is invisible to the programmer. </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should not be confused with swapping. When a process is swapped</a:t>
            </a:r>
          </a:p>
          <a:p>
            <a:r>
              <a:rPr lang="en-US" sz="1200" kern="1200" baseline="0" dirty="0">
                <a:solidFill>
                  <a:schemeClr val="tx1"/>
                </a:solidFill>
                <a:latin typeface="+mn-lt"/>
                <a:ea typeface="+mn-ea"/>
                <a:cs typeface="+mn-cs"/>
              </a:rPr>
              <a:t>out of memory and put in a suspended state, all of its resident pages are moved out.</a:t>
            </a:r>
          </a:p>
          <a:p>
            <a:r>
              <a:rPr lang="en-US" sz="1200" kern="1200" baseline="0" dirty="0">
                <a:solidFill>
                  <a:schemeClr val="tx1"/>
                </a:solidFill>
                <a:latin typeface="+mn-lt"/>
                <a:ea typeface="+mn-ea"/>
                <a:cs typeface="+mn-cs"/>
              </a:rPr>
              <a:t>When the process is resumed, all of the pages that were previously in main memory</a:t>
            </a:r>
          </a:p>
          <a:p>
            <a:r>
              <a:rPr lang="en-US" sz="1200" kern="1200" baseline="0" dirty="0">
                <a:solidFill>
                  <a:schemeClr val="tx1"/>
                </a:solidFill>
                <a:latin typeface="+mn-lt"/>
                <a:ea typeface="+mn-ea"/>
                <a:cs typeface="+mn-cs"/>
              </a:rPr>
              <a:t>are returned to main memory.</a:t>
            </a:r>
            <a:endParaRPr lang="en-NZ" dirty="0"/>
          </a:p>
          <a:p>
            <a:pPr>
              <a:buNone/>
            </a:pPr>
            <a:endParaRPr lang="en-US" dirty="0"/>
          </a:p>
          <a:p>
            <a:r>
              <a:rPr lang="en-US" sz="1200" kern="1200" baseline="0" dirty="0">
                <a:solidFill>
                  <a:schemeClr val="tx1"/>
                </a:solidFill>
                <a:latin typeface="+mn-lt"/>
                <a:ea typeface="+mn-ea"/>
                <a:cs typeface="+mn-cs"/>
              </a:rPr>
              <a:t>The placement policy determines where in real memory a process piece is to reside.</a:t>
            </a:r>
          </a:p>
          <a:p>
            <a:r>
              <a:rPr lang="en-US" sz="1200" kern="1200" baseline="0" dirty="0">
                <a:solidFill>
                  <a:schemeClr val="tx1"/>
                </a:solidFill>
                <a:latin typeface="+mn-lt"/>
                <a:ea typeface="+mn-ea"/>
                <a:cs typeface="+mn-cs"/>
              </a:rPr>
              <a:t>In a pure segmentation system, the placement policy is an important design issue;</a:t>
            </a:r>
          </a:p>
          <a:p>
            <a:r>
              <a:rPr lang="en-US" sz="1200" kern="1200" baseline="0" dirty="0">
                <a:solidFill>
                  <a:schemeClr val="tx1"/>
                </a:solidFill>
                <a:latin typeface="+mn-lt"/>
                <a:ea typeface="+mn-ea"/>
                <a:cs typeface="+mn-cs"/>
              </a:rPr>
              <a:t>policies such as best-fit, first-fit, and so on, which were discussed in Chapter 7 , are</a:t>
            </a:r>
          </a:p>
          <a:p>
            <a:r>
              <a:rPr lang="en-US" sz="1200" kern="1200" baseline="0" dirty="0">
                <a:solidFill>
                  <a:schemeClr val="tx1"/>
                </a:solidFill>
                <a:latin typeface="+mn-lt"/>
                <a:ea typeface="+mn-ea"/>
                <a:cs typeface="+mn-cs"/>
              </a:rPr>
              <a:t>possible alternatives. However, for a system that uses either pure paging or paging</a:t>
            </a:r>
          </a:p>
          <a:p>
            <a:r>
              <a:rPr lang="en-US" sz="1200" kern="1200" baseline="0" dirty="0">
                <a:solidFill>
                  <a:schemeClr val="tx1"/>
                </a:solidFill>
                <a:latin typeface="+mn-lt"/>
                <a:ea typeface="+mn-ea"/>
                <a:cs typeface="+mn-cs"/>
              </a:rPr>
              <a:t>combined with segmentation, placement is usually irrelevant because the address</a:t>
            </a:r>
          </a:p>
          <a:p>
            <a:r>
              <a:rPr lang="en-US" sz="1200" kern="1200" baseline="0" dirty="0">
                <a:solidFill>
                  <a:schemeClr val="tx1"/>
                </a:solidFill>
                <a:latin typeface="+mn-lt"/>
                <a:ea typeface="+mn-ea"/>
                <a:cs typeface="+mn-cs"/>
              </a:rPr>
              <a:t>translation hardware and the main memory access hardware can perform their</a:t>
            </a:r>
          </a:p>
          <a:p>
            <a:r>
              <a:rPr lang="en-US" sz="1200" kern="1200" baseline="0" dirty="0">
                <a:solidFill>
                  <a:schemeClr val="tx1"/>
                </a:solidFill>
                <a:latin typeface="+mn-lt"/>
                <a:ea typeface="+mn-ea"/>
                <a:cs typeface="+mn-cs"/>
              </a:rPr>
              <a:t>functions for any page-frame combination with equal efficiency.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one area in which placement does become a concern, and this is a</a:t>
            </a:r>
          </a:p>
          <a:p>
            <a:r>
              <a:rPr lang="en-US" sz="1200" kern="1200" baseline="0" dirty="0">
                <a:solidFill>
                  <a:schemeClr val="tx1"/>
                </a:solidFill>
                <a:latin typeface="+mn-lt"/>
                <a:ea typeface="+mn-ea"/>
                <a:cs typeface="+mn-cs"/>
              </a:rPr>
              <a:t>subject of research and development. On a so-called nonuniform memory access</a:t>
            </a:r>
          </a:p>
          <a:p>
            <a:r>
              <a:rPr lang="en-US" sz="1200" kern="1200" baseline="0" dirty="0">
                <a:solidFill>
                  <a:schemeClr val="tx1"/>
                </a:solidFill>
                <a:latin typeface="+mn-lt"/>
                <a:ea typeface="+mn-ea"/>
                <a:cs typeface="+mn-cs"/>
              </a:rPr>
              <a:t>(NUMA) multiprocessor, the distributed, shared memory of the machine can be</a:t>
            </a:r>
          </a:p>
          <a:p>
            <a:r>
              <a:rPr lang="en-US" sz="1200" kern="1200" baseline="0" dirty="0">
                <a:solidFill>
                  <a:schemeClr val="tx1"/>
                </a:solidFill>
                <a:latin typeface="+mn-lt"/>
                <a:ea typeface="+mn-ea"/>
                <a:cs typeface="+mn-cs"/>
              </a:rPr>
              <a:t>referenced by any processor on the machine, but the time for accessing a particular</a:t>
            </a:r>
          </a:p>
          <a:p>
            <a:r>
              <a:rPr lang="en-US" sz="1200" kern="1200" baseline="0" dirty="0">
                <a:solidFill>
                  <a:schemeClr val="tx1"/>
                </a:solidFill>
                <a:latin typeface="+mn-lt"/>
                <a:ea typeface="+mn-ea"/>
                <a:cs typeface="+mn-cs"/>
              </a:rPr>
              <a:t>physical location varies with the distance between the processor and the memory</a:t>
            </a:r>
          </a:p>
          <a:p>
            <a:r>
              <a:rPr lang="en-US" sz="1200" kern="1200" baseline="0" dirty="0">
                <a:solidFill>
                  <a:schemeClr val="tx1"/>
                </a:solidFill>
                <a:latin typeface="+mn-lt"/>
                <a:ea typeface="+mn-ea"/>
                <a:cs typeface="+mn-cs"/>
              </a:rPr>
              <a:t>module. Thus, performance depends heavily on the extent to which data reside</a:t>
            </a:r>
          </a:p>
          <a:p>
            <a:r>
              <a:rPr lang="en-US" sz="1200" kern="1200" baseline="0" dirty="0">
                <a:solidFill>
                  <a:schemeClr val="tx1"/>
                </a:solidFill>
                <a:latin typeface="+mn-lt"/>
                <a:ea typeface="+mn-ea"/>
                <a:cs typeface="+mn-cs"/>
              </a:rPr>
              <a:t>close to the processors that use them [LARO92, BOLO89, COX89]. For NUMA</a:t>
            </a:r>
          </a:p>
          <a:p>
            <a:r>
              <a:rPr lang="en-US" sz="1200" kern="1200" baseline="0" dirty="0">
                <a:solidFill>
                  <a:schemeClr val="tx1"/>
                </a:solidFill>
                <a:latin typeface="+mn-lt"/>
                <a:ea typeface="+mn-ea"/>
                <a:cs typeface="+mn-cs"/>
              </a:rPr>
              <a:t>systems, an automatic placement strategy is desirable to assign pages to the memory</a:t>
            </a:r>
          </a:p>
          <a:p>
            <a:r>
              <a:rPr lang="en-US" sz="1200" kern="1200" baseline="0" dirty="0">
                <a:solidFill>
                  <a:schemeClr val="tx1"/>
                </a:solidFill>
                <a:latin typeface="+mn-lt"/>
                <a:ea typeface="+mn-ea"/>
                <a:cs typeface="+mn-cs"/>
              </a:rPr>
              <a:t>module that provides the best performance.</a:t>
            </a:r>
            <a:endParaRPr lang="en-NZ" dirty="0"/>
          </a:p>
          <a:p>
            <a:pPr>
              <a:buNone/>
            </a:pPr>
            <a:endParaRPr lang="en-US" dirty="0"/>
          </a:p>
          <a:p>
            <a:r>
              <a:rPr lang="en-US" sz="1200" kern="1200" baseline="0" dirty="0">
                <a:solidFill>
                  <a:schemeClr val="tx1"/>
                </a:solidFill>
                <a:latin typeface="+mn-lt"/>
                <a:ea typeface="+mn-ea"/>
                <a:cs typeface="+mn-cs"/>
              </a:rPr>
              <a:t>In most operating system texts, the treatment of memory management includes a</a:t>
            </a:r>
          </a:p>
          <a:p>
            <a:r>
              <a:rPr lang="en-US" sz="1200" kern="1200" baseline="0" dirty="0">
                <a:solidFill>
                  <a:schemeClr val="tx1"/>
                </a:solidFill>
                <a:latin typeface="+mn-lt"/>
                <a:ea typeface="+mn-ea"/>
                <a:cs typeface="+mn-cs"/>
              </a:rPr>
              <a:t>section entitled “replacement policy,” which deals with the selection of a page in</a:t>
            </a:r>
          </a:p>
          <a:p>
            <a:r>
              <a:rPr lang="en-US" sz="1200" kern="1200" baseline="0" dirty="0">
                <a:solidFill>
                  <a:schemeClr val="tx1"/>
                </a:solidFill>
                <a:latin typeface="+mn-lt"/>
                <a:ea typeface="+mn-ea"/>
                <a:cs typeface="+mn-cs"/>
              </a:rPr>
              <a:t>main memory to be replaced when a new page must be brought in. This topic is</a:t>
            </a:r>
          </a:p>
          <a:p>
            <a:r>
              <a:rPr lang="en-US" sz="1200" kern="1200" baseline="0" dirty="0">
                <a:solidFill>
                  <a:schemeClr val="tx1"/>
                </a:solidFill>
                <a:latin typeface="+mn-lt"/>
                <a:ea typeface="+mn-ea"/>
                <a:cs typeface="+mn-cs"/>
              </a:rPr>
              <a:t>sometimes difficult to explain because several interrelated concepts are involved: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How many page frames are to be allocated to each active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the set of pages to be considered for replacement should be limited</a:t>
            </a:r>
          </a:p>
          <a:p>
            <a:r>
              <a:rPr lang="en-US" sz="1200" kern="1200" baseline="0" dirty="0">
                <a:solidFill>
                  <a:schemeClr val="tx1"/>
                </a:solidFill>
                <a:latin typeface="+mn-lt"/>
                <a:ea typeface="+mn-ea"/>
                <a:cs typeface="+mn-cs"/>
              </a:rPr>
              <a:t>to those of the process that caused the page fault or encompass all the page</a:t>
            </a:r>
          </a:p>
          <a:p>
            <a:r>
              <a:rPr lang="en-US" sz="1200" kern="1200" baseline="0" dirty="0">
                <a:solidFill>
                  <a:schemeClr val="tx1"/>
                </a:solidFill>
                <a:latin typeface="+mn-lt"/>
                <a:ea typeface="+mn-ea"/>
                <a:cs typeface="+mn-cs"/>
              </a:rPr>
              <a:t>frames in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Among the set of pages considered, which particular page should be selected</a:t>
            </a:r>
          </a:p>
          <a:p>
            <a:r>
              <a:rPr lang="en-US" sz="1200" kern="1200" baseline="0" dirty="0">
                <a:solidFill>
                  <a:schemeClr val="tx1"/>
                </a:solidFill>
                <a:latin typeface="+mn-lt"/>
                <a:ea typeface="+mn-ea"/>
                <a:cs typeface="+mn-cs"/>
              </a:rPr>
              <a:t>for replacement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shall refer to the first two concepts as </a:t>
            </a:r>
            <a:r>
              <a:rPr lang="en-US" sz="1200" i="1" kern="1200" baseline="0" dirty="0">
                <a:solidFill>
                  <a:schemeClr val="tx1"/>
                </a:solidFill>
                <a:latin typeface="+mn-lt"/>
                <a:ea typeface="+mn-ea"/>
                <a:cs typeface="+mn-cs"/>
              </a:rPr>
              <a:t>resident set management , which is dealt</a:t>
            </a:r>
          </a:p>
          <a:p>
            <a:r>
              <a:rPr lang="en-US" sz="1200" kern="1200" baseline="0" dirty="0">
                <a:solidFill>
                  <a:schemeClr val="tx1"/>
                </a:solidFill>
                <a:latin typeface="+mn-lt"/>
                <a:ea typeface="+mn-ea"/>
                <a:cs typeface="+mn-cs"/>
              </a:rPr>
              <a:t>with in the next subsection, and reserve the term </a:t>
            </a:r>
            <a:r>
              <a:rPr lang="en-US" sz="1200" i="1" kern="1200" baseline="0" dirty="0">
                <a:solidFill>
                  <a:schemeClr val="tx1"/>
                </a:solidFill>
                <a:latin typeface="+mn-lt"/>
                <a:ea typeface="+mn-ea"/>
                <a:cs typeface="+mn-cs"/>
              </a:rPr>
              <a:t>replacement policy for the third</a:t>
            </a:r>
          </a:p>
          <a:p>
            <a:r>
              <a:rPr lang="en-US" sz="1200" kern="1200" baseline="0" dirty="0">
                <a:solidFill>
                  <a:schemeClr val="tx1"/>
                </a:solidFill>
                <a:latin typeface="+mn-lt"/>
                <a:ea typeface="+mn-ea"/>
                <a:cs typeface="+mn-cs"/>
              </a:rPr>
              <a:t>concept, which is discussed in this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area of replacement policy is probably the most studied of any area of</a:t>
            </a:r>
          </a:p>
          <a:p>
            <a:r>
              <a:rPr lang="en-US" sz="1200" kern="1200" baseline="0" dirty="0">
                <a:solidFill>
                  <a:schemeClr val="tx1"/>
                </a:solidFill>
                <a:latin typeface="+mn-lt"/>
                <a:ea typeface="+mn-ea"/>
                <a:cs typeface="+mn-cs"/>
              </a:rPr>
              <a:t>memory management. When all of the frames in main memory are occupied and</a:t>
            </a:r>
          </a:p>
          <a:p>
            <a:r>
              <a:rPr lang="en-US" sz="1200" kern="1200" baseline="0" dirty="0">
                <a:solidFill>
                  <a:schemeClr val="tx1"/>
                </a:solidFill>
                <a:latin typeface="+mn-lt"/>
                <a:ea typeface="+mn-ea"/>
                <a:cs typeface="+mn-cs"/>
              </a:rPr>
              <a:t>it is necessary to bring in a new page to satisfy a page fault, the replacement policy</a:t>
            </a:r>
          </a:p>
          <a:p>
            <a:r>
              <a:rPr lang="en-US" sz="1200" kern="1200" baseline="0" dirty="0">
                <a:solidFill>
                  <a:schemeClr val="tx1"/>
                </a:solidFill>
                <a:latin typeface="+mn-lt"/>
                <a:ea typeface="+mn-ea"/>
                <a:cs typeface="+mn-cs"/>
              </a:rPr>
              <a:t>determines which page currently in memory is to be replaced. All of the policies</a:t>
            </a:r>
          </a:p>
          <a:p>
            <a:r>
              <a:rPr lang="en-US" sz="1200" kern="1200" baseline="0" dirty="0">
                <a:solidFill>
                  <a:schemeClr val="tx1"/>
                </a:solidFill>
                <a:latin typeface="+mn-lt"/>
                <a:ea typeface="+mn-ea"/>
                <a:cs typeface="+mn-cs"/>
              </a:rPr>
              <a:t>have as their objective that the page that is removed should be the page least likely</a:t>
            </a:r>
          </a:p>
          <a:p>
            <a:r>
              <a:rPr lang="en-US" sz="1200" kern="1200" baseline="0" dirty="0">
                <a:solidFill>
                  <a:schemeClr val="tx1"/>
                </a:solidFill>
                <a:latin typeface="+mn-lt"/>
                <a:ea typeface="+mn-ea"/>
                <a:cs typeface="+mn-cs"/>
              </a:rPr>
              <a:t>to be referenced in the near future. Because of the principle of locality, there is</a:t>
            </a:r>
          </a:p>
          <a:p>
            <a:r>
              <a:rPr lang="en-US" sz="1200" kern="1200" baseline="0" dirty="0">
                <a:solidFill>
                  <a:schemeClr val="tx1"/>
                </a:solidFill>
                <a:latin typeface="+mn-lt"/>
                <a:ea typeface="+mn-ea"/>
                <a:cs typeface="+mn-cs"/>
              </a:rPr>
              <a:t>often a high correlation between recent referencing history and near-future referencing</a:t>
            </a:r>
          </a:p>
          <a:p>
            <a:r>
              <a:rPr lang="en-US" sz="1200" kern="1200" baseline="0" dirty="0">
                <a:solidFill>
                  <a:schemeClr val="tx1"/>
                </a:solidFill>
                <a:latin typeface="+mn-lt"/>
                <a:ea typeface="+mn-ea"/>
                <a:cs typeface="+mn-cs"/>
              </a:rPr>
              <a:t>patterns. Thus, most policies try to predict future behavior on the basis of</a:t>
            </a:r>
          </a:p>
          <a:p>
            <a:r>
              <a:rPr lang="en-US" sz="1200" kern="1200" baseline="0" dirty="0">
                <a:solidFill>
                  <a:schemeClr val="tx1"/>
                </a:solidFill>
                <a:latin typeface="+mn-lt"/>
                <a:ea typeface="+mn-ea"/>
                <a:cs typeface="+mn-cs"/>
              </a:rPr>
              <a:t>past behavior. One trade-off that must be considered is that the more elaborate and</a:t>
            </a:r>
          </a:p>
          <a:p>
            <a:r>
              <a:rPr lang="en-US" sz="1200" kern="1200" baseline="0" dirty="0">
                <a:solidFill>
                  <a:schemeClr val="tx1"/>
                </a:solidFill>
                <a:latin typeface="+mn-lt"/>
                <a:ea typeface="+mn-ea"/>
                <a:cs typeface="+mn-cs"/>
              </a:rPr>
              <a:t>sophisticated the replacement policy, the greater will be the hardware and software</a:t>
            </a:r>
          </a:p>
          <a:p>
            <a:r>
              <a:rPr lang="en-US" sz="1200" kern="1200" baseline="0" dirty="0">
                <a:solidFill>
                  <a:schemeClr val="tx1"/>
                </a:solidFill>
                <a:latin typeface="+mn-lt"/>
                <a:ea typeface="+mn-ea"/>
                <a:cs typeface="+mn-cs"/>
              </a:rPr>
              <a:t>overhead to implement it.</a:t>
            </a:r>
          </a:p>
          <a:p>
            <a:endParaRPr lang="en-US" sz="120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Regardless of the resident set management strategy (discussed</a:t>
            </a:r>
          </a:p>
          <a:p>
            <a:r>
              <a:rPr lang="en-US" sz="1200" kern="1200" baseline="0" dirty="0">
                <a:solidFill>
                  <a:schemeClr val="tx1"/>
                </a:solidFill>
                <a:latin typeface="+mn-lt"/>
                <a:ea typeface="+mn-ea"/>
                <a:cs typeface="+mn-cs"/>
              </a:rPr>
              <a:t>in the next subsection), there are certain basic algorithms that are used for the</a:t>
            </a:r>
          </a:p>
          <a:p>
            <a:r>
              <a:rPr lang="en-US" sz="1200" kern="1200" baseline="0" dirty="0">
                <a:solidFill>
                  <a:schemeClr val="tx1"/>
                </a:solidFill>
                <a:latin typeface="+mn-lt"/>
                <a:ea typeface="+mn-ea"/>
                <a:cs typeface="+mn-cs"/>
              </a:rPr>
              <a:t>selection of a page to replace. Replacement algorithms that have been discussed in</a:t>
            </a:r>
          </a:p>
          <a:p>
            <a:r>
              <a:rPr lang="en-US" sz="1200" kern="1200" baseline="0" dirty="0">
                <a:solidFill>
                  <a:schemeClr val="tx1"/>
                </a:solidFill>
                <a:latin typeface="+mn-lt"/>
                <a:ea typeface="+mn-ea"/>
                <a:cs typeface="+mn-cs"/>
              </a:rPr>
              <a:t>the literature include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Optimal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Least recently used (LRU)</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First-in-first-out (FIFO)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Clock</a:t>
            </a:r>
          </a:p>
          <a:p>
            <a:endParaRPr lang="en-NZ" dirty="0"/>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optimal policy </a:t>
            </a:r>
            <a:r>
              <a:rPr lang="en-US" sz="1200" b="0" kern="1200" baseline="0" dirty="0">
                <a:solidFill>
                  <a:schemeClr val="tx1"/>
                </a:solidFill>
                <a:latin typeface="+mn-lt"/>
                <a:ea typeface="+mn-ea"/>
                <a:cs typeface="+mn-cs"/>
              </a:rPr>
              <a:t>selects for replacement that page for which the time to the next</a:t>
            </a:r>
          </a:p>
          <a:p>
            <a:r>
              <a:rPr lang="en-US" sz="1200" kern="1200" baseline="0" dirty="0">
                <a:solidFill>
                  <a:schemeClr val="tx1"/>
                </a:solidFill>
                <a:latin typeface="+mn-lt"/>
                <a:ea typeface="+mn-ea"/>
                <a:cs typeface="+mn-cs"/>
              </a:rPr>
              <a:t>reference is the longest. It can be shown that this policy results in the fewest number of</a:t>
            </a:r>
          </a:p>
          <a:p>
            <a:r>
              <a:rPr lang="en-US" sz="1200" kern="1200" baseline="0" dirty="0">
                <a:solidFill>
                  <a:schemeClr val="tx1"/>
                </a:solidFill>
                <a:latin typeface="+mn-lt"/>
                <a:ea typeface="+mn-ea"/>
                <a:cs typeface="+mn-cs"/>
              </a:rPr>
              <a:t>page faults [BELA66]. Clearly, this policy is impossible to implement, because it would</a:t>
            </a:r>
          </a:p>
          <a:p>
            <a:r>
              <a:rPr lang="en-US" sz="1200" kern="1200" baseline="0" dirty="0">
                <a:solidFill>
                  <a:schemeClr val="tx1"/>
                </a:solidFill>
                <a:latin typeface="+mn-lt"/>
                <a:ea typeface="+mn-ea"/>
                <a:cs typeface="+mn-cs"/>
              </a:rPr>
              <a:t>require the operating system to have perfect knowledge of future events. However, it</a:t>
            </a:r>
          </a:p>
          <a:p>
            <a:r>
              <a:rPr lang="en-US" sz="1200" kern="1200" baseline="0" dirty="0">
                <a:solidFill>
                  <a:schemeClr val="tx1"/>
                </a:solidFill>
                <a:latin typeface="+mn-lt"/>
                <a:ea typeface="+mn-ea"/>
                <a:cs typeface="+mn-cs"/>
              </a:rPr>
              <a:t>does serve as a standard against which to judge real-world algorithms.</a:t>
            </a:r>
            <a:endParaRPr lang="en-US"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8.14 gives an example of the optimal policy. The example assumes a</a:t>
            </a:r>
          </a:p>
          <a:p>
            <a:r>
              <a:rPr lang="en-US" sz="1200" kern="1200" baseline="0" dirty="0">
                <a:solidFill>
                  <a:schemeClr val="tx1"/>
                </a:solidFill>
                <a:latin typeface="+mn-lt"/>
                <a:ea typeface="+mn-ea"/>
                <a:cs typeface="+mn-cs"/>
              </a:rPr>
              <a:t>fixed frame allocation (fixed resident set size) for this process of three frames. The</a:t>
            </a:r>
          </a:p>
          <a:p>
            <a:r>
              <a:rPr lang="en-US" sz="1200" kern="1200" baseline="0" dirty="0">
                <a:solidFill>
                  <a:schemeClr val="tx1"/>
                </a:solidFill>
                <a:latin typeface="+mn-lt"/>
                <a:ea typeface="+mn-ea"/>
                <a:cs typeface="+mn-cs"/>
              </a:rPr>
              <a:t>execution of the process requires reference to five distinct pages. The page address</a:t>
            </a:r>
          </a:p>
          <a:p>
            <a:r>
              <a:rPr lang="en-US" sz="1200" kern="1200" baseline="0" dirty="0">
                <a:solidFill>
                  <a:schemeClr val="tx1"/>
                </a:solidFill>
                <a:latin typeface="+mn-lt"/>
                <a:ea typeface="+mn-ea"/>
                <a:cs typeface="+mn-cs"/>
              </a:rPr>
              <a:t>stream formed by executing the program is</a:t>
            </a:r>
          </a:p>
          <a:p>
            <a:r>
              <a:rPr lang="en-US" sz="1200" kern="1200" baseline="0" dirty="0">
                <a:solidFill>
                  <a:schemeClr val="tx1"/>
                </a:solidFill>
                <a:latin typeface="+mn-lt"/>
                <a:ea typeface="+mn-ea"/>
                <a:cs typeface="+mn-cs"/>
              </a:rPr>
              <a:t>2 3 2 1 5 2 4 5 3 2 5 2</a:t>
            </a:r>
          </a:p>
          <a:p>
            <a:r>
              <a:rPr lang="en-US" sz="1200" kern="1200" baseline="0" dirty="0">
                <a:solidFill>
                  <a:schemeClr val="tx1"/>
                </a:solidFill>
                <a:latin typeface="+mn-lt"/>
                <a:ea typeface="+mn-ea"/>
                <a:cs typeface="+mn-cs"/>
              </a:rPr>
              <a:t>which means that the first page referenced is 2, the second page referenced is 3, and</a:t>
            </a:r>
          </a:p>
          <a:p>
            <a:r>
              <a:rPr lang="en-US" sz="1200" kern="1200" baseline="0" dirty="0">
                <a:solidFill>
                  <a:schemeClr val="tx1"/>
                </a:solidFill>
                <a:latin typeface="+mn-lt"/>
                <a:ea typeface="+mn-ea"/>
                <a:cs typeface="+mn-cs"/>
              </a:rPr>
              <a:t>so on. The optimal policy produces three page faults after the frame allocation has</a:t>
            </a:r>
          </a:p>
          <a:p>
            <a:r>
              <a:rPr lang="en-US" sz="1200" kern="1200" baseline="0" dirty="0">
                <a:solidFill>
                  <a:schemeClr val="tx1"/>
                </a:solidFill>
                <a:latin typeface="+mn-lt"/>
                <a:ea typeface="+mn-ea"/>
                <a:cs typeface="+mn-cs"/>
              </a:rPr>
              <a:t>been filled.</a:t>
            </a:r>
            <a:endParaRPr lang="en-US" dirty="0"/>
          </a:p>
          <a:p>
            <a:endParaRPr lang="en-NZ" dirty="0"/>
          </a:p>
          <a:p>
            <a:endParaRPr lang="en-US" dirty="0"/>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least recently used (LRU) policy replaces the page in memory that has</a:t>
            </a:r>
          </a:p>
          <a:p>
            <a:r>
              <a:rPr lang="en-US" sz="1200" kern="1200" baseline="0" dirty="0">
                <a:solidFill>
                  <a:schemeClr val="tx1"/>
                </a:solidFill>
                <a:latin typeface="+mn-lt"/>
                <a:ea typeface="+mn-ea"/>
                <a:cs typeface="+mn-cs"/>
              </a:rPr>
              <a:t>not been referenced for the longest time. By the principle of locality, this should</a:t>
            </a:r>
          </a:p>
          <a:p>
            <a:r>
              <a:rPr lang="en-US" sz="1200" kern="1200" baseline="0" dirty="0">
                <a:solidFill>
                  <a:schemeClr val="tx1"/>
                </a:solidFill>
                <a:latin typeface="+mn-lt"/>
                <a:ea typeface="+mn-ea"/>
                <a:cs typeface="+mn-cs"/>
              </a:rPr>
              <a:t>be the page least likely to be referenced in the near future. And, in fact, the LRU</a:t>
            </a:r>
          </a:p>
          <a:p>
            <a:r>
              <a:rPr lang="en-US" sz="1200" kern="1200" baseline="0" dirty="0">
                <a:solidFill>
                  <a:schemeClr val="tx1"/>
                </a:solidFill>
                <a:latin typeface="+mn-lt"/>
                <a:ea typeface="+mn-ea"/>
                <a:cs typeface="+mn-cs"/>
              </a:rPr>
              <a:t>policy does nearly as well as the optimal policy. The problem with this approach is</a:t>
            </a:r>
          </a:p>
          <a:p>
            <a:r>
              <a:rPr lang="en-US" sz="1200" kern="1200" baseline="0" dirty="0">
                <a:solidFill>
                  <a:schemeClr val="tx1"/>
                </a:solidFill>
                <a:latin typeface="+mn-lt"/>
                <a:ea typeface="+mn-ea"/>
                <a:cs typeface="+mn-cs"/>
              </a:rPr>
              <a:t>the difficulty in implementation. One approach would be to tag each page with the</a:t>
            </a:r>
          </a:p>
          <a:p>
            <a:r>
              <a:rPr lang="en-US" sz="1200" kern="1200" baseline="0" dirty="0">
                <a:solidFill>
                  <a:schemeClr val="tx1"/>
                </a:solidFill>
                <a:latin typeface="+mn-lt"/>
                <a:ea typeface="+mn-ea"/>
                <a:cs typeface="+mn-cs"/>
              </a:rPr>
              <a:t>time of its last reference; this would have to be done at each memory reference,</a:t>
            </a:r>
          </a:p>
          <a:p>
            <a:r>
              <a:rPr lang="en-US" sz="1200" kern="1200" baseline="0" dirty="0">
                <a:solidFill>
                  <a:schemeClr val="tx1"/>
                </a:solidFill>
                <a:latin typeface="+mn-lt"/>
                <a:ea typeface="+mn-ea"/>
                <a:cs typeface="+mn-cs"/>
              </a:rPr>
              <a:t>both instruction and data. Even if the hardware would support such a scheme, the</a:t>
            </a:r>
          </a:p>
          <a:p>
            <a:r>
              <a:rPr lang="en-US" sz="1200" kern="1200" baseline="0" dirty="0">
                <a:solidFill>
                  <a:schemeClr val="tx1"/>
                </a:solidFill>
                <a:latin typeface="+mn-lt"/>
                <a:ea typeface="+mn-ea"/>
                <a:cs typeface="+mn-cs"/>
              </a:rPr>
              <a:t>overhead would be tremendous. Alternatively, one could maintain a stack of page</a:t>
            </a:r>
          </a:p>
          <a:p>
            <a:r>
              <a:rPr lang="en-US" sz="1200" kern="1200" baseline="0" dirty="0">
                <a:solidFill>
                  <a:schemeClr val="tx1"/>
                </a:solidFill>
                <a:latin typeface="+mn-lt"/>
                <a:ea typeface="+mn-ea"/>
                <a:cs typeface="+mn-cs"/>
              </a:rPr>
              <a:t>references, again an expensive prospect.</a:t>
            </a:r>
            <a:endParaRPr lang="en-US" dirty="0"/>
          </a:p>
          <a:p>
            <a:endParaRPr lang="en-NZ" dirty="0"/>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first-in-first-out (FIFO) </a:t>
            </a:r>
            <a:r>
              <a:rPr lang="en-US" sz="1200" b="0" kern="1200" baseline="0" dirty="0">
                <a:solidFill>
                  <a:schemeClr val="tx1"/>
                </a:solidFill>
                <a:latin typeface="+mn-lt"/>
                <a:ea typeface="+mn-ea"/>
                <a:cs typeface="+mn-cs"/>
              </a:rPr>
              <a:t>policy treats the page frames allocated to a process</a:t>
            </a:r>
          </a:p>
          <a:p>
            <a:r>
              <a:rPr lang="en-US" sz="1200" kern="1200" baseline="0" dirty="0">
                <a:solidFill>
                  <a:schemeClr val="tx1"/>
                </a:solidFill>
                <a:latin typeface="+mn-lt"/>
                <a:ea typeface="+mn-ea"/>
                <a:cs typeface="+mn-cs"/>
              </a:rPr>
              <a:t>as a circular buffer, and pages are removed in round-robin style. All that is</a:t>
            </a:r>
          </a:p>
          <a:p>
            <a:r>
              <a:rPr lang="en-US" sz="1200" kern="1200" baseline="0" dirty="0">
                <a:solidFill>
                  <a:schemeClr val="tx1"/>
                </a:solidFill>
                <a:latin typeface="+mn-lt"/>
                <a:ea typeface="+mn-ea"/>
                <a:cs typeface="+mn-cs"/>
              </a:rPr>
              <a:t>required is a pointer that circles through the page frames of the process. This is</a:t>
            </a:r>
          </a:p>
          <a:p>
            <a:r>
              <a:rPr lang="en-US" sz="1200" kern="1200" baseline="0" dirty="0">
                <a:solidFill>
                  <a:schemeClr val="tx1"/>
                </a:solidFill>
                <a:latin typeface="+mn-lt"/>
                <a:ea typeface="+mn-ea"/>
                <a:cs typeface="+mn-cs"/>
              </a:rPr>
              <a:t>therefore one of the simplest page replacement policies to implement. The logic</a:t>
            </a:r>
          </a:p>
          <a:p>
            <a:r>
              <a:rPr lang="en-US" sz="1200" kern="1200" baseline="0" dirty="0">
                <a:solidFill>
                  <a:schemeClr val="tx1"/>
                </a:solidFill>
                <a:latin typeface="+mn-lt"/>
                <a:ea typeface="+mn-ea"/>
                <a:cs typeface="+mn-cs"/>
              </a:rPr>
              <a:t>behind this choice, other than its simplicity, is that one is replacing the page that</a:t>
            </a:r>
          </a:p>
          <a:p>
            <a:r>
              <a:rPr lang="en-US" sz="1200" kern="1200" baseline="0" dirty="0">
                <a:solidFill>
                  <a:schemeClr val="tx1"/>
                </a:solidFill>
                <a:latin typeface="+mn-lt"/>
                <a:ea typeface="+mn-ea"/>
                <a:cs typeface="+mn-cs"/>
              </a:rPr>
              <a:t>has been in memory the longest: A page fetched into memory a long time ago may</a:t>
            </a:r>
          </a:p>
          <a:p>
            <a:r>
              <a:rPr lang="en-US" sz="1200" kern="1200" baseline="0" dirty="0">
                <a:solidFill>
                  <a:schemeClr val="tx1"/>
                </a:solidFill>
                <a:latin typeface="+mn-lt"/>
                <a:ea typeface="+mn-ea"/>
                <a:cs typeface="+mn-cs"/>
              </a:rPr>
              <a:t>have now fallen out of use. This reasoning will often be wrong, because there will</a:t>
            </a:r>
          </a:p>
          <a:p>
            <a:r>
              <a:rPr lang="en-US" sz="1200" kern="1200" baseline="0" dirty="0">
                <a:solidFill>
                  <a:schemeClr val="tx1"/>
                </a:solidFill>
                <a:latin typeface="+mn-lt"/>
                <a:ea typeface="+mn-ea"/>
                <a:cs typeface="+mn-cs"/>
              </a:rPr>
              <a:t>often be regions of program or data that are heavily used throughout the life of a</a:t>
            </a:r>
          </a:p>
          <a:p>
            <a:r>
              <a:rPr lang="en-US" sz="1200" kern="1200" baseline="0" dirty="0">
                <a:solidFill>
                  <a:schemeClr val="tx1"/>
                </a:solidFill>
                <a:latin typeface="+mn-lt"/>
                <a:ea typeface="+mn-ea"/>
                <a:cs typeface="+mn-cs"/>
              </a:rPr>
              <a:t>program. Those pages will be repeatedly paged in and out by the FIFO algorithm.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simplest form of clock policy requires the association of an additional</a:t>
            </a:r>
          </a:p>
          <a:p>
            <a:r>
              <a:rPr lang="en-US" sz="1200" kern="1200" baseline="0" dirty="0">
                <a:solidFill>
                  <a:schemeClr val="tx1"/>
                </a:solidFill>
                <a:latin typeface="+mn-lt"/>
                <a:ea typeface="+mn-ea"/>
                <a:cs typeface="+mn-cs"/>
              </a:rPr>
              <a:t>bit with each frame, referred to as the use bit. When a page is first loaded into a</a:t>
            </a:r>
          </a:p>
          <a:p>
            <a:r>
              <a:rPr lang="en-US" sz="1200" kern="1200" baseline="0" dirty="0">
                <a:solidFill>
                  <a:schemeClr val="tx1"/>
                </a:solidFill>
                <a:latin typeface="+mn-lt"/>
                <a:ea typeface="+mn-ea"/>
                <a:cs typeface="+mn-cs"/>
              </a:rPr>
              <a:t>frame in memory, the use bit for that frame is set to 1. Whenever the page is subsequently</a:t>
            </a:r>
          </a:p>
          <a:p>
            <a:r>
              <a:rPr lang="en-US" sz="1200" kern="1200" baseline="0" dirty="0">
                <a:solidFill>
                  <a:schemeClr val="tx1"/>
                </a:solidFill>
                <a:latin typeface="+mn-lt"/>
                <a:ea typeface="+mn-ea"/>
                <a:cs typeface="+mn-cs"/>
              </a:rPr>
              <a:t>referenced (after the reference that generated the page fault), its use bit is</a:t>
            </a:r>
          </a:p>
          <a:p>
            <a:r>
              <a:rPr lang="en-US" sz="1200" kern="1200" baseline="0" dirty="0">
                <a:solidFill>
                  <a:schemeClr val="tx1"/>
                </a:solidFill>
                <a:latin typeface="+mn-lt"/>
                <a:ea typeface="+mn-ea"/>
                <a:cs typeface="+mn-cs"/>
              </a:rPr>
              <a:t>set to 1. For the page replacement algorithm, the set of frames that are candidates</a:t>
            </a:r>
          </a:p>
          <a:p>
            <a:r>
              <a:rPr lang="en-US" sz="1200" kern="1200" baseline="0" dirty="0">
                <a:solidFill>
                  <a:schemeClr val="tx1"/>
                </a:solidFill>
                <a:latin typeface="+mn-lt"/>
                <a:ea typeface="+mn-ea"/>
                <a:cs typeface="+mn-cs"/>
              </a:rPr>
              <a:t>for replacement (this process: local scope; all of main memory: global scope  ) is</a:t>
            </a:r>
          </a:p>
          <a:p>
            <a:r>
              <a:rPr lang="en-US" sz="1200" kern="1200" baseline="0" dirty="0">
                <a:solidFill>
                  <a:schemeClr val="tx1"/>
                </a:solidFill>
                <a:latin typeface="+mn-lt"/>
                <a:ea typeface="+mn-ea"/>
                <a:cs typeface="+mn-cs"/>
              </a:rPr>
              <a:t>considered to be a circular buffer, with which a pointer is associated. When a page</a:t>
            </a:r>
          </a:p>
          <a:p>
            <a:r>
              <a:rPr lang="en-US" sz="1200" kern="1200" baseline="0" dirty="0">
                <a:solidFill>
                  <a:schemeClr val="tx1"/>
                </a:solidFill>
                <a:latin typeface="+mn-lt"/>
                <a:ea typeface="+mn-ea"/>
                <a:cs typeface="+mn-cs"/>
              </a:rPr>
              <a:t>is replaced, the pointer is set to indicate the next frame in the buffer after the one</a:t>
            </a:r>
          </a:p>
          <a:p>
            <a:r>
              <a:rPr lang="en-US" sz="1200" kern="1200" baseline="0" dirty="0">
                <a:solidFill>
                  <a:schemeClr val="tx1"/>
                </a:solidFill>
                <a:latin typeface="+mn-lt"/>
                <a:ea typeface="+mn-ea"/>
                <a:cs typeface="+mn-cs"/>
              </a:rPr>
              <a:t>just updated. When it comes time to replace a page, the operating system scans</a:t>
            </a:r>
          </a:p>
          <a:p>
            <a:r>
              <a:rPr lang="en-US" sz="1200" kern="1200" baseline="0" dirty="0">
                <a:solidFill>
                  <a:schemeClr val="tx1"/>
                </a:solidFill>
                <a:latin typeface="+mn-lt"/>
                <a:ea typeface="+mn-ea"/>
                <a:cs typeface="+mn-cs"/>
              </a:rPr>
              <a:t>the buffer to find a frame with a use bit set to 0. Each time it encounters a frame</a:t>
            </a:r>
          </a:p>
          <a:p>
            <a:r>
              <a:rPr lang="en-US" sz="1200" kern="1200" baseline="0" dirty="0">
                <a:solidFill>
                  <a:schemeClr val="tx1"/>
                </a:solidFill>
                <a:latin typeface="+mn-lt"/>
                <a:ea typeface="+mn-ea"/>
                <a:cs typeface="+mn-cs"/>
              </a:rPr>
              <a:t>with a use bit of 1, it resets that bit to 0 and continues on. If any of the frames in</a:t>
            </a:r>
          </a:p>
          <a:p>
            <a:r>
              <a:rPr lang="en-US" sz="1200" kern="1200" baseline="0" dirty="0">
                <a:solidFill>
                  <a:schemeClr val="tx1"/>
                </a:solidFill>
                <a:latin typeface="+mn-lt"/>
                <a:ea typeface="+mn-ea"/>
                <a:cs typeface="+mn-cs"/>
              </a:rPr>
              <a:t>the buffer have a use bit of 0 at the beginning of this process, the first such frame</a:t>
            </a:r>
          </a:p>
          <a:p>
            <a:r>
              <a:rPr lang="en-US" sz="1200" kern="1200" baseline="0" dirty="0">
                <a:solidFill>
                  <a:schemeClr val="tx1"/>
                </a:solidFill>
                <a:latin typeface="+mn-lt"/>
                <a:ea typeface="+mn-ea"/>
                <a:cs typeface="+mn-cs"/>
              </a:rPr>
              <a:t>encountered is chosen for replacement. If all of the frames have a use bit of 1, then</a:t>
            </a:r>
          </a:p>
          <a:p>
            <a:r>
              <a:rPr lang="en-US" sz="1200" kern="1200" baseline="0" dirty="0">
                <a:solidFill>
                  <a:schemeClr val="tx1"/>
                </a:solidFill>
                <a:latin typeface="+mn-lt"/>
                <a:ea typeface="+mn-ea"/>
                <a:cs typeface="+mn-cs"/>
              </a:rPr>
              <a:t>the pointer will make one complete cycle through the buffer, setting all the use bits</a:t>
            </a:r>
          </a:p>
          <a:p>
            <a:r>
              <a:rPr lang="en-US" sz="1200" kern="1200" baseline="0" dirty="0">
                <a:solidFill>
                  <a:schemeClr val="tx1"/>
                </a:solidFill>
                <a:latin typeface="+mn-lt"/>
                <a:ea typeface="+mn-ea"/>
                <a:cs typeface="+mn-cs"/>
              </a:rPr>
              <a:t>to 0, and stop at its original position, replacing the page in that frame. We can see</a:t>
            </a:r>
          </a:p>
          <a:p>
            <a:r>
              <a:rPr lang="en-US" sz="1200" kern="1200" baseline="0" dirty="0">
                <a:solidFill>
                  <a:schemeClr val="tx1"/>
                </a:solidFill>
                <a:latin typeface="+mn-lt"/>
                <a:ea typeface="+mn-ea"/>
                <a:cs typeface="+mn-cs"/>
              </a:rPr>
              <a:t>that this policy is similar to FIFO, except that, in the clock policy, any frame with</a:t>
            </a:r>
          </a:p>
          <a:p>
            <a:r>
              <a:rPr lang="en-US" sz="1200" kern="1200" baseline="0" dirty="0">
                <a:solidFill>
                  <a:schemeClr val="tx1"/>
                </a:solidFill>
                <a:latin typeface="+mn-lt"/>
                <a:ea typeface="+mn-ea"/>
                <a:cs typeface="+mn-cs"/>
              </a:rPr>
              <a:t>a use bit of 1 is passed over by the algorithm. The policy is referred to as a clock</a:t>
            </a:r>
          </a:p>
          <a:p>
            <a:r>
              <a:rPr lang="en-US" sz="1200" kern="1200" baseline="0" dirty="0">
                <a:solidFill>
                  <a:schemeClr val="tx1"/>
                </a:solidFill>
                <a:latin typeface="+mn-lt"/>
                <a:ea typeface="+mn-ea"/>
                <a:cs typeface="+mn-cs"/>
              </a:rPr>
              <a:t>policy because we can visualize the page frames as laid out in a circle. A number of</a:t>
            </a:r>
          </a:p>
          <a:p>
            <a:r>
              <a:rPr lang="en-US" sz="1200" kern="1200" baseline="0" dirty="0">
                <a:solidFill>
                  <a:schemeClr val="tx1"/>
                </a:solidFill>
                <a:latin typeface="+mn-lt"/>
                <a:ea typeface="+mn-ea"/>
                <a:cs typeface="+mn-cs"/>
              </a:rPr>
              <a:t>operating systems have employed some variation of this simple clock policy (e.g.,</a:t>
            </a:r>
          </a:p>
          <a:p>
            <a:r>
              <a:rPr lang="en-US" sz="1200" kern="1200" baseline="0" dirty="0">
                <a:solidFill>
                  <a:schemeClr val="tx1"/>
                </a:solidFill>
                <a:latin typeface="+mn-lt"/>
                <a:ea typeface="+mn-ea"/>
                <a:cs typeface="+mn-cs"/>
              </a:rPr>
              <a:t>Multics [CORB68]).</a:t>
            </a:r>
            <a:endParaRPr lang="en-NZ" dirty="0"/>
          </a:p>
          <a:p>
            <a:endParaRPr lang="en-NZ" dirty="0"/>
          </a:p>
          <a:p>
            <a:r>
              <a:rPr lang="en-US" sz="1200" b="0" i="0" kern="1200" baseline="0" dirty="0">
                <a:solidFill>
                  <a:schemeClr val="tx1"/>
                </a:solidFill>
                <a:latin typeface="+mn-lt"/>
                <a:ea typeface="+mn-ea"/>
                <a:cs typeface="+mn-cs"/>
              </a:rPr>
              <a:t>Although LRU and the clock policies are superior to FIFO,</a:t>
            </a:r>
          </a:p>
          <a:p>
            <a:r>
              <a:rPr lang="en-US" sz="1200" kern="1200" baseline="0" dirty="0">
                <a:solidFill>
                  <a:schemeClr val="tx1"/>
                </a:solidFill>
                <a:latin typeface="+mn-lt"/>
                <a:ea typeface="+mn-ea"/>
                <a:cs typeface="+mn-cs"/>
              </a:rPr>
              <a:t>they both involve complexity and overhead not suffered with FIFO. In addition,</a:t>
            </a:r>
          </a:p>
          <a:p>
            <a:r>
              <a:rPr lang="en-US" sz="1200" kern="1200" baseline="0" dirty="0">
                <a:solidFill>
                  <a:schemeClr val="tx1"/>
                </a:solidFill>
                <a:latin typeface="+mn-lt"/>
                <a:ea typeface="+mn-ea"/>
                <a:cs typeface="+mn-cs"/>
              </a:rPr>
              <a:t>there is the related issue that the cost of replacing a page that has been modified is</a:t>
            </a:r>
          </a:p>
          <a:p>
            <a:r>
              <a:rPr lang="en-US" sz="1200" kern="1200" baseline="0" dirty="0">
                <a:solidFill>
                  <a:schemeClr val="tx1"/>
                </a:solidFill>
                <a:latin typeface="+mn-lt"/>
                <a:ea typeface="+mn-ea"/>
                <a:cs typeface="+mn-cs"/>
              </a:rPr>
              <a:t>greater than for one that has not, because the former must be written back out to</a:t>
            </a:r>
          </a:p>
          <a:p>
            <a:r>
              <a:rPr lang="en-US" sz="1200" kern="1200" baseline="0" dirty="0">
                <a:solidFill>
                  <a:schemeClr val="tx1"/>
                </a:solidFill>
                <a:latin typeface="+mn-lt"/>
                <a:ea typeface="+mn-ea"/>
                <a:cs typeface="+mn-cs"/>
              </a:rPr>
              <a:t>secondary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interesting strategy that can improve paging performance and allow</a:t>
            </a:r>
          </a:p>
          <a:p>
            <a:r>
              <a:rPr lang="en-US" sz="1200" kern="1200" baseline="0" dirty="0">
                <a:solidFill>
                  <a:schemeClr val="tx1"/>
                </a:solidFill>
                <a:latin typeface="+mn-lt"/>
                <a:ea typeface="+mn-ea"/>
                <a:cs typeface="+mn-cs"/>
              </a:rPr>
              <a:t>the use of a simpler page replacement policy is page buffering. The VAX VMS</a:t>
            </a:r>
          </a:p>
          <a:p>
            <a:r>
              <a:rPr lang="en-US" sz="1200" kern="1200" baseline="0" dirty="0">
                <a:solidFill>
                  <a:schemeClr val="tx1"/>
                </a:solidFill>
                <a:latin typeface="+mn-lt"/>
                <a:ea typeface="+mn-ea"/>
                <a:cs typeface="+mn-cs"/>
              </a:rPr>
              <a:t>approach is representative. The page replacement algorithm is simple FIFO. To</a:t>
            </a:r>
          </a:p>
          <a:p>
            <a:r>
              <a:rPr lang="en-US" sz="1200" kern="1200" baseline="0" dirty="0">
                <a:solidFill>
                  <a:schemeClr val="tx1"/>
                </a:solidFill>
                <a:latin typeface="+mn-lt"/>
                <a:ea typeface="+mn-ea"/>
                <a:cs typeface="+mn-cs"/>
              </a:rPr>
              <a:t>improve performance, a replaced page is not lost but rather is assigned to one of</a:t>
            </a:r>
          </a:p>
          <a:p>
            <a:r>
              <a:rPr lang="en-US" sz="1200" kern="1200" baseline="0" dirty="0">
                <a:solidFill>
                  <a:schemeClr val="tx1"/>
                </a:solidFill>
                <a:latin typeface="+mn-lt"/>
                <a:ea typeface="+mn-ea"/>
                <a:cs typeface="+mn-cs"/>
              </a:rPr>
              <a:t>two lists: the free page list if the page has not been modified, or the modified page</a:t>
            </a:r>
          </a:p>
          <a:p>
            <a:r>
              <a:rPr lang="en-US" sz="1200" kern="1200" baseline="0" dirty="0">
                <a:solidFill>
                  <a:schemeClr val="tx1"/>
                </a:solidFill>
                <a:latin typeface="+mn-lt"/>
                <a:ea typeface="+mn-ea"/>
                <a:cs typeface="+mn-cs"/>
              </a:rPr>
              <a:t>list if it has. Note that the page is not physically moved about in main memory;</a:t>
            </a:r>
          </a:p>
          <a:p>
            <a:r>
              <a:rPr lang="en-US" sz="1200" kern="1200" baseline="0" dirty="0">
                <a:solidFill>
                  <a:schemeClr val="tx1"/>
                </a:solidFill>
                <a:latin typeface="+mn-lt"/>
                <a:ea typeface="+mn-ea"/>
                <a:cs typeface="+mn-cs"/>
              </a:rPr>
              <a:t>instead, the entry in the page table for this page is removed and placed in either the</a:t>
            </a:r>
          </a:p>
          <a:p>
            <a:r>
              <a:rPr lang="en-US" sz="1200" kern="1200" baseline="0" dirty="0">
                <a:solidFill>
                  <a:schemeClr val="tx1"/>
                </a:solidFill>
                <a:latin typeface="+mn-lt"/>
                <a:ea typeface="+mn-ea"/>
                <a:cs typeface="+mn-cs"/>
              </a:rPr>
              <a:t>free or modified 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free page list is a list of page frames available for reading in pages. VMS</a:t>
            </a:r>
          </a:p>
          <a:p>
            <a:r>
              <a:rPr lang="en-US" sz="1200" kern="1200" baseline="0" dirty="0">
                <a:solidFill>
                  <a:schemeClr val="tx1"/>
                </a:solidFill>
                <a:latin typeface="+mn-lt"/>
                <a:ea typeface="+mn-ea"/>
                <a:cs typeface="+mn-cs"/>
              </a:rPr>
              <a:t>tries to keep some small number of frames free at all times. When a page is to be</a:t>
            </a:r>
          </a:p>
          <a:p>
            <a:r>
              <a:rPr lang="en-US" sz="1200" kern="1200" baseline="0" dirty="0">
                <a:solidFill>
                  <a:schemeClr val="tx1"/>
                </a:solidFill>
                <a:latin typeface="+mn-lt"/>
                <a:ea typeface="+mn-ea"/>
                <a:cs typeface="+mn-cs"/>
              </a:rPr>
              <a:t>read in, the page frame at the head of the list is used, destroying the page that was</a:t>
            </a:r>
          </a:p>
          <a:p>
            <a:r>
              <a:rPr lang="en-US" sz="1200" kern="1200" baseline="0" dirty="0">
                <a:solidFill>
                  <a:schemeClr val="tx1"/>
                </a:solidFill>
                <a:latin typeface="+mn-lt"/>
                <a:ea typeface="+mn-ea"/>
                <a:cs typeface="+mn-cs"/>
              </a:rPr>
              <a:t>there. When an unmodified page is to be replaced, it remains in memory and its</a:t>
            </a:r>
          </a:p>
          <a:p>
            <a:r>
              <a:rPr lang="en-US" sz="1200" kern="1200" baseline="0" dirty="0">
                <a:solidFill>
                  <a:schemeClr val="tx1"/>
                </a:solidFill>
                <a:latin typeface="+mn-lt"/>
                <a:ea typeface="+mn-ea"/>
                <a:cs typeface="+mn-cs"/>
              </a:rPr>
              <a:t>page frame is added to the tail of the free page list. Similarly, when a modified page</a:t>
            </a:r>
          </a:p>
          <a:p>
            <a:r>
              <a:rPr lang="en-US" sz="1200" kern="1200" baseline="0" dirty="0">
                <a:solidFill>
                  <a:schemeClr val="tx1"/>
                </a:solidFill>
                <a:latin typeface="+mn-lt"/>
                <a:ea typeface="+mn-ea"/>
                <a:cs typeface="+mn-cs"/>
              </a:rPr>
              <a:t>is to be written out and replaced, its page frame is added to the tail of the modified</a:t>
            </a:r>
          </a:p>
          <a:p>
            <a:r>
              <a:rPr lang="en-US" sz="1200" kern="1200" baseline="0" dirty="0">
                <a:solidFill>
                  <a:schemeClr val="tx1"/>
                </a:solidFill>
                <a:latin typeface="+mn-lt"/>
                <a:ea typeface="+mn-ea"/>
                <a:cs typeface="+mn-cs"/>
              </a:rPr>
              <a:t>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important aspect of these maneuvers is that the page to be replaced</a:t>
            </a:r>
          </a:p>
          <a:p>
            <a:r>
              <a:rPr lang="en-US" sz="1200" kern="1200" baseline="0" dirty="0">
                <a:solidFill>
                  <a:schemeClr val="tx1"/>
                </a:solidFill>
                <a:latin typeface="+mn-lt"/>
                <a:ea typeface="+mn-ea"/>
                <a:cs typeface="+mn-cs"/>
              </a:rPr>
              <a:t>remains in memory. Thus if the process references that page, it is returned to the</a:t>
            </a:r>
          </a:p>
          <a:p>
            <a:r>
              <a:rPr lang="en-US" sz="1200" kern="1200" baseline="0" dirty="0">
                <a:solidFill>
                  <a:schemeClr val="tx1"/>
                </a:solidFill>
                <a:latin typeface="+mn-lt"/>
                <a:ea typeface="+mn-ea"/>
                <a:cs typeface="+mn-cs"/>
              </a:rPr>
              <a:t>resident set of that process at little cost. In effect, the free and modified page lists act</a:t>
            </a:r>
          </a:p>
          <a:p>
            <a:r>
              <a:rPr lang="en-US" sz="1200" kern="1200" baseline="0" dirty="0">
                <a:solidFill>
                  <a:schemeClr val="tx1"/>
                </a:solidFill>
                <a:latin typeface="+mn-lt"/>
                <a:ea typeface="+mn-ea"/>
                <a:cs typeface="+mn-cs"/>
              </a:rPr>
              <a:t>as a cache of pages. The modified page list serves another useful function: Modified</a:t>
            </a:r>
          </a:p>
          <a:p>
            <a:r>
              <a:rPr lang="en-US" sz="1200" kern="1200" baseline="0" dirty="0">
                <a:solidFill>
                  <a:schemeClr val="tx1"/>
                </a:solidFill>
                <a:latin typeface="+mn-lt"/>
                <a:ea typeface="+mn-ea"/>
                <a:cs typeface="+mn-cs"/>
              </a:rPr>
              <a:t>pages are written out in clusters rather than one at a time. This significantly reduces</a:t>
            </a:r>
          </a:p>
          <a:p>
            <a:r>
              <a:rPr lang="en-US" sz="1200" kern="1200" baseline="0" dirty="0">
                <a:solidFill>
                  <a:schemeClr val="tx1"/>
                </a:solidFill>
                <a:latin typeface="+mn-lt"/>
                <a:ea typeface="+mn-ea"/>
                <a:cs typeface="+mn-cs"/>
              </a:rPr>
              <a:t>the number of I/O operations and therefore the amount of disk access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simpler version of page buffering is implemented in the Mach operating</a:t>
            </a:r>
          </a:p>
          <a:p>
            <a:r>
              <a:rPr lang="en-US" sz="1200" kern="1200" baseline="0" dirty="0">
                <a:solidFill>
                  <a:schemeClr val="tx1"/>
                </a:solidFill>
                <a:latin typeface="+mn-lt"/>
                <a:ea typeface="+mn-ea"/>
                <a:cs typeface="+mn-cs"/>
              </a:rPr>
              <a:t>system [RASH88]. In this case, no distinction is made between modified and</a:t>
            </a:r>
          </a:p>
          <a:p>
            <a:r>
              <a:rPr lang="en-US" sz="1200" kern="1200" baseline="0" dirty="0">
                <a:solidFill>
                  <a:schemeClr val="tx1"/>
                </a:solidFill>
                <a:latin typeface="+mn-lt"/>
                <a:ea typeface="+mn-ea"/>
                <a:cs typeface="+mn-cs"/>
              </a:rPr>
              <a:t>unmodified pages.</a:t>
            </a:r>
            <a:endParaRPr lang="en-NZ" dirty="0"/>
          </a:p>
          <a:p>
            <a:endParaRPr lang="en-NZ" dirty="0"/>
          </a:p>
          <a:p>
            <a:r>
              <a:rPr lang="en-US" sz="1200" b="0" i="0" kern="1200" baseline="0" dirty="0">
                <a:solidFill>
                  <a:schemeClr val="tx1"/>
                </a:solidFill>
                <a:latin typeface="+mn-lt"/>
                <a:ea typeface="+mn-ea"/>
                <a:cs typeface="+mn-cs"/>
              </a:rPr>
              <a:t>As discussed earlier, main memory size</a:t>
            </a:r>
          </a:p>
          <a:p>
            <a:r>
              <a:rPr lang="en-US" sz="1200" kern="1200" baseline="0" dirty="0">
                <a:solidFill>
                  <a:schemeClr val="tx1"/>
                </a:solidFill>
                <a:latin typeface="+mn-lt"/>
                <a:ea typeface="+mn-ea"/>
                <a:cs typeface="+mn-cs"/>
              </a:rPr>
              <a:t>is getting larger and the locality of applications is decreasing. In compensation,</a:t>
            </a:r>
          </a:p>
          <a:p>
            <a:r>
              <a:rPr lang="en-US" sz="1200" kern="1200" baseline="0" dirty="0">
                <a:solidFill>
                  <a:schemeClr val="tx1"/>
                </a:solidFill>
                <a:latin typeface="+mn-lt"/>
                <a:ea typeface="+mn-ea"/>
                <a:cs typeface="+mn-cs"/>
              </a:rPr>
              <a:t>cache sizes have been increasing. Large cache sizes, even </a:t>
            </a:r>
            <a:r>
              <a:rPr lang="en-US" sz="1200" kern="1200" baseline="0" dirty="0" err="1">
                <a:solidFill>
                  <a:schemeClr val="tx1"/>
                </a:solidFill>
                <a:latin typeface="+mn-lt"/>
                <a:ea typeface="+mn-ea"/>
                <a:cs typeface="+mn-cs"/>
              </a:rPr>
              <a:t>multimegabyte</a:t>
            </a:r>
            <a:r>
              <a:rPr lang="en-US" sz="1200" kern="1200" baseline="0" dirty="0">
                <a:solidFill>
                  <a:schemeClr val="tx1"/>
                </a:solidFill>
                <a:latin typeface="+mn-lt"/>
                <a:ea typeface="+mn-ea"/>
                <a:cs typeface="+mn-cs"/>
              </a:rPr>
              <a:t> ones, are</a:t>
            </a:r>
          </a:p>
          <a:p>
            <a:r>
              <a:rPr lang="en-US" sz="1200" kern="1200" baseline="0" dirty="0">
                <a:solidFill>
                  <a:schemeClr val="tx1"/>
                </a:solidFill>
                <a:latin typeface="+mn-lt"/>
                <a:ea typeface="+mn-ea"/>
                <a:cs typeface="+mn-cs"/>
              </a:rPr>
              <a:t>now feasible design alternatives [BORG90]. With a large cache, the replacement of</a:t>
            </a:r>
          </a:p>
          <a:p>
            <a:r>
              <a:rPr lang="en-US" sz="1200" kern="1200" baseline="0" dirty="0">
                <a:solidFill>
                  <a:schemeClr val="tx1"/>
                </a:solidFill>
                <a:latin typeface="+mn-lt"/>
                <a:ea typeface="+mn-ea"/>
                <a:cs typeface="+mn-cs"/>
              </a:rPr>
              <a:t>virtual memory pages can have a performance impact. If the page frame selected</a:t>
            </a:r>
          </a:p>
          <a:p>
            <a:r>
              <a:rPr lang="en-US" sz="1200" kern="1200" baseline="0" dirty="0">
                <a:solidFill>
                  <a:schemeClr val="tx1"/>
                </a:solidFill>
                <a:latin typeface="+mn-lt"/>
                <a:ea typeface="+mn-ea"/>
                <a:cs typeface="+mn-cs"/>
              </a:rPr>
              <a:t>for replacement is in the cache, then that cache block is lost as well as the page that</a:t>
            </a:r>
          </a:p>
          <a:p>
            <a:r>
              <a:rPr lang="en-US" sz="1200" kern="1200" baseline="0" dirty="0">
                <a:solidFill>
                  <a:schemeClr val="tx1"/>
                </a:solidFill>
                <a:latin typeface="+mn-lt"/>
                <a:ea typeface="+mn-ea"/>
                <a:cs typeface="+mn-cs"/>
              </a:rPr>
              <a:t>it holds.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systems that use some form of page buffering, it is possible to improve</a:t>
            </a:r>
          </a:p>
          <a:p>
            <a:r>
              <a:rPr lang="en-US" sz="1200" kern="1200" baseline="0" dirty="0">
                <a:solidFill>
                  <a:schemeClr val="tx1"/>
                </a:solidFill>
                <a:latin typeface="+mn-lt"/>
                <a:ea typeface="+mn-ea"/>
                <a:cs typeface="+mn-cs"/>
              </a:rPr>
              <a:t>cache performance by supplementing the page replacement policy with a policy for</a:t>
            </a:r>
          </a:p>
          <a:p>
            <a:r>
              <a:rPr lang="en-US" sz="1200" kern="1200" baseline="0" dirty="0">
                <a:solidFill>
                  <a:schemeClr val="tx1"/>
                </a:solidFill>
                <a:latin typeface="+mn-lt"/>
                <a:ea typeface="+mn-ea"/>
                <a:cs typeface="+mn-cs"/>
              </a:rPr>
              <a:t>page placement in the page buffer. Most operating systems place pages by selecting</a:t>
            </a:r>
          </a:p>
          <a:p>
            <a:r>
              <a:rPr lang="en-US" sz="1200" kern="1200" baseline="0" dirty="0">
                <a:solidFill>
                  <a:schemeClr val="tx1"/>
                </a:solidFill>
                <a:latin typeface="+mn-lt"/>
                <a:ea typeface="+mn-ea"/>
                <a:cs typeface="+mn-cs"/>
              </a:rPr>
              <a:t>an arbitrary page frame from the page buffer; typically a first-in-first-out discipline</a:t>
            </a:r>
          </a:p>
          <a:p>
            <a:r>
              <a:rPr lang="en-US" sz="1200" kern="1200" baseline="0" dirty="0">
                <a:solidFill>
                  <a:schemeClr val="tx1"/>
                </a:solidFill>
                <a:latin typeface="+mn-lt"/>
                <a:ea typeface="+mn-ea"/>
                <a:cs typeface="+mn-cs"/>
              </a:rPr>
              <a:t>is used. A study reported in [KESS92] shows that a careful page placement strategy</a:t>
            </a:r>
          </a:p>
          <a:p>
            <a:r>
              <a:rPr lang="en-US" sz="1200" kern="1200" baseline="0" dirty="0">
                <a:solidFill>
                  <a:schemeClr val="tx1"/>
                </a:solidFill>
                <a:latin typeface="+mn-lt"/>
                <a:ea typeface="+mn-ea"/>
                <a:cs typeface="+mn-cs"/>
              </a:rPr>
              <a:t>can result in 10–20% fewer cache misses than naive 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Several page placement algorithms are examined in [KESS92]. The details</a:t>
            </a:r>
          </a:p>
          <a:p>
            <a:r>
              <a:rPr lang="en-US" sz="1200" kern="1200" baseline="0" dirty="0">
                <a:solidFill>
                  <a:schemeClr val="tx1"/>
                </a:solidFill>
                <a:latin typeface="+mn-lt"/>
                <a:ea typeface="+mn-ea"/>
                <a:cs typeface="+mn-cs"/>
              </a:rPr>
              <a:t>are beyond the scope of this book, as they depend on the details of cache structure</a:t>
            </a:r>
          </a:p>
          <a:p>
            <a:r>
              <a:rPr lang="en-US" sz="1200" kern="1200" baseline="0" dirty="0">
                <a:solidFill>
                  <a:schemeClr val="tx1"/>
                </a:solidFill>
                <a:latin typeface="+mn-lt"/>
                <a:ea typeface="+mn-ea"/>
                <a:cs typeface="+mn-cs"/>
              </a:rPr>
              <a:t>and policies. The essence of these strategies is to bring consecutive pages into main</a:t>
            </a:r>
          </a:p>
          <a:p>
            <a:r>
              <a:rPr lang="en-US" sz="1200" kern="1200" baseline="0" dirty="0">
                <a:solidFill>
                  <a:schemeClr val="tx1"/>
                </a:solidFill>
                <a:latin typeface="+mn-lt"/>
                <a:ea typeface="+mn-ea"/>
                <a:cs typeface="+mn-cs"/>
              </a:rPr>
              <a:t>memory in such a way as to minimize the number of page frames that are mapped</a:t>
            </a:r>
          </a:p>
          <a:p>
            <a:r>
              <a:rPr lang="en-US" sz="1200" kern="1200" baseline="0" dirty="0">
                <a:solidFill>
                  <a:schemeClr val="tx1"/>
                </a:solidFill>
                <a:latin typeface="+mn-lt"/>
                <a:ea typeface="+mn-ea"/>
                <a:cs typeface="+mn-cs"/>
              </a:rPr>
              <a:t>into the same cache slots.</a:t>
            </a:r>
            <a:endParaRPr lang="en-NZ" dirty="0"/>
          </a:p>
          <a:p>
            <a:endParaRPr lang="en-NZ" dirty="0"/>
          </a:p>
          <a:p>
            <a:r>
              <a:rPr lang="en-US" sz="1200" kern="1200" baseline="0" dirty="0">
                <a:solidFill>
                  <a:schemeClr val="tx1"/>
                </a:solidFill>
                <a:latin typeface="+mn-lt"/>
                <a:ea typeface="+mn-ea"/>
                <a:cs typeface="+mn-cs"/>
              </a:rPr>
              <a:t>With paged virtual memory, it is not necessary and indeed</a:t>
            </a:r>
          </a:p>
          <a:p>
            <a:r>
              <a:rPr lang="en-US" sz="1200" kern="1200" baseline="0" dirty="0">
                <a:solidFill>
                  <a:schemeClr val="tx1"/>
                </a:solidFill>
                <a:latin typeface="+mn-lt"/>
                <a:ea typeface="+mn-ea"/>
                <a:cs typeface="+mn-cs"/>
              </a:rPr>
              <a:t>may not be possible to bring all of the pages of a process into main memory to</a:t>
            </a:r>
          </a:p>
          <a:p>
            <a:r>
              <a:rPr lang="en-US" sz="1200" kern="1200" baseline="0" dirty="0">
                <a:solidFill>
                  <a:schemeClr val="tx1"/>
                </a:solidFill>
                <a:latin typeface="+mn-lt"/>
                <a:ea typeface="+mn-ea"/>
                <a:cs typeface="+mn-cs"/>
              </a:rPr>
              <a:t>prepare it for execution. Thus, the operating system must decide how many pages to</a:t>
            </a:r>
          </a:p>
          <a:p>
            <a:r>
              <a:rPr lang="en-US" sz="1200" kern="1200" baseline="0" dirty="0">
                <a:solidFill>
                  <a:schemeClr val="tx1"/>
                </a:solidFill>
                <a:latin typeface="+mn-lt"/>
                <a:ea typeface="+mn-ea"/>
                <a:cs typeface="+mn-cs"/>
              </a:rPr>
              <a:t>bring in, that is, how much main memory to allocate to a particular process. Several</a:t>
            </a:r>
          </a:p>
          <a:p>
            <a:r>
              <a:rPr lang="en-US" sz="1200" kern="1200" baseline="0" dirty="0">
                <a:solidFill>
                  <a:schemeClr val="tx1"/>
                </a:solidFill>
                <a:latin typeface="+mn-lt"/>
                <a:ea typeface="+mn-ea"/>
                <a:cs typeface="+mn-cs"/>
              </a:rPr>
              <a:t>factors come into play: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smaller the amount of memory allocated to a process, the more processes</a:t>
            </a:r>
          </a:p>
          <a:p>
            <a:r>
              <a:rPr lang="en-US" sz="1200" kern="1200" baseline="0" dirty="0">
                <a:solidFill>
                  <a:schemeClr val="tx1"/>
                </a:solidFill>
                <a:latin typeface="+mn-lt"/>
                <a:ea typeface="+mn-ea"/>
                <a:cs typeface="+mn-cs"/>
              </a:rPr>
              <a:t>that can reside in main memory at any one time. This increases the probability</a:t>
            </a:r>
          </a:p>
          <a:p>
            <a:r>
              <a:rPr lang="en-US" sz="1200" kern="1200" baseline="0" dirty="0">
                <a:solidFill>
                  <a:schemeClr val="tx1"/>
                </a:solidFill>
                <a:latin typeface="+mn-lt"/>
                <a:ea typeface="+mn-ea"/>
                <a:cs typeface="+mn-cs"/>
              </a:rPr>
              <a:t>that the operating system will find at least one ready process at any given time</a:t>
            </a:r>
          </a:p>
          <a:p>
            <a:r>
              <a:rPr lang="en-US" sz="1200" kern="1200" baseline="0" dirty="0">
                <a:solidFill>
                  <a:schemeClr val="tx1"/>
                </a:solidFill>
                <a:latin typeface="+mn-lt"/>
                <a:ea typeface="+mn-ea"/>
                <a:cs typeface="+mn-cs"/>
              </a:rPr>
              <a:t>and hence reduces the time lost due to swapping.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 relatively small number of pages of a process are in main memory, then,</a:t>
            </a:r>
          </a:p>
          <a:p>
            <a:r>
              <a:rPr lang="en-US" sz="1200" kern="1200" baseline="0" dirty="0">
                <a:solidFill>
                  <a:schemeClr val="tx1"/>
                </a:solidFill>
                <a:latin typeface="+mn-lt"/>
                <a:ea typeface="+mn-ea"/>
                <a:cs typeface="+mn-cs"/>
              </a:rPr>
              <a:t>despite the principle of locality, the rate of page faults will be rather high (see</a:t>
            </a:r>
          </a:p>
          <a:p>
            <a:r>
              <a:rPr lang="en-US" sz="1200" kern="1200" baseline="0" dirty="0">
                <a:solidFill>
                  <a:schemeClr val="tx1"/>
                </a:solidFill>
                <a:latin typeface="+mn-lt"/>
                <a:ea typeface="+mn-ea"/>
                <a:cs typeface="+mn-cs"/>
              </a:rPr>
              <a:t>Figure 8.10b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Beyond a certain size, additional allocation of main memory to a particular</a:t>
            </a:r>
          </a:p>
          <a:p>
            <a:r>
              <a:rPr lang="en-US" sz="1200" kern="1200" baseline="0" dirty="0">
                <a:solidFill>
                  <a:schemeClr val="tx1"/>
                </a:solidFill>
                <a:latin typeface="+mn-lt"/>
                <a:ea typeface="+mn-ea"/>
                <a:cs typeface="+mn-cs"/>
              </a:rPr>
              <a:t>process will have no noticeable effect on the page fault rate for that process</a:t>
            </a:r>
          </a:p>
          <a:p>
            <a:r>
              <a:rPr lang="en-US" sz="1200" kern="1200" baseline="0" dirty="0">
                <a:solidFill>
                  <a:schemeClr val="tx1"/>
                </a:solidFill>
                <a:latin typeface="+mn-lt"/>
                <a:ea typeface="+mn-ea"/>
                <a:cs typeface="+mn-cs"/>
              </a:rPr>
              <a:t>because of the principle of locality.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these factors in mind, two sorts of policies are to be found in contemporary</a:t>
            </a:r>
          </a:p>
          <a:p>
            <a:r>
              <a:rPr lang="en-US" sz="1200" kern="1200" baseline="0" dirty="0">
                <a:solidFill>
                  <a:schemeClr val="tx1"/>
                </a:solidFill>
                <a:latin typeface="+mn-lt"/>
                <a:ea typeface="+mn-ea"/>
                <a:cs typeface="+mn-cs"/>
              </a:rPr>
              <a:t>operating systems. A </a:t>
            </a:r>
            <a:r>
              <a:rPr lang="en-US" sz="1200" b="1" kern="1200" baseline="0" dirty="0">
                <a:solidFill>
                  <a:schemeClr val="tx1"/>
                </a:solidFill>
                <a:latin typeface="+mn-lt"/>
                <a:ea typeface="+mn-ea"/>
                <a:cs typeface="+mn-cs"/>
              </a:rPr>
              <a:t>fixed-allocation policy </a:t>
            </a:r>
            <a:r>
              <a:rPr lang="en-US" sz="1200" b="0" kern="1200" baseline="0" dirty="0">
                <a:solidFill>
                  <a:schemeClr val="tx1"/>
                </a:solidFill>
                <a:latin typeface="+mn-lt"/>
                <a:ea typeface="+mn-ea"/>
                <a:cs typeface="+mn-cs"/>
              </a:rPr>
              <a:t>gives a process a fixed number of</a:t>
            </a:r>
          </a:p>
          <a:p>
            <a:r>
              <a:rPr lang="en-US" sz="1200" kern="1200" baseline="0" dirty="0">
                <a:solidFill>
                  <a:schemeClr val="tx1"/>
                </a:solidFill>
                <a:latin typeface="+mn-lt"/>
                <a:ea typeface="+mn-ea"/>
                <a:cs typeface="+mn-cs"/>
              </a:rPr>
              <a:t>frames in main memory within which to execute. That number is decided at initial</a:t>
            </a:r>
          </a:p>
          <a:p>
            <a:r>
              <a:rPr lang="en-US" sz="1200" kern="1200" baseline="0" dirty="0">
                <a:solidFill>
                  <a:schemeClr val="tx1"/>
                </a:solidFill>
                <a:latin typeface="+mn-lt"/>
                <a:ea typeface="+mn-ea"/>
                <a:cs typeface="+mn-cs"/>
              </a:rPr>
              <a:t>load time (process creation time) and may be determined based on the type of process</a:t>
            </a:r>
          </a:p>
          <a:p>
            <a:r>
              <a:rPr lang="en-US" sz="1200" kern="1200" baseline="0" dirty="0">
                <a:solidFill>
                  <a:schemeClr val="tx1"/>
                </a:solidFill>
                <a:latin typeface="+mn-lt"/>
                <a:ea typeface="+mn-ea"/>
                <a:cs typeface="+mn-cs"/>
              </a:rPr>
              <a:t>(interactive, batch, type of application) or may be based on guidance from the</a:t>
            </a:r>
          </a:p>
          <a:p>
            <a:r>
              <a:rPr lang="en-US" sz="1200" kern="1200" baseline="0" dirty="0">
                <a:solidFill>
                  <a:schemeClr val="tx1"/>
                </a:solidFill>
                <a:latin typeface="+mn-lt"/>
                <a:ea typeface="+mn-ea"/>
                <a:cs typeface="+mn-cs"/>
              </a:rPr>
              <a:t>programmer or system manager. With a fixed-allocation policy, whenever a page</a:t>
            </a:r>
          </a:p>
          <a:p>
            <a:r>
              <a:rPr lang="en-US" sz="1200" kern="1200" baseline="0" dirty="0">
                <a:solidFill>
                  <a:schemeClr val="tx1"/>
                </a:solidFill>
                <a:latin typeface="+mn-lt"/>
                <a:ea typeface="+mn-ea"/>
                <a:cs typeface="+mn-cs"/>
              </a:rPr>
              <a:t>fault occurs in the execution of a process, one of the pages of that process must be</a:t>
            </a:r>
          </a:p>
          <a:p>
            <a:r>
              <a:rPr lang="en-US" sz="1200" kern="1200" baseline="0" dirty="0">
                <a:solidFill>
                  <a:schemeClr val="tx1"/>
                </a:solidFill>
                <a:latin typeface="+mn-lt"/>
                <a:ea typeface="+mn-ea"/>
                <a:cs typeface="+mn-cs"/>
              </a:rPr>
              <a:t>replaced by the needed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variable-allocation policy </a:t>
            </a:r>
            <a:r>
              <a:rPr lang="en-US" sz="1200" b="0" kern="1200" baseline="0" dirty="0">
                <a:solidFill>
                  <a:schemeClr val="tx1"/>
                </a:solidFill>
                <a:latin typeface="+mn-lt"/>
                <a:ea typeface="+mn-ea"/>
                <a:cs typeface="+mn-cs"/>
              </a:rPr>
              <a:t>allows the number of page frames allocated to a</a:t>
            </a:r>
          </a:p>
          <a:p>
            <a:r>
              <a:rPr lang="en-US" sz="1200" kern="1200" baseline="0" dirty="0">
                <a:solidFill>
                  <a:schemeClr val="tx1"/>
                </a:solidFill>
                <a:latin typeface="+mn-lt"/>
                <a:ea typeface="+mn-ea"/>
                <a:cs typeface="+mn-cs"/>
              </a:rPr>
              <a:t>process to be varied over the lifetime of the process. Ideally, a process that is suffering</a:t>
            </a:r>
          </a:p>
          <a:p>
            <a:r>
              <a:rPr lang="en-US" sz="1200" kern="1200" baseline="0" dirty="0">
                <a:solidFill>
                  <a:schemeClr val="tx1"/>
                </a:solidFill>
                <a:latin typeface="+mn-lt"/>
                <a:ea typeface="+mn-ea"/>
                <a:cs typeface="+mn-cs"/>
              </a:rPr>
              <a:t>persistently high levels of page faults, indicating that the principle of locality</a:t>
            </a:r>
          </a:p>
          <a:p>
            <a:r>
              <a:rPr lang="en-US" sz="1200" kern="1200" baseline="0" dirty="0">
                <a:solidFill>
                  <a:schemeClr val="tx1"/>
                </a:solidFill>
                <a:latin typeface="+mn-lt"/>
                <a:ea typeface="+mn-ea"/>
                <a:cs typeface="+mn-cs"/>
              </a:rPr>
              <a:t>only holds in a weak form for that process, will be given additional page frames</a:t>
            </a:r>
          </a:p>
          <a:p>
            <a:r>
              <a:rPr lang="en-US" sz="1200" kern="1200" baseline="0" dirty="0">
                <a:solidFill>
                  <a:schemeClr val="tx1"/>
                </a:solidFill>
                <a:latin typeface="+mn-lt"/>
                <a:ea typeface="+mn-ea"/>
                <a:cs typeface="+mn-cs"/>
              </a:rPr>
              <a:t>to reduce the page fault rate; whereas a process with an exceptionally low page</a:t>
            </a:r>
          </a:p>
          <a:p>
            <a:r>
              <a:rPr lang="en-US" sz="1200" kern="1200" baseline="0" dirty="0">
                <a:solidFill>
                  <a:schemeClr val="tx1"/>
                </a:solidFill>
                <a:latin typeface="+mn-lt"/>
                <a:ea typeface="+mn-ea"/>
                <a:cs typeface="+mn-cs"/>
              </a:rPr>
              <a:t>fault rate, indicating that the process is quite well behaved from a locality point of</a:t>
            </a:r>
          </a:p>
          <a:p>
            <a:r>
              <a:rPr lang="en-US" sz="1200" kern="1200" baseline="0" dirty="0">
                <a:solidFill>
                  <a:schemeClr val="tx1"/>
                </a:solidFill>
                <a:latin typeface="+mn-lt"/>
                <a:ea typeface="+mn-ea"/>
                <a:cs typeface="+mn-cs"/>
              </a:rPr>
              <a:t>view, will be given a reduced allocation, with the hope that this will not noticeably</a:t>
            </a:r>
          </a:p>
          <a:p>
            <a:r>
              <a:rPr lang="en-US" sz="1200" kern="1200" baseline="0" dirty="0">
                <a:solidFill>
                  <a:schemeClr val="tx1"/>
                </a:solidFill>
                <a:latin typeface="+mn-lt"/>
                <a:ea typeface="+mn-ea"/>
                <a:cs typeface="+mn-cs"/>
              </a:rPr>
              <a:t>increase the page fault rate. The use of a variable-allocation policy relates to the</a:t>
            </a:r>
          </a:p>
          <a:p>
            <a:r>
              <a:rPr lang="en-US" sz="1200" kern="1200" baseline="0" dirty="0">
                <a:solidFill>
                  <a:schemeClr val="tx1"/>
                </a:solidFill>
                <a:latin typeface="+mn-lt"/>
                <a:ea typeface="+mn-ea"/>
                <a:cs typeface="+mn-cs"/>
              </a:rPr>
              <a:t>concept of replacement scope, as explained in the next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variable-allocation policy would appear to be the more powerful one.</a:t>
            </a:r>
          </a:p>
          <a:p>
            <a:r>
              <a:rPr lang="en-US" sz="1200" kern="1200" baseline="0" dirty="0">
                <a:solidFill>
                  <a:schemeClr val="tx1"/>
                </a:solidFill>
                <a:latin typeface="+mn-lt"/>
                <a:ea typeface="+mn-ea"/>
                <a:cs typeface="+mn-cs"/>
              </a:rPr>
              <a:t>However, the difficulty with this approach is that it requires the operating system to</a:t>
            </a:r>
          </a:p>
          <a:p>
            <a:r>
              <a:rPr lang="en-US" sz="1200" kern="1200" baseline="0" dirty="0">
                <a:solidFill>
                  <a:schemeClr val="tx1"/>
                </a:solidFill>
                <a:latin typeface="+mn-lt"/>
                <a:ea typeface="+mn-ea"/>
                <a:cs typeface="+mn-cs"/>
              </a:rPr>
              <a:t>assess the behavior of active processes. This inevitably requires software overhead</a:t>
            </a:r>
          </a:p>
          <a:p>
            <a:r>
              <a:rPr lang="en-US" sz="1200" kern="1200" baseline="0" dirty="0">
                <a:solidFill>
                  <a:schemeClr val="tx1"/>
                </a:solidFill>
                <a:latin typeface="+mn-lt"/>
                <a:ea typeface="+mn-ea"/>
                <a:cs typeface="+mn-cs"/>
              </a:rPr>
              <a:t>in the operating system and is dependent on hardware mechanisms provided by the</a:t>
            </a:r>
          </a:p>
          <a:p>
            <a:r>
              <a:rPr lang="en-US" sz="1200" kern="1200" baseline="0" dirty="0">
                <a:solidFill>
                  <a:schemeClr val="tx1"/>
                </a:solidFill>
                <a:latin typeface="+mn-lt"/>
                <a:ea typeface="+mn-ea"/>
                <a:cs typeface="+mn-cs"/>
              </a:rPr>
              <a:t>processor platform.</a:t>
            </a:r>
            <a:endParaRPr lang="en-US" dirty="0"/>
          </a:p>
          <a:p>
            <a:endParaRPr lang="en-NZ" dirty="0"/>
          </a:p>
          <a:p>
            <a:r>
              <a:rPr lang="en-US" sz="1200" kern="1200" baseline="0" dirty="0">
                <a:solidFill>
                  <a:schemeClr val="tx1"/>
                </a:solidFill>
                <a:latin typeface="+mn-lt"/>
                <a:ea typeface="+mn-ea"/>
                <a:cs typeface="+mn-cs"/>
              </a:rPr>
              <a:t>The scope of a replacement strategy can be categorized as</a:t>
            </a:r>
          </a:p>
          <a:p>
            <a:r>
              <a:rPr lang="en-US" sz="1200" kern="1200" baseline="0" dirty="0">
                <a:solidFill>
                  <a:schemeClr val="tx1"/>
                </a:solidFill>
                <a:latin typeface="+mn-lt"/>
                <a:ea typeface="+mn-ea"/>
                <a:cs typeface="+mn-cs"/>
              </a:rPr>
              <a:t>global or local. Both types of policies are activated by a page fault when there are no</a:t>
            </a:r>
          </a:p>
          <a:p>
            <a:r>
              <a:rPr lang="en-US" sz="1200" kern="1200" baseline="0" dirty="0">
                <a:solidFill>
                  <a:schemeClr val="tx1"/>
                </a:solidFill>
                <a:latin typeface="+mn-lt"/>
                <a:ea typeface="+mn-ea"/>
                <a:cs typeface="+mn-cs"/>
              </a:rPr>
              <a:t>free page frames. A </a:t>
            </a:r>
            <a:r>
              <a:rPr lang="en-US" sz="1200" b="1" kern="1200" baseline="0" dirty="0">
                <a:solidFill>
                  <a:schemeClr val="tx1"/>
                </a:solidFill>
                <a:latin typeface="+mn-lt"/>
                <a:ea typeface="+mn-ea"/>
                <a:cs typeface="+mn-cs"/>
              </a:rPr>
              <a:t>local replacement policy chooses only among the resident pages</a:t>
            </a:r>
          </a:p>
          <a:p>
            <a:r>
              <a:rPr lang="en-US" sz="1200" kern="1200" baseline="0" dirty="0">
                <a:solidFill>
                  <a:schemeClr val="tx1"/>
                </a:solidFill>
                <a:latin typeface="+mn-lt"/>
                <a:ea typeface="+mn-ea"/>
                <a:cs typeface="+mn-cs"/>
              </a:rPr>
              <a:t>of the process that generated the page fault in selecting a page to replace. A </a:t>
            </a:r>
            <a:r>
              <a:rPr lang="en-US" sz="1200" b="1" kern="1200" baseline="0" dirty="0">
                <a:solidFill>
                  <a:schemeClr val="tx1"/>
                </a:solidFill>
                <a:latin typeface="+mn-lt"/>
                <a:ea typeface="+mn-ea"/>
                <a:cs typeface="+mn-cs"/>
              </a:rPr>
              <a:t>global</a:t>
            </a:r>
          </a:p>
          <a:p>
            <a:r>
              <a:rPr lang="en-US" sz="1200" b="1" kern="1200" baseline="0" dirty="0">
                <a:solidFill>
                  <a:schemeClr val="tx1"/>
                </a:solidFill>
                <a:latin typeface="+mn-lt"/>
                <a:ea typeface="+mn-ea"/>
                <a:cs typeface="+mn-cs"/>
              </a:rPr>
              <a:t>replacement policy </a:t>
            </a:r>
            <a:r>
              <a:rPr lang="en-US" sz="1200" b="0" kern="1200" baseline="0" dirty="0">
                <a:solidFill>
                  <a:schemeClr val="tx1"/>
                </a:solidFill>
                <a:latin typeface="+mn-lt"/>
                <a:ea typeface="+mn-ea"/>
                <a:cs typeface="+mn-cs"/>
              </a:rPr>
              <a:t>considers all unlocked pages in main memory as candidates for</a:t>
            </a:r>
          </a:p>
          <a:p>
            <a:r>
              <a:rPr lang="en-US" sz="1200" kern="1200" baseline="0" dirty="0">
                <a:solidFill>
                  <a:schemeClr val="tx1"/>
                </a:solidFill>
                <a:latin typeface="+mn-lt"/>
                <a:ea typeface="+mn-ea"/>
                <a:cs typeface="+mn-cs"/>
              </a:rPr>
              <a:t>replacement, regardless of which process owns a particular page. While it happens</a:t>
            </a:r>
          </a:p>
          <a:p>
            <a:r>
              <a:rPr lang="en-US" sz="1200" kern="1200" baseline="0" dirty="0">
                <a:solidFill>
                  <a:schemeClr val="tx1"/>
                </a:solidFill>
                <a:latin typeface="+mn-lt"/>
                <a:ea typeface="+mn-ea"/>
                <a:cs typeface="+mn-cs"/>
              </a:rPr>
              <a:t>that local policies are easier to analyze, there is no convincing evidence that they</a:t>
            </a:r>
          </a:p>
          <a:p>
            <a:r>
              <a:rPr lang="en-US" sz="1200" kern="1200" baseline="0" dirty="0">
                <a:solidFill>
                  <a:schemeClr val="tx1"/>
                </a:solidFill>
                <a:latin typeface="+mn-lt"/>
                <a:ea typeface="+mn-ea"/>
                <a:cs typeface="+mn-cs"/>
              </a:rPr>
              <a:t>perform better than global policies, which are attractive because of their simplicity</a:t>
            </a:r>
          </a:p>
          <a:p>
            <a:r>
              <a:rPr lang="en-US" sz="1200" kern="1200" baseline="0" dirty="0">
                <a:solidFill>
                  <a:schemeClr val="tx1"/>
                </a:solidFill>
                <a:latin typeface="+mn-lt"/>
                <a:ea typeface="+mn-ea"/>
                <a:cs typeface="+mn-cs"/>
              </a:rPr>
              <a:t>of implementation and minimal overhead [CARR81, MAEK87].</a:t>
            </a:r>
            <a:endParaRPr lang="en-NZ" dirty="0"/>
          </a:p>
          <a:p>
            <a:endParaRPr lang="en-NZ" dirty="0"/>
          </a:p>
          <a:p>
            <a:r>
              <a:rPr lang="en-US" sz="1200" kern="1200" baseline="0" dirty="0">
                <a:solidFill>
                  <a:schemeClr val="tx1"/>
                </a:solidFill>
                <a:latin typeface="+mn-lt"/>
                <a:ea typeface="+mn-ea"/>
                <a:cs typeface="+mn-cs"/>
              </a:rPr>
              <a:t>There is a correlation between replacement scope and resident set size</a:t>
            </a:r>
          </a:p>
          <a:p>
            <a:r>
              <a:rPr lang="en-US" sz="1200" kern="1200" baseline="0" dirty="0">
                <a:solidFill>
                  <a:schemeClr val="tx1"/>
                </a:solidFill>
                <a:latin typeface="+mn-lt"/>
                <a:ea typeface="+mn-ea"/>
                <a:cs typeface="+mn-cs"/>
              </a:rPr>
              <a:t>( Table 8.5 ). A fixed resident set implies a local replacement policy: To hold the size</a:t>
            </a:r>
          </a:p>
          <a:p>
            <a:r>
              <a:rPr lang="en-US" sz="1200" kern="1200" baseline="0" dirty="0">
                <a:solidFill>
                  <a:schemeClr val="tx1"/>
                </a:solidFill>
                <a:latin typeface="+mn-lt"/>
                <a:ea typeface="+mn-ea"/>
                <a:cs typeface="+mn-cs"/>
              </a:rPr>
              <a:t>of a resident set fixed, a page that is removed from main memory must be replaced</a:t>
            </a:r>
          </a:p>
          <a:p>
            <a:r>
              <a:rPr lang="en-US" sz="1200" kern="1200" baseline="0" dirty="0">
                <a:solidFill>
                  <a:schemeClr val="tx1"/>
                </a:solidFill>
                <a:latin typeface="+mn-lt"/>
                <a:ea typeface="+mn-ea"/>
                <a:cs typeface="+mn-cs"/>
              </a:rPr>
              <a:t>by another page from the same process. A variable-allocation policy can clearly</a:t>
            </a:r>
          </a:p>
          <a:p>
            <a:r>
              <a:rPr lang="en-US" sz="1200" kern="1200" baseline="0" dirty="0">
                <a:solidFill>
                  <a:schemeClr val="tx1"/>
                </a:solidFill>
                <a:latin typeface="+mn-lt"/>
                <a:ea typeface="+mn-ea"/>
                <a:cs typeface="+mn-cs"/>
              </a:rPr>
              <a:t>employ a global replacement policy: The replacement of a page from one process in</a:t>
            </a:r>
          </a:p>
          <a:p>
            <a:r>
              <a:rPr lang="en-US" sz="1200" kern="1200" baseline="0" dirty="0">
                <a:solidFill>
                  <a:schemeClr val="tx1"/>
                </a:solidFill>
                <a:latin typeface="+mn-lt"/>
                <a:ea typeface="+mn-ea"/>
                <a:cs typeface="+mn-cs"/>
              </a:rPr>
              <a:t>main memory with that of another causes the allocation of one process to grow by</a:t>
            </a:r>
          </a:p>
          <a:p>
            <a:r>
              <a:rPr lang="en-US" sz="1200" kern="1200" baseline="0" dirty="0">
                <a:solidFill>
                  <a:schemeClr val="tx1"/>
                </a:solidFill>
                <a:latin typeface="+mn-lt"/>
                <a:ea typeface="+mn-ea"/>
                <a:cs typeface="+mn-cs"/>
              </a:rPr>
              <a:t>one page and that of the other to shrink by one page. We shall also see that variable</a:t>
            </a:r>
          </a:p>
          <a:p>
            <a:r>
              <a:rPr lang="en-US" sz="1200" kern="1200" baseline="0" dirty="0">
                <a:solidFill>
                  <a:schemeClr val="tx1"/>
                </a:solidFill>
                <a:latin typeface="+mn-lt"/>
                <a:ea typeface="+mn-ea"/>
                <a:cs typeface="+mn-cs"/>
              </a:rPr>
              <a:t>allocation and local replacement is a valid combination. We now examine these</a:t>
            </a:r>
          </a:p>
          <a:p>
            <a:r>
              <a:rPr lang="en-US" sz="1200" kern="1200" baseline="0" dirty="0">
                <a:solidFill>
                  <a:schemeClr val="tx1"/>
                </a:solidFill>
                <a:latin typeface="+mn-lt"/>
                <a:ea typeface="+mn-ea"/>
                <a:cs typeface="+mn-cs"/>
              </a:rPr>
              <a:t>three combinations.</a:t>
            </a:r>
            <a:endParaRPr lang="en-NZ" dirty="0"/>
          </a:p>
          <a:p>
            <a:endParaRPr lang="en-NZ" dirty="0"/>
          </a:p>
          <a:p>
            <a:r>
              <a:rPr lang="en-US" sz="1200" b="0" kern="1200" baseline="0" dirty="0">
                <a:solidFill>
                  <a:schemeClr val="tx1"/>
                </a:solidFill>
                <a:latin typeface="+mn-lt"/>
                <a:ea typeface="+mn-ea"/>
                <a:cs typeface="+mn-cs"/>
              </a:rPr>
              <a:t>A cleaning policy is the opposite of a fetch policy; it is concerned with determining</a:t>
            </a:r>
          </a:p>
          <a:p>
            <a:r>
              <a:rPr lang="en-US" sz="1200" b="0" kern="1200" baseline="0" dirty="0">
                <a:solidFill>
                  <a:schemeClr val="tx1"/>
                </a:solidFill>
                <a:latin typeface="+mn-lt"/>
                <a:ea typeface="+mn-ea"/>
                <a:cs typeface="+mn-cs"/>
              </a:rPr>
              <a:t>when a modified page should be written out to secondary memory. Two common</a:t>
            </a:r>
          </a:p>
          <a:p>
            <a:r>
              <a:rPr lang="en-US" sz="1200" b="0" kern="1200" baseline="0" dirty="0">
                <a:solidFill>
                  <a:schemeClr val="tx1"/>
                </a:solidFill>
                <a:latin typeface="+mn-lt"/>
                <a:ea typeface="+mn-ea"/>
                <a:cs typeface="+mn-cs"/>
              </a:rPr>
              <a:t>alternatives are demand cleaning and precleaning. With demand cleaning , a page is</a:t>
            </a:r>
          </a:p>
          <a:p>
            <a:r>
              <a:rPr lang="en-US" sz="1200" b="0" kern="1200" baseline="0" dirty="0">
                <a:solidFill>
                  <a:schemeClr val="tx1"/>
                </a:solidFill>
                <a:latin typeface="+mn-lt"/>
                <a:ea typeface="+mn-ea"/>
                <a:cs typeface="+mn-cs"/>
              </a:rPr>
              <a:t>written out to secondary memory only when it has been selected for replacement.</a:t>
            </a:r>
          </a:p>
          <a:p>
            <a:r>
              <a:rPr lang="en-US" sz="1200" b="0" kern="1200" baseline="0" dirty="0">
                <a:solidFill>
                  <a:schemeClr val="tx1"/>
                </a:solidFill>
                <a:latin typeface="+mn-lt"/>
                <a:ea typeface="+mn-ea"/>
                <a:cs typeface="+mn-cs"/>
              </a:rPr>
              <a:t>A precleaning policy writes modified pages before their page frames are needed so</a:t>
            </a:r>
          </a:p>
          <a:p>
            <a:r>
              <a:rPr lang="en-US" sz="1200" b="0" kern="1200" baseline="0" dirty="0">
                <a:solidFill>
                  <a:schemeClr val="tx1"/>
                </a:solidFill>
                <a:latin typeface="+mn-lt"/>
                <a:ea typeface="+mn-ea"/>
                <a:cs typeface="+mn-cs"/>
              </a:rPr>
              <a:t>that pages can be written out in batches.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Both precleaning and demand cleaning have drawbacks. </a:t>
            </a:r>
            <a:r>
              <a:rPr lang="en-US" sz="1200" b="0" kern="1200" baseline="0" dirty="0">
                <a:solidFill>
                  <a:schemeClr val="tx1"/>
                </a:solidFill>
                <a:latin typeface="+mn-lt"/>
                <a:ea typeface="+mn-ea"/>
                <a:cs typeface="+mn-cs"/>
              </a:rPr>
              <a:t>With precleaning, a</a:t>
            </a:r>
          </a:p>
          <a:p>
            <a:r>
              <a:rPr lang="en-US" sz="1200" b="0" kern="1200" baseline="0" dirty="0">
                <a:solidFill>
                  <a:schemeClr val="tx1"/>
                </a:solidFill>
                <a:latin typeface="+mn-lt"/>
                <a:ea typeface="+mn-ea"/>
                <a:cs typeface="+mn-cs"/>
              </a:rPr>
              <a:t>page is written out but remains in main memory until the page replacement algorithm</a:t>
            </a:r>
          </a:p>
          <a:p>
            <a:r>
              <a:rPr lang="en-US" sz="1200" b="0" kern="1200" baseline="0" dirty="0">
                <a:solidFill>
                  <a:schemeClr val="tx1"/>
                </a:solidFill>
                <a:latin typeface="+mn-lt"/>
                <a:ea typeface="+mn-ea"/>
                <a:cs typeface="+mn-cs"/>
              </a:rPr>
              <a:t>dictates that it be removed. Precleaning allows the writing of pages in batches,</a:t>
            </a:r>
          </a:p>
          <a:p>
            <a:r>
              <a:rPr lang="en-US" sz="1200" b="0" kern="1200" baseline="0" dirty="0">
                <a:solidFill>
                  <a:schemeClr val="tx1"/>
                </a:solidFill>
                <a:latin typeface="+mn-lt"/>
                <a:ea typeface="+mn-ea"/>
                <a:cs typeface="+mn-cs"/>
              </a:rPr>
              <a:t>but it makes little sense to write out hundreds or thousands of pages only to find</a:t>
            </a:r>
          </a:p>
          <a:p>
            <a:r>
              <a:rPr lang="en-US" sz="1200" b="0" kern="1200" baseline="0" dirty="0">
                <a:solidFill>
                  <a:schemeClr val="tx1"/>
                </a:solidFill>
                <a:latin typeface="+mn-lt"/>
                <a:ea typeface="+mn-ea"/>
                <a:cs typeface="+mn-cs"/>
              </a:rPr>
              <a:t>that the majority of them have been modified again before they are replaced. The</a:t>
            </a:r>
          </a:p>
          <a:p>
            <a:r>
              <a:rPr lang="en-US" sz="1200" b="0" kern="1200" baseline="0" dirty="0">
                <a:solidFill>
                  <a:schemeClr val="tx1"/>
                </a:solidFill>
                <a:latin typeface="+mn-lt"/>
                <a:ea typeface="+mn-ea"/>
                <a:cs typeface="+mn-cs"/>
              </a:rPr>
              <a:t>transfer capacity of secondary memory is limited and should not be wasted with</a:t>
            </a:r>
          </a:p>
          <a:p>
            <a:r>
              <a:rPr lang="en-US" sz="1200" b="0" kern="1200" baseline="0" dirty="0">
                <a:solidFill>
                  <a:schemeClr val="tx1"/>
                </a:solidFill>
                <a:latin typeface="+mn-lt"/>
                <a:ea typeface="+mn-ea"/>
                <a:cs typeface="+mn-cs"/>
              </a:rPr>
              <a:t>unnecessary cleaning operations.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the other hand, with demand cleaning, the writing of a dirty page is coupled</a:t>
            </a:r>
          </a:p>
          <a:p>
            <a:r>
              <a:rPr lang="en-US" sz="1200" kern="1200" baseline="0" dirty="0">
                <a:solidFill>
                  <a:schemeClr val="tx1"/>
                </a:solidFill>
                <a:latin typeface="+mn-lt"/>
                <a:ea typeface="+mn-ea"/>
                <a:cs typeface="+mn-cs"/>
              </a:rPr>
              <a:t>to, and precedes, the reading in of a new page. This technique may minimize</a:t>
            </a:r>
          </a:p>
          <a:p>
            <a:r>
              <a:rPr lang="en-US" sz="1200" kern="1200" baseline="0" dirty="0">
                <a:solidFill>
                  <a:schemeClr val="tx1"/>
                </a:solidFill>
                <a:latin typeface="+mn-lt"/>
                <a:ea typeface="+mn-ea"/>
                <a:cs typeface="+mn-cs"/>
              </a:rPr>
              <a:t>page writes, but it means that a process that suffers a page fault may have to wait</a:t>
            </a:r>
          </a:p>
          <a:p>
            <a:r>
              <a:rPr lang="en-US" sz="1200" kern="1200" baseline="0" dirty="0">
                <a:solidFill>
                  <a:schemeClr val="tx1"/>
                </a:solidFill>
                <a:latin typeface="+mn-lt"/>
                <a:ea typeface="+mn-ea"/>
                <a:cs typeface="+mn-cs"/>
              </a:rPr>
              <a:t>for two page transfers before it can be unblocked. This may decrease processor</a:t>
            </a:r>
          </a:p>
          <a:p>
            <a:r>
              <a:rPr lang="en-US" sz="1200" kern="1200" baseline="0" dirty="0">
                <a:solidFill>
                  <a:schemeClr val="tx1"/>
                </a:solidFill>
                <a:latin typeface="+mn-lt"/>
                <a:ea typeface="+mn-ea"/>
                <a:cs typeface="+mn-cs"/>
              </a:rPr>
              <a:t>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better approach incorporates page buffering. This allows the adoption of the</a:t>
            </a:r>
          </a:p>
          <a:p>
            <a:r>
              <a:rPr lang="en-US" sz="1200" kern="1200" baseline="0" dirty="0">
                <a:solidFill>
                  <a:schemeClr val="tx1"/>
                </a:solidFill>
                <a:latin typeface="+mn-lt"/>
                <a:ea typeface="+mn-ea"/>
                <a:cs typeface="+mn-cs"/>
              </a:rPr>
              <a:t>following policy: Clean only pages that are replaceable, but decouple the cleaning</a:t>
            </a:r>
          </a:p>
          <a:p>
            <a:r>
              <a:rPr lang="en-US" sz="1200" kern="1200" baseline="0" dirty="0">
                <a:solidFill>
                  <a:schemeClr val="tx1"/>
                </a:solidFill>
                <a:latin typeface="+mn-lt"/>
                <a:ea typeface="+mn-ea"/>
                <a:cs typeface="+mn-cs"/>
              </a:rPr>
              <a:t>and replacement operations. With page buffering, replaced pages can be placed on</a:t>
            </a:r>
          </a:p>
          <a:p>
            <a:r>
              <a:rPr lang="en-US" sz="1200" kern="1200" baseline="0" dirty="0">
                <a:solidFill>
                  <a:schemeClr val="tx1"/>
                </a:solidFill>
                <a:latin typeface="+mn-lt"/>
                <a:ea typeface="+mn-ea"/>
                <a:cs typeface="+mn-cs"/>
              </a:rPr>
              <a:t>two lists: modified and unmodified. The pages on the modified list can periodically</a:t>
            </a:r>
          </a:p>
          <a:p>
            <a:r>
              <a:rPr lang="en-US" sz="1200" kern="1200" baseline="0" dirty="0">
                <a:solidFill>
                  <a:schemeClr val="tx1"/>
                </a:solidFill>
                <a:latin typeface="+mn-lt"/>
                <a:ea typeface="+mn-ea"/>
                <a:cs typeface="+mn-cs"/>
              </a:rPr>
              <a:t>be written out in batches and moved to the unmodified list. A page on the unmodified</a:t>
            </a:r>
          </a:p>
          <a:p>
            <a:r>
              <a:rPr lang="en-US" sz="1200" kern="1200" baseline="0" dirty="0">
                <a:solidFill>
                  <a:schemeClr val="tx1"/>
                </a:solidFill>
                <a:latin typeface="+mn-lt"/>
                <a:ea typeface="+mn-ea"/>
                <a:cs typeface="+mn-cs"/>
              </a:rPr>
              <a:t>list is either reclaimed if it is referenced or lost when its frame is assigned to</a:t>
            </a:r>
          </a:p>
          <a:p>
            <a:r>
              <a:rPr lang="en-US" sz="1200" kern="1200" baseline="0" dirty="0">
                <a:solidFill>
                  <a:schemeClr val="tx1"/>
                </a:solidFill>
                <a:latin typeface="+mn-lt"/>
                <a:ea typeface="+mn-ea"/>
                <a:cs typeface="+mn-cs"/>
              </a:rPr>
              <a:t>another page.</a:t>
            </a:r>
            <a:endParaRPr lang="en-US" b="0" dirty="0"/>
          </a:p>
          <a:p>
            <a:endParaRPr lang="en-NZ" dirty="0"/>
          </a:p>
          <a:p>
            <a:r>
              <a:rPr lang="en-US" sz="1200" kern="1200" baseline="0" dirty="0">
                <a:solidFill>
                  <a:schemeClr val="tx1"/>
                </a:solidFill>
                <a:latin typeface="+mn-lt"/>
                <a:ea typeface="+mn-ea"/>
                <a:cs typeface="+mn-cs"/>
              </a:rPr>
              <a:t>Load control is concerned with determining the number of processes that will be resident</a:t>
            </a:r>
          </a:p>
          <a:p>
            <a:r>
              <a:rPr lang="en-US" sz="1200" kern="1200" baseline="0" dirty="0">
                <a:solidFill>
                  <a:schemeClr val="tx1"/>
                </a:solidFill>
                <a:latin typeface="+mn-lt"/>
                <a:ea typeface="+mn-ea"/>
                <a:cs typeface="+mn-cs"/>
              </a:rPr>
              <a:t>in main memory, which has been referred to as the multiprogramming level. The</a:t>
            </a:r>
          </a:p>
          <a:p>
            <a:r>
              <a:rPr lang="en-US" sz="1200" kern="1200" baseline="0" dirty="0">
                <a:solidFill>
                  <a:schemeClr val="tx1"/>
                </a:solidFill>
                <a:latin typeface="+mn-lt"/>
                <a:ea typeface="+mn-ea"/>
                <a:cs typeface="+mn-cs"/>
              </a:rPr>
              <a:t>load control policy is critical in effective memory management. If too few processes</a:t>
            </a:r>
          </a:p>
          <a:p>
            <a:r>
              <a:rPr lang="en-US" sz="1200" kern="1200" baseline="0" dirty="0">
                <a:solidFill>
                  <a:schemeClr val="tx1"/>
                </a:solidFill>
                <a:latin typeface="+mn-lt"/>
                <a:ea typeface="+mn-ea"/>
                <a:cs typeface="+mn-cs"/>
              </a:rPr>
              <a:t>are resident at any one time, then there will be many occasions when all processes</a:t>
            </a:r>
          </a:p>
          <a:p>
            <a:r>
              <a:rPr lang="en-US" sz="1200" kern="1200" baseline="0" dirty="0">
                <a:solidFill>
                  <a:schemeClr val="tx1"/>
                </a:solidFill>
                <a:latin typeface="+mn-lt"/>
                <a:ea typeface="+mn-ea"/>
                <a:cs typeface="+mn-cs"/>
              </a:rPr>
              <a:t>are blocked, and much time will be spent in swapping. On the other hand, if too</a:t>
            </a:r>
          </a:p>
          <a:p>
            <a:r>
              <a:rPr lang="en-US" sz="1200" kern="1200" baseline="0" dirty="0">
                <a:solidFill>
                  <a:schemeClr val="tx1"/>
                </a:solidFill>
                <a:latin typeface="+mn-lt"/>
                <a:ea typeface="+mn-ea"/>
                <a:cs typeface="+mn-cs"/>
              </a:rPr>
              <a:t>many processes are resident, then, on average, the size of the resident set of each</a:t>
            </a:r>
          </a:p>
          <a:p>
            <a:r>
              <a:rPr lang="en-US" sz="1200" kern="1200" baseline="0" dirty="0">
                <a:solidFill>
                  <a:schemeClr val="tx1"/>
                </a:solidFill>
                <a:latin typeface="+mn-lt"/>
                <a:ea typeface="+mn-ea"/>
                <a:cs typeface="+mn-cs"/>
              </a:rPr>
              <a:t>process will be inadequate and frequent faulting will occur. The result is thrashing.</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372356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One restriction on replacement policy needs to be mentioned</a:t>
            </a:r>
          </a:p>
          <a:p>
            <a:r>
              <a:rPr lang="en-US" sz="1200" kern="1200" baseline="0" dirty="0">
                <a:solidFill>
                  <a:schemeClr val="tx1"/>
                </a:solidFill>
                <a:latin typeface="+mn-lt"/>
                <a:ea typeface="+mn-ea"/>
                <a:cs typeface="+mn-cs"/>
              </a:rPr>
              <a:t>before looking at various algorithms: Some of the frames in main memory may be</a:t>
            </a:r>
          </a:p>
          <a:p>
            <a:r>
              <a:rPr lang="en-US" sz="1200" kern="1200" baseline="0" dirty="0">
                <a:solidFill>
                  <a:schemeClr val="tx1"/>
                </a:solidFill>
                <a:latin typeface="+mn-lt"/>
                <a:ea typeface="+mn-ea"/>
                <a:cs typeface="+mn-cs"/>
              </a:rPr>
              <a:t>locked. When a frame is locked, the page currently stored in that frame may not be</a:t>
            </a:r>
          </a:p>
          <a:p>
            <a:r>
              <a:rPr lang="en-US" sz="1200" kern="1200" baseline="0" dirty="0">
                <a:solidFill>
                  <a:schemeClr val="tx1"/>
                </a:solidFill>
                <a:latin typeface="+mn-lt"/>
                <a:ea typeface="+mn-ea"/>
                <a:cs typeface="+mn-cs"/>
              </a:rPr>
              <a:t>replaced. Much of the kernel of the OS, as well as key control structures, are held in</a:t>
            </a:r>
          </a:p>
          <a:p>
            <a:r>
              <a:rPr lang="en-US" sz="1200" kern="1200" baseline="0" dirty="0">
                <a:solidFill>
                  <a:schemeClr val="tx1"/>
                </a:solidFill>
                <a:latin typeface="+mn-lt"/>
                <a:ea typeface="+mn-ea"/>
                <a:cs typeface="+mn-cs"/>
              </a:rPr>
              <a:t>locked frames. In addition, I/O buffers and other time-critical areas may be locked</a:t>
            </a:r>
          </a:p>
          <a:p>
            <a:r>
              <a:rPr lang="en-US" sz="1200" kern="1200" baseline="0" dirty="0">
                <a:solidFill>
                  <a:schemeClr val="tx1"/>
                </a:solidFill>
                <a:latin typeface="+mn-lt"/>
                <a:ea typeface="+mn-ea"/>
                <a:cs typeface="+mn-cs"/>
              </a:rPr>
              <a:t>into main memory frames. Locking is achieved by associating a lock bit with each</a:t>
            </a:r>
          </a:p>
          <a:p>
            <a:r>
              <a:rPr lang="en-US" sz="1200" kern="1200" baseline="0" dirty="0">
                <a:solidFill>
                  <a:schemeClr val="tx1"/>
                </a:solidFill>
                <a:latin typeface="+mn-lt"/>
                <a:ea typeface="+mn-ea"/>
                <a:cs typeface="+mn-cs"/>
              </a:rPr>
              <a:t>frame. This bit may be kept in a frame table as well as being included in the current</a:t>
            </a:r>
          </a:p>
          <a:p>
            <a:r>
              <a:rPr lang="en-US" sz="1200" kern="1200" baseline="0" dirty="0">
                <a:solidFill>
                  <a:schemeClr val="tx1"/>
                </a:solidFill>
                <a:latin typeface="+mn-lt"/>
                <a:ea typeface="+mn-ea"/>
                <a:cs typeface="+mn-cs"/>
              </a:rPr>
              <a:t>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311272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UNIX is intended to be machine independent, its memory management</a:t>
            </a:r>
          </a:p>
          <a:p>
            <a:r>
              <a:rPr lang="en-US" sz="1200" kern="1200" baseline="0" dirty="0">
                <a:solidFill>
                  <a:schemeClr val="tx1"/>
                </a:solidFill>
                <a:latin typeface="+mn-lt"/>
                <a:ea typeface="+mn-ea"/>
                <a:cs typeface="+mn-cs"/>
              </a:rPr>
              <a:t>scheme will vary from one system to the next. Earlier versions of UNIX simply used</a:t>
            </a:r>
          </a:p>
          <a:p>
            <a:r>
              <a:rPr lang="en-US" sz="1200" kern="1200" baseline="0" dirty="0">
                <a:solidFill>
                  <a:schemeClr val="tx1"/>
                </a:solidFill>
                <a:latin typeface="+mn-lt"/>
                <a:ea typeface="+mn-ea"/>
                <a:cs typeface="+mn-cs"/>
              </a:rPr>
              <a:t>variable partitioning with no virtual memory scheme. Current implementations of</a:t>
            </a:r>
          </a:p>
          <a:p>
            <a:r>
              <a:rPr lang="en-US" sz="1200" kern="1200" baseline="0" dirty="0">
                <a:solidFill>
                  <a:schemeClr val="tx1"/>
                </a:solidFill>
                <a:latin typeface="+mn-lt"/>
                <a:ea typeface="+mn-ea"/>
                <a:cs typeface="+mn-cs"/>
              </a:rPr>
              <a:t>UNIX and Solaris make use of paged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SVR4 and Solaris, there are actually two separate memory management</a:t>
            </a:r>
          </a:p>
          <a:p>
            <a:r>
              <a:rPr lang="en-US" sz="1200" kern="1200" baseline="0" dirty="0">
                <a:solidFill>
                  <a:schemeClr val="tx1"/>
                </a:solidFill>
                <a:latin typeface="+mn-lt"/>
                <a:ea typeface="+mn-ea"/>
                <a:cs typeface="+mn-cs"/>
              </a:rPr>
              <a:t>schemes.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paging system </a:t>
            </a:r>
            <a:r>
              <a:rPr lang="en-US" sz="1200" b="0" kern="1200" baseline="0" dirty="0">
                <a:solidFill>
                  <a:schemeClr val="tx1"/>
                </a:solidFill>
                <a:latin typeface="+mn-lt"/>
                <a:ea typeface="+mn-ea"/>
                <a:cs typeface="+mn-cs"/>
              </a:rPr>
              <a:t>provides a virtual memory capability that allocates</a:t>
            </a:r>
          </a:p>
          <a:p>
            <a:r>
              <a:rPr lang="en-US" sz="1200" kern="1200" baseline="0" dirty="0">
                <a:solidFill>
                  <a:schemeClr val="tx1"/>
                </a:solidFill>
                <a:latin typeface="+mn-lt"/>
                <a:ea typeface="+mn-ea"/>
                <a:cs typeface="+mn-cs"/>
              </a:rPr>
              <a:t>page frames in main memory to processes and also allocates page frames to disk</a:t>
            </a:r>
          </a:p>
          <a:p>
            <a:r>
              <a:rPr lang="en-US" sz="1200" kern="1200" baseline="0" dirty="0">
                <a:solidFill>
                  <a:schemeClr val="tx1"/>
                </a:solidFill>
                <a:latin typeface="+mn-lt"/>
                <a:ea typeface="+mn-ea"/>
                <a:cs typeface="+mn-cs"/>
              </a:rPr>
              <a:t>block buffers. Although this is an effective memory management scheme for user</a:t>
            </a:r>
          </a:p>
          <a:p>
            <a:r>
              <a:rPr lang="en-US" sz="1200" kern="1200" baseline="0" dirty="0">
                <a:solidFill>
                  <a:schemeClr val="tx1"/>
                </a:solidFill>
                <a:latin typeface="+mn-lt"/>
                <a:ea typeface="+mn-ea"/>
                <a:cs typeface="+mn-cs"/>
              </a:rPr>
              <a:t>processes and disk I/O, a paged virtual memory scheme is less suited to managing</a:t>
            </a:r>
          </a:p>
          <a:p>
            <a:r>
              <a:rPr lang="en-US" sz="1200" kern="1200" baseline="0" dirty="0">
                <a:solidFill>
                  <a:schemeClr val="tx1"/>
                </a:solidFill>
                <a:latin typeface="+mn-lt"/>
                <a:ea typeface="+mn-ea"/>
                <a:cs typeface="+mn-cs"/>
              </a:rPr>
              <a:t>the memory allocation for the kernel. For this latter purpose, a </a:t>
            </a:r>
            <a:r>
              <a:rPr lang="en-US" sz="1200" b="1" kern="1200" baseline="0" dirty="0">
                <a:solidFill>
                  <a:schemeClr val="tx1"/>
                </a:solidFill>
                <a:latin typeface="+mn-lt"/>
                <a:ea typeface="+mn-ea"/>
                <a:cs typeface="+mn-cs"/>
              </a:rPr>
              <a:t>kernel memory</a:t>
            </a:r>
          </a:p>
          <a:p>
            <a:r>
              <a:rPr lang="en-US" sz="1200" b="1" kern="1200" baseline="0" dirty="0">
                <a:solidFill>
                  <a:schemeClr val="tx1"/>
                </a:solidFill>
                <a:latin typeface="+mn-lt"/>
                <a:ea typeface="+mn-ea"/>
                <a:cs typeface="+mn-cs"/>
              </a:rPr>
              <a:t>allocator </a:t>
            </a:r>
            <a:r>
              <a:rPr lang="en-US" sz="1200" b="0" kern="1200" baseline="0" dirty="0">
                <a:solidFill>
                  <a:schemeClr val="tx1"/>
                </a:solidFill>
                <a:latin typeface="+mn-lt"/>
                <a:ea typeface="+mn-ea"/>
                <a:cs typeface="+mn-cs"/>
              </a:rPr>
              <a:t>is used.</a:t>
            </a:r>
            <a:endParaRPr lang="en-US" b="0"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1208367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For paged virtual memory, UNIX makes use of a number of</a:t>
            </a:r>
          </a:p>
          <a:p>
            <a:r>
              <a:rPr lang="en-US" sz="1200" kern="1200" baseline="0" dirty="0">
                <a:solidFill>
                  <a:schemeClr val="tx1"/>
                </a:solidFill>
                <a:latin typeface="+mn-lt"/>
                <a:ea typeface="+mn-ea"/>
                <a:cs typeface="+mn-cs"/>
              </a:rPr>
              <a:t>data structures that, with minor adjustment, are machine independent ( Figure 8.22</a:t>
            </a:r>
          </a:p>
          <a:p>
            <a:r>
              <a:rPr lang="en-US" sz="1200" kern="1200" baseline="0" dirty="0">
                <a:solidFill>
                  <a:schemeClr val="tx1"/>
                </a:solidFill>
                <a:latin typeface="+mn-lt"/>
                <a:ea typeface="+mn-ea"/>
                <a:cs typeface="+mn-cs"/>
              </a:rPr>
              <a:t>and Table 8.6 ):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Page table : </a:t>
            </a:r>
            <a:r>
              <a:rPr lang="en-US" sz="1200" b="0" kern="1200" baseline="0" dirty="0">
                <a:solidFill>
                  <a:schemeClr val="tx1"/>
                </a:solidFill>
                <a:latin typeface="+mn-lt"/>
                <a:ea typeface="+mn-ea"/>
                <a:cs typeface="+mn-cs"/>
              </a:rPr>
              <a:t>Typically, there will be one page table per process, with one entry</a:t>
            </a:r>
          </a:p>
          <a:p>
            <a:r>
              <a:rPr lang="en-US" sz="1200" kern="1200" baseline="0" dirty="0">
                <a:solidFill>
                  <a:schemeClr val="tx1"/>
                </a:solidFill>
                <a:latin typeface="+mn-lt"/>
                <a:ea typeface="+mn-ea"/>
                <a:cs typeface="+mn-cs"/>
              </a:rPr>
              <a:t>for each page in virtual memory for that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Disk block descriptor: Associated with each page of a process is an entry in</a:t>
            </a:r>
          </a:p>
          <a:p>
            <a:r>
              <a:rPr lang="en-US" sz="1200" kern="1200" baseline="0" dirty="0">
                <a:solidFill>
                  <a:schemeClr val="tx1"/>
                </a:solidFill>
                <a:latin typeface="+mn-lt"/>
                <a:ea typeface="+mn-ea"/>
                <a:cs typeface="+mn-cs"/>
              </a:rPr>
              <a:t>this table that describes the disk copy of the virtual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frame data table: Describes each frame of real memory and is indexed by</a:t>
            </a:r>
          </a:p>
          <a:p>
            <a:r>
              <a:rPr lang="en-US" sz="1200" kern="1200" baseline="0" dirty="0">
                <a:solidFill>
                  <a:schemeClr val="tx1"/>
                </a:solidFill>
                <a:latin typeface="+mn-lt"/>
                <a:ea typeface="+mn-ea"/>
                <a:cs typeface="+mn-cs"/>
              </a:rPr>
              <a:t>frame number. This table is used by the replacement algorithm.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Swap-use table: There is one swap-use table for each swap device, with one</a:t>
            </a:r>
          </a:p>
          <a:p>
            <a:r>
              <a:rPr lang="en-US" sz="1200" kern="1200" baseline="0" dirty="0">
                <a:solidFill>
                  <a:schemeClr val="tx1"/>
                </a:solidFill>
                <a:latin typeface="+mn-lt"/>
                <a:ea typeface="+mn-ea"/>
                <a:cs typeface="+mn-cs"/>
              </a:rPr>
              <a:t>entry for each page on the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Most of the fields defined in Table 8.6 are self-explanatory. A few warrant</a:t>
            </a:r>
          </a:p>
          <a:p>
            <a:r>
              <a:rPr lang="en-US" sz="1200" kern="1200" baseline="0" dirty="0">
                <a:solidFill>
                  <a:schemeClr val="tx1"/>
                </a:solidFill>
                <a:latin typeface="+mn-lt"/>
                <a:ea typeface="+mn-ea"/>
                <a:cs typeface="+mn-cs"/>
              </a:rPr>
              <a:t>further comment. The Age field in the page table entry is an indication of how long</a:t>
            </a:r>
          </a:p>
          <a:p>
            <a:r>
              <a:rPr lang="en-US" sz="1200" kern="1200" baseline="0" dirty="0">
                <a:solidFill>
                  <a:schemeClr val="tx1"/>
                </a:solidFill>
                <a:latin typeface="+mn-lt"/>
                <a:ea typeface="+mn-ea"/>
                <a:cs typeface="+mn-cs"/>
              </a:rPr>
              <a:t>it has been since a program referenced this frame. However, the number of bits</a:t>
            </a:r>
          </a:p>
          <a:p>
            <a:r>
              <a:rPr lang="en-US" sz="1200" kern="1200" baseline="0" dirty="0">
                <a:solidFill>
                  <a:schemeClr val="tx1"/>
                </a:solidFill>
                <a:latin typeface="+mn-lt"/>
                <a:ea typeface="+mn-ea"/>
                <a:cs typeface="+mn-cs"/>
              </a:rPr>
              <a:t>and the frequency of update of this field are implementation dependent. Therefore,</a:t>
            </a:r>
          </a:p>
          <a:p>
            <a:r>
              <a:rPr lang="en-US" sz="1200" kern="1200" baseline="0" dirty="0">
                <a:solidFill>
                  <a:schemeClr val="tx1"/>
                </a:solidFill>
                <a:latin typeface="+mn-lt"/>
                <a:ea typeface="+mn-ea"/>
                <a:cs typeface="+mn-cs"/>
              </a:rPr>
              <a:t>there is no universal UNIX use of this field for page replacement policy.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Type of Storage field in the disk block descriptor is needed for the</a:t>
            </a:r>
          </a:p>
          <a:p>
            <a:r>
              <a:rPr lang="en-US" sz="1200" kern="1200" baseline="0" dirty="0">
                <a:solidFill>
                  <a:schemeClr val="tx1"/>
                </a:solidFill>
                <a:latin typeface="+mn-lt"/>
                <a:ea typeface="+mn-ea"/>
                <a:cs typeface="+mn-cs"/>
              </a:rPr>
              <a:t>following reason: When an executable file is first used to create a new process, only</a:t>
            </a:r>
          </a:p>
          <a:p>
            <a:r>
              <a:rPr lang="en-US" sz="1200" kern="1200" baseline="0" dirty="0">
                <a:solidFill>
                  <a:schemeClr val="tx1"/>
                </a:solidFill>
                <a:latin typeface="+mn-lt"/>
                <a:ea typeface="+mn-ea"/>
                <a:cs typeface="+mn-cs"/>
              </a:rPr>
              <a:t>a portion of the program and data for that file may be loaded into real memory.</a:t>
            </a:r>
          </a:p>
          <a:p>
            <a:r>
              <a:rPr lang="en-US" sz="1200" kern="1200" baseline="0" dirty="0">
                <a:solidFill>
                  <a:schemeClr val="tx1"/>
                </a:solidFill>
                <a:latin typeface="+mn-lt"/>
                <a:ea typeface="+mn-ea"/>
                <a:cs typeface="+mn-cs"/>
              </a:rPr>
              <a:t>Later, as page faults occur, new portions of the program and data are loaded. It is</a:t>
            </a:r>
          </a:p>
          <a:p>
            <a:r>
              <a:rPr lang="en-US" sz="1200" kern="1200" baseline="0" dirty="0">
                <a:solidFill>
                  <a:schemeClr val="tx1"/>
                </a:solidFill>
                <a:latin typeface="+mn-lt"/>
                <a:ea typeface="+mn-ea"/>
                <a:cs typeface="+mn-cs"/>
              </a:rPr>
              <a:t>only at the time of first loading that virtual memory pages are created and assigned</a:t>
            </a:r>
          </a:p>
          <a:p>
            <a:r>
              <a:rPr lang="en-US" sz="1200" kern="1200" baseline="0" dirty="0">
                <a:solidFill>
                  <a:schemeClr val="tx1"/>
                </a:solidFill>
                <a:latin typeface="+mn-lt"/>
                <a:ea typeface="+mn-ea"/>
                <a:cs typeface="+mn-cs"/>
              </a:rPr>
              <a:t>to locations on one of the devices to be used for swapping. At that time, the operating</a:t>
            </a:r>
          </a:p>
          <a:p>
            <a:r>
              <a:rPr lang="en-US" sz="1200" kern="1200" baseline="0" dirty="0">
                <a:solidFill>
                  <a:schemeClr val="tx1"/>
                </a:solidFill>
                <a:latin typeface="+mn-lt"/>
                <a:ea typeface="+mn-ea"/>
                <a:cs typeface="+mn-cs"/>
              </a:rPr>
              <a:t>system is told whether it needs to clear (set to 0) the locations in the page frame</a:t>
            </a:r>
          </a:p>
          <a:p>
            <a:r>
              <a:rPr lang="en-US" sz="1200" kern="1200" baseline="0" dirty="0">
                <a:solidFill>
                  <a:schemeClr val="tx1"/>
                </a:solidFill>
                <a:latin typeface="+mn-lt"/>
                <a:ea typeface="+mn-ea"/>
                <a:cs typeface="+mn-cs"/>
              </a:rPr>
              <a:t>before the first loading of a block of the program or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920778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8.6 (continued)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755606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page frame data table is used for page replacement.</a:t>
            </a:r>
          </a:p>
          <a:p>
            <a:r>
              <a:rPr lang="en-US" sz="1200" kern="1200" baseline="0" dirty="0">
                <a:solidFill>
                  <a:schemeClr val="tx1"/>
                </a:solidFill>
                <a:latin typeface="+mn-lt"/>
                <a:ea typeface="+mn-ea"/>
                <a:cs typeface="+mn-cs"/>
              </a:rPr>
              <a:t>Several pointers are used to create lists within this table. All of the available frames</a:t>
            </a:r>
          </a:p>
          <a:p>
            <a:r>
              <a:rPr lang="en-US" sz="1200" kern="1200" baseline="0" dirty="0">
                <a:solidFill>
                  <a:schemeClr val="tx1"/>
                </a:solidFill>
                <a:latin typeface="+mn-lt"/>
                <a:ea typeface="+mn-ea"/>
                <a:cs typeface="+mn-cs"/>
              </a:rPr>
              <a:t>are linked together in a list of free frames available for bringing in pages. When the</a:t>
            </a:r>
          </a:p>
          <a:p>
            <a:r>
              <a:rPr lang="en-US" sz="1200" kern="1200" baseline="0" dirty="0">
                <a:solidFill>
                  <a:schemeClr val="tx1"/>
                </a:solidFill>
                <a:latin typeface="+mn-lt"/>
                <a:ea typeface="+mn-ea"/>
                <a:cs typeface="+mn-cs"/>
              </a:rPr>
              <a:t>number of available frames drops below a certain threshold, the kernel will steal a</a:t>
            </a:r>
          </a:p>
          <a:p>
            <a:r>
              <a:rPr lang="en-US" sz="1200" kern="1200" baseline="0" dirty="0">
                <a:solidFill>
                  <a:schemeClr val="tx1"/>
                </a:solidFill>
                <a:latin typeface="+mn-lt"/>
                <a:ea typeface="+mn-ea"/>
                <a:cs typeface="+mn-cs"/>
              </a:rPr>
              <a:t>number of frames to compensate.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24551630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shares many of the characteristics of the memory management schemes of</a:t>
            </a:r>
          </a:p>
          <a:p>
            <a:r>
              <a:rPr lang="en-US" sz="1200" kern="1200" baseline="0" dirty="0">
                <a:solidFill>
                  <a:schemeClr val="tx1"/>
                </a:solidFill>
                <a:latin typeface="+mn-lt"/>
                <a:ea typeface="+mn-ea"/>
                <a:cs typeface="+mn-cs"/>
              </a:rPr>
              <a:t>other UNIX implementations but has its own unique features. Overall, the Linux</a:t>
            </a:r>
          </a:p>
          <a:p>
            <a:r>
              <a:rPr lang="en-US" sz="1200" kern="1200" baseline="0" dirty="0">
                <a:solidFill>
                  <a:schemeClr val="tx1"/>
                </a:solidFill>
                <a:latin typeface="+mn-lt"/>
                <a:ea typeface="+mn-ea"/>
                <a:cs typeface="+mn-cs"/>
              </a:rPr>
              <a:t>memory management scheme is quite complex [DUBE98].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2508220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Linux makes use of a three-level page table</a:t>
            </a:r>
          </a:p>
          <a:p>
            <a:r>
              <a:rPr lang="en-US" sz="1200" b="0" kern="1200" baseline="0" dirty="0">
                <a:solidFill>
                  <a:schemeClr val="tx1"/>
                </a:solidFill>
                <a:latin typeface="+mn-lt"/>
                <a:ea typeface="+mn-ea"/>
                <a:cs typeface="+mn-cs"/>
              </a:rPr>
              <a:t>structure, consisting of the following types of tables (each individual table is the size</a:t>
            </a:r>
          </a:p>
          <a:p>
            <a:r>
              <a:rPr lang="en-US" sz="1200" b="0" kern="1200" baseline="0" dirty="0">
                <a:solidFill>
                  <a:schemeClr val="tx1"/>
                </a:solidFill>
                <a:latin typeface="+mn-lt"/>
                <a:ea typeface="+mn-ea"/>
                <a:cs typeface="+mn-cs"/>
              </a:rPr>
              <a:t>of one page):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directory: An active process has a single page directory that is the size</a:t>
            </a:r>
          </a:p>
          <a:p>
            <a:r>
              <a:rPr lang="en-US" sz="1200" b="0" kern="1200" baseline="0" dirty="0">
                <a:solidFill>
                  <a:schemeClr val="tx1"/>
                </a:solidFill>
                <a:latin typeface="+mn-lt"/>
                <a:ea typeface="+mn-ea"/>
                <a:cs typeface="+mn-cs"/>
              </a:rPr>
              <a:t>of one page. Each entry in the page directory points to one page of the page</a:t>
            </a:r>
          </a:p>
          <a:p>
            <a:r>
              <a:rPr lang="en-US" sz="1200" b="0" kern="1200" baseline="0" dirty="0">
                <a:solidFill>
                  <a:schemeClr val="tx1"/>
                </a:solidFill>
                <a:latin typeface="+mn-lt"/>
                <a:ea typeface="+mn-ea"/>
                <a:cs typeface="+mn-cs"/>
              </a:rPr>
              <a:t>middle directory. The page directory must be in main memory for an active</a:t>
            </a:r>
          </a:p>
          <a:p>
            <a:r>
              <a:rPr lang="en-US" sz="1200" b="0" kern="1200" baseline="0" dirty="0">
                <a:solidFill>
                  <a:schemeClr val="tx1"/>
                </a:solidFill>
                <a:latin typeface="+mn-lt"/>
                <a:ea typeface="+mn-ea"/>
                <a:cs typeface="+mn-cs"/>
              </a:rPr>
              <a:t>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Page middle directory: The page middle directory may span multiple pages.</a:t>
            </a:r>
          </a:p>
          <a:p>
            <a:r>
              <a:rPr lang="en-US" sz="1200" b="0" kern="1200" baseline="0" dirty="0">
                <a:solidFill>
                  <a:schemeClr val="tx1"/>
                </a:solidFill>
                <a:latin typeface="+mn-lt"/>
                <a:ea typeface="+mn-ea"/>
                <a:cs typeface="+mn-cs"/>
              </a:rPr>
              <a:t>Each entry in the page middle directory points to one page in the page table.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table: The page table may also span multiple pages. Each page table</a:t>
            </a:r>
          </a:p>
          <a:p>
            <a:r>
              <a:rPr lang="en-US" sz="1200" b="0" kern="1200" baseline="0" dirty="0">
                <a:solidFill>
                  <a:schemeClr val="tx1"/>
                </a:solidFill>
                <a:latin typeface="+mn-lt"/>
                <a:ea typeface="+mn-ea"/>
                <a:cs typeface="+mn-cs"/>
              </a:rPr>
              <a:t>entry refers to one virtual page of the process.</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3230518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use this three-level page table structure, a virtual address in Linux is viewed</a:t>
            </a:r>
          </a:p>
          <a:p>
            <a:r>
              <a:rPr lang="en-US" sz="1200" kern="1200" baseline="0" dirty="0">
                <a:solidFill>
                  <a:schemeClr val="tx1"/>
                </a:solidFill>
                <a:latin typeface="+mn-lt"/>
                <a:ea typeface="+mn-ea"/>
                <a:cs typeface="+mn-cs"/>
              </a:rPr>
              <a:t>as consisting of four fields ( Figure 8.23 ). The leftmost (most significant) field is used</a:t>
            </a:r>
          </a:p>
          <a:p>
            <a:r>
              <a:rPr lang="en-US" sz="1200" kern="1200" baseline="0" dirty="0">
                <a:solidFill>
                  <a:schemeClr val="tx1"/>
                </a:solidFill>
                <a:latin typeface="+mn-lt"/>
                <a:ea typeface="+mn-ea"/>
                <a:cs typeface="+mn-cs"/>
              </a:rPr>
              <a:t>as an index into the page directory. The next field serves as an index into the page</a:t>
            </a:r>
          </a:p>
          <a:p>
            <a:r>
              <a:rPr lang="en-US" sz="1200" kern="1200" baseline="0" dirty="0">
                <a:solidFill>
                  <a:schemeClr val="tx1"/>
                </a:solidFill>
                <a:latin typeface="+mn-lt"/>
                <a:ea typeface="+mn-ea"/>
                <a:cs typeface="+mn-cs"/>
              </a:rPr>
              <a:t>middle directory. The third field serves as an index into the page table. The fourth</a:t>
            </a:r>
          </a:p>
          <a:p>
            <a:r>
              <a:rPr lang="en-US" sz="1200" kern="1200" baseline="0" dirty="0">
                <a:solidFill>
                  <a:schemeClr val="tx1"/>
                </a:solidFill>
                <a:latin typeface="+mn-lt"/>
                <a:ea typeface="+mn-ea"/>
                <a:cs typeface="+mn-cs"/>
              </a:rPr>
              <a:t>field gives the offset within the selected page of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Linux page table structure is platform independent and was designed to</a:t>
            </a:r>
          </a:p>
          <a:p>
            <a:r>
              <a:rPr lang="en-US" sz="1200" kern="1200" baseline="0" dirty="0">
                <a:solidFill>
                  <a:schemeClr val="tx1"/>
                </a:solidFill>
                <a:latin typeface="+mn-lt"/>
                <a:ea typeface="+mn-ea"/>
                <a:cs typeface="+mn-cs"/>
              </a:rPr>
              <a:t>accommodate the 64-bit Alpha processor, which provides hardware support for</a:t>
            </a:r>
          </a:p>
          <a:p>
            <a:r>
              <a:rPr lang="en-US" sz="1200" kern="1200" baseline="0" dirty="0">
                <a:solidFill>
                  <a:schemeClr val="tx1"/>
                </a:solidFill>
                <a:latin typeface="+mn-lt"/>
                <a:ea typeface="+mn-ea"/>
                <a:cs typeface="+mn-cs"/>
              </a:rPr>
              <a:t>three levels of paging. With 64-bit addresses, the use of only two levels of pages on</a:t>
            </a:r>
          </a:p>
          <a:p>
            <a:r>
              <a:rPr lang="en-US" sz="1200" kern="1200" baseline="0" dirty="0">
                <a:solidFill>
                  <a:schemeClr val="tx1"/>
                </a:solidFill>
                <a:latin typeface="+mn-lt"/>
                <a:ea typeface="+mn-ea"/>
                <a:cs typeface="+mn-cs"/>
              </a:rPr>
              <a:t>the Alpha would result in very large page tables and directories. The 32-bit</a:t>
            </a:r>
          </a:p>
          <a:p>
            <a:r>
              <a:rPr lang="en-US" sz="1200" kern="1200" baseline="0" dirty="0">
                <a:solidFill>
                  <a:schemeClr val="tx1"/>
                </a:solidFill>
                <a:latin typeface="+mn-lt"/>
                <a:ea typeface="+mn-ea"/>
                <a:cs typeface="+mn-cs"/>
              </a:rPr>
              <a:t>x86 architecture has a two-level hardware paging mechanism. The Linux software</a:t>
            </a:r>
          </a:p>
          <a:p>
            <a:r>
              <a:rPr lang="en-US" sz="1200" kern="1200" baseline="0" dirty="0">
                <a:solidFill>
                  <a:schemeClr val="tx1"/>
                </a:solidFill>
                <a:latin typeface="+mn-lt"/>
                <a:ea typeface="+mn-ea"/>
                <a:cs typeface="+mn-cs"/>
              </a:rPr>
              <a:t>accommodates the two-level scheme by defining the size of the page middle directory</a:t>
            </a:r>
          </a:p>
          <a:p>
            <a:r>
              <a:rPr lang="en-US" sz="1200" kern="1200" baseline="0" dirty="0">
                <a:solidFill>
                  <a:schemeClr val="tx1"/>
                </a:solidFill>
                <a:latin typeface="+mn-lt"/>
                <a:ea typeface="+mn-ea"/>
                <a:cs typeface="+mn-cs"/>
              </a:rPr>
              <a:t>as one. Note that all references to an extra level of indirection are optimized</a:t>
            </a:r>
          </a:p>
          <a:p>
            <a:r>
              <a:rPr lang="en-US" sz="1200" kern="1200" baseline="0" dirty="0">
                <a:solidFill>
                  <a:schemeClr val="tx1"/>
                </a:solidFill>
                <a:latin typeface="+mn-lt"/>
                <a:ea typeface="+mn-ea"/>
                <a:cs typeface="+mn-cs"/>
              </a:rPr>
              <a:t>away at compile time, not at run time. Therefore, there is no performance overhead</a:t>
            </a:r>
          </a:p>
          <a:p>
            <a:r>
              <a:rPr lang="en-US" sz="1200" kern="1200" baseline="0" dirty="0">
                <a:solidFill>
                  <a:schemeClr val="tx1"/>
                </a:solidFill>
                <a:latin typeface="+mn-lt"/>
                <a:ea typeface="+mn-ea"/>
                <a:cs typeface="+mn-cs"/>
              </a:rPr>
              <a:t>for using generic three-level design on platforms which support only two levels in</a:t>
            </a:r>
          </a:p>
          <a:p>
            <a:r>
              <a:rPr lang="en-US" sz="1200" kern="1200" baseline="0" dirty="0">
                <a:solidFill>
                  <a:schemeClr val="tx1"/>
                </a:solidFill>
                <a:latin typeface="+mn-lt"/>
                <a:ea typeface="+mn-ea"/>
                <a:cs typeface="+mn-cs"/>
              </a:rPr>
              <a:t>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4013178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Prior to Linux release 2.6.28, the Linux page</a:t>
            </a:r>
          </a:p>
          <a:p>
            <a:r>
              <a:rPr lang="en-US" sz="1200" kern="1200" baseline="0" dirty="0">
                <a:solidFill>
                  <a:schemeClr val="tx1"/>
                </a:solidFill>
                <a:latin typeface="+mn-lt"/>
                <a:ea typeface="+mn-ea"/>
                <a:cs typeface="+mn-cs"/>
              </a:rPr>
              <a:t>replacement algorithm was based on the clock algorithm described in Section 8.2 (see</a:t>
            </a:r>
          </a:p>
          <a:p>
            <a:r>
              <a:rPr lang="en-US" sz="1200" kern="1200" baseline="0" dirty="0">
                <a:solidFill>
                  <a:schemeClr val="tx1"/>
                </a:solidFill>
                <a:latin typeface="+mn-lt"/>
                <a:ea typeface="+mn-ea"/>
                <a:cs typeface="+mn-cs"/>
              </a:rPr>
              <a:t>Figure 8.15). In the simple clock algorithm, a use bit and a modify bit are associated</a:t>
            </a:r>
          </a:p>
          <a:p>
            <a:r>
              <a:rPr lang="en-US" sz="1200" kern="1200" baseline="0" dirty="0">
                <a:solidFill>
                  <a:schemeClr val="tx1"/>
                </a:solidFill>
                <a:latin typeface="+mn-lt"/>
                <a:ea typeface="+mn-ea"/>
                <a:cs typeface="+mn-cs"/>
              </a:rPr>
              <a:t>with each page in main memory. In the Linux scheme, the use bit was replaced with an</a:t>
            </a:r>
          </a:p>
          <a:p>
            <a:r>
              <a:rPr lang="en-US" sz="1200" kern="1200" baseline="0" dirty="0">
                <a:solidFill>
                  <a:schemeClr val="tx1"/>
                </a:solidFill>
                <a:latin typeface="+mn-lt"/>
                <a:ea typeface="+mn-ea"/>
                <a:cs typeface="+mn-cs"/>
              </a:rPr>
              <a:t>8-bit age variable. Each time that a page is accessed, the age variable is incremented.</a:t>
            </a:r>
          </a:p>
          <a:p>
            <a:r>
              <a:rPr lang="en-US" sz="1200" kern="1200" baseline="0" dirty="0">
                <a:solidFill>
                  <a:schemeClr val="tx1"/>
                </a:solidFill>
                <a:latin typeface="+mn-lt"/>
                <a:ea typeface="+mn-ea"/>
                <a:cs typeface="+mn-cs"/>
              </a:rPr>
              <a:t>In the background, Linux periodically sweeps through the global page pool and</a:t>
            </a:r>
          </a:p>
          <a:p>
            <a:r>
              <a:rPr lang="en-US" sz="1200" kern="1200" baseline="0" dirty="0">
                <a:solidFill>
                  <a:schemeClr val="tx1"/>
                </a:solidFill>
                <a:latin typeface="+mn-lt"/>
                <a:ea typeface="+mn-ea"/>
                <a:cs typeface="+mn-cs"/>
              </a:rPr>
              <a:t>decrements the age variable for each page as it rotates through all the pages in main</a:t>
            </a:r>
          </a:p>
          <a:p>
            <a:r>
              <a:rPr lang="en-US" sz="1200" kern="1200" baseline="0" dirty="0">
                <a:solidFill>
                  <a:schemeClr val="tx1"/>
                </a:solidFill>
                <a:latin typeface="+mn-lt"/>
                <a:ea typeface="+mn-ea"/>
                <a:cs typeface="+mn-cs"/>
              </a:rPr>
              <a:t>memory. A page with an age of 0 is an “old” page that has not been referenced in</a:t>
            </a:r>
          </a:p>
          <a:p>
            <a:r>
              <a:rPr lang="en-US" sz="1200" kern="1200" baseline="0" dirty="0">
                <a:solidFill>
                  <a:schemeClr val="tx1"/>
                </a:solidFill>
                <a:latin typeface="+mn-lt"/>
                <a:ea typeface="+mn-ea"/>
                <a:cs typeface="+mn-cs"/>
              </a:rPr>
              <a:t>some time and is the best candidate for replacement. The larger the value of age, the</a:t>
            </a:r>
          </a:p>
          <a:p>
            <a:r>
              <a:rPr lang="en-US" sz="1200" kern="1200" baseline="0" dirty="0">
                <a:solidFill>
                  <a:schemeClr val="tx1"/>
                </a:solidFill>
                <a:latin typeface="+mn-lt"/>
                <a:ea typeface="+mn-ea"/>
                <a:cs typeface="+mn-cs"/>
              </a:rPr>
              <a:t>more frequently a page has been used in recent times and the less eligible it is for</a:t>
            </a:r>
          </a:p>
          <a:p>
            <a:r>
              <a:rPr lang="en-US" sz="1200" kern="1200" baseline="0" dirty="0">
                <a:solidFill>
                  <a:schemeClr val="tx1"/>
                </a:solidFill>
                <a:latin typeface="+mn-lt"/>
                <a:ea typeface="+mn-ea"/>
                <a:cs typeface="+mn-cs"/>
              </a:rPr>
              <a:t>replacement. Thus, the Linux algorithm was a form of least frequently used policy.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248998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2411218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We can summarize the steps involved in page management as follows (Figure 8.24):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The first time a page on the inactive list is accessed, the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flag</a:t>
            </a:r>
          </a:p>
          <a:p>
            <a:r>
              <a:rPr lang="en-US" sz="1200" kern="1200" baseline="0" dirty="0">
                <a:solidFill>
                  <a:schemeClr val="tx1"/>
                </a:solidFill>
                <a:latin typeface="+mn-lt"/>
                <a:ea typeface="+mn-ea"/>
                <a:cs typeface="+mn-cs"/>
              </a:rPr>
              <a:t>is 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next time that page is accessed, it is moved to the active list. That is, it</a:t>
            </a:r>
          </a:p>
          <a:p>
            <a:r>
              <a:rPr lang="en-US" sz="1200" kern="1200" baseline="0" dirty="0">
                <a:solidFill>
                  <a:schemeClr val="tx1"/>
                </a:solidFill>
                <a:latin typeface="+mn-lt"/>
                <a:ea typeface="+mn-ea"/>
                <a:cs typeface="+mn-cs"/>
              </a:rPr>
              <a:t>takes two accesses for a page to be declared active. More precisely, it takes two</a:t>
            </a:r>
          </a:p>
          <a:p>
            <a:r>
              <a:rPr lang="en-US" sz="1200" kern="1200" baseline="0" dirty="0">
                <a:solidFill>
                  <a:schemeClr val="tx1"/>
                </a:solidFill>
                <a:latin typeface="+mn-lt"/>
                <a:ea typeface="+mn-ea"/>
                <a:cs typeface="+mn-cs"/>
              </a:rPr>
              <a:t>accesses in different scans for a page to become active.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If the second access doesn’t happen soon enough,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is reset.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4.  Similarly, for active pages, two timeouts are required to move the page to the</a:t>
            </a:r>
          </a:p>
          <a:p>
            <a:r>
              <a:rPr lang="en-US" sz="1200" kern="1200" baseline="0" dirty="0">
                <a:solidFill>
                  <a:schemeClr val="tx1"/>
                </a:solidFill>
                <a:latin typeface="+mn-lt"/>
                <a:ea typeface="+mn-ea"/>
                <a:cs typeface="+mn-cs"/>
              </a:rPr>
              <a:t>inactive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Pages on the inactive list are then available for page replacement, using an</a:t>
            </a:r>
          </a:p>
          <a:p>
            <a:r>
              <a:rPr lang="en-US" sz="1200" kern="1200" baseline="0" dirty="0">
                <a:solidFill>
                  <a:schemeClr val="tx1"/>
                </a:solidFill>
                <a:latin typeface="+mn-lt"/>
                <a:ea typeface="+mn-ea"/>
                <a:cs typeface="+mn-cs"/>
              </a:rPr>
              <a:t>LRU type of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26422618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Windows virtual memory manager controls how memory is allocated and how</a:t>
            </a:r>
          </a:p>
          <a:p>
            <a:r>
              <a:rPr lang="en-US" sz="1200" kern="1200" baseline="0" dirty="0">
                <a:solidFill>
                  <a:schemeClr val="tx1"/>
                </a:solidFill>
                <a:latin typeface="+mn-lt"/>
                <a:ea typeface="+mn-ea"/>
                <a:cs typeface="+mn-cs"/>
              </a:rPr>
              <a:t>paging is performed. The memory manager is designed to operate over a variety</a:t>
            </a:r>
          </a:p>
          <a:p>
            <a:r>
              <a:rPr lang="en-US" sz="1200" kern="1200" baseline="0" dirty="0">
                <a:solidFill>
                  <a:schemeClr val="tx1"/>
                </a:solidFill>
                <a:latin typeface="+mn-lt"/>
                <a:ea typeface="+mn-ea"/>
                <a:cs typeface="+mn-cs"/>
              </a:rPr>
              <a:t>of platforms and to use page sizes ranging from 4 Kbytes to 64 Kbytes. Intel</a:t>
            </a:r>
          </a:p>
          <a:p>
            <a:r>
              <a:rPr lang="en-US" sz="1200" kern="1200" baseline="0" dirty="0">
                <a:solidFill>
                  <a:schemeClr val="tx1"/>
                </a:solidFill>
                <a:latin typeface="+mn-lt"/>
                <a:ea typeface="+mn-ea"/>
                <a:cs typeface="+mn-cs"/>
              </a:rPr>
              <a:t>and AMD64 platforms have 4 Kbytes per page and Intel Itanium platforms have</a:t>
            </a:r>
          </a:p>
          <a:p>
            <a:r>
              <a:rPr lang="en-US" sz="1200" kern="1200" baseline="0" dirty="0">
                <a:solidFill>
                  <a:schemeClr val="tx1"/>
                </a:solidFill>
                <a:latin typeface="+mn-lt"/>
                <a:ea typeface="+mn-ea"/>
                <a:cs typeface="+mn-cs"/>
              </a:rPr>
              <a:t>8 Kbytes per page.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1592670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On 32-bit platforms, each Windows user process sees a separate 32-bit address</a:t>
            </a:r>
          </a:p>
          <a:p>
            <a:r>
              <a:rPr lang="en-US" sz="1200" kern="1200" baseline="0" dirty="0">
                <a:solidFill>
                  <a:schemeClr val="tx1"/>
                </a:solidFill>
                <a:latin typeface="+mn-lt"/>
                <a:ea typeface="+mn-ea"/>
                <a:cs typeface="+mn-cs"/>
              </a:rPr>
              <a:t>space, allowing 4 GB of virtual memory per process. By default, half of this</a:t>
            </a:r>
          </a:p>
          <a:p>
            <a:r>
              <a:rPr lang="en-US" sz="1200" kern="1200" baseline="0" dirty="0">
                <a:solidFill>
                  <a:schemeClr val="tx1"/>
                </a:solidFill>
                <a:latin typeface="+mn-lt"/>
                <a:ea typeface="+mn-ea"/>
                <a:cs typeface="+mn-cs"/>
              </a:rPr>
              <a:t>memory is reserved for the operating system, so each user actually has 2 GB of</a:t>
            </a:r>
          </a:p>
          <a:p>
            <a:r>
              <a:rPr lang="en-US" sz="1200" kern="1200" baseline="0" dirty="0">
                <a:solidFill>
                  <a:schemeClr val="tx1"/>
                </a:solidFill>
                <a:latin typeface="+mn-lt"/>
                <a:ea typeface="+mn-ea"/>
                <a:cs typeface="+mn-cs"/>
              </a:rPr>
              <a:t>available virtual address space and all processes share most of the upper 2 GB of</a:t>
            </a:r>
          </a:p>
          <a:p>
            <a:r>
              <a:rPr lang="en-US" sz="1200" kern="1200" baseline="0" dirty="0">
                <a:solidFill>
                  <a:schemeClr val="tx1"/>
                </a:solidFill>
                <a:latin typeface="+mn-lt"/>
                <a:ea typeface="+mn-ea"/>
                <a:cs typeface="+mn-cs"/>
              </a:rPr>
              <a:t>system space when running in kernel-mode. Large memory intensive applications,</a:t>
            </a:r>
          </a:p>
          <a:p>
            <a:r>
              <a:rPr lang="en-US" sz="1200" kern="1200" baseline="0" dirty="0">
                <a:solidFill>
                  <a:schemeClr val="tx1"/>
                </a:solidFill>
                <a:latin typeface="+mn-lt"/>
                <a:ea typeface="+mn-ea"/>
                <a:cs typeface="+mn-cs"/>
              </a:rPr>
              <a:t>on both clients and servers, can run more effectively using 64-bit Windows. Other</a:t>
            </a:r>
          </a:p>
          <a:p>
            <a:r>
              <a:rPr lang="en-US" sz="1200" kern="1200" baseline="0" dirty="0">
                <a:solidFill>
                  <a:schemeClr val="tx1"/>
                </a:solidFill>
                <a:latin typeface="+mn-lt"/>
                <a:ea typeface="+mn-ea"/>
                <a:cs typeface="+mn-cs"/>
              </a:rPr>
              <a:t>than </a:t>
            </a:r>
            <a:r>
              <a:rPr lang="en-US" sz="1200" kern="1200" baseline="0" dirty="0" err="1">
                <a:solidFill>
                  <a:schemeClr val="tx1"/>
                </a:solidFill>
                <a:latin typeface="+mn-lt"/>
                <a:ea typeface="+mn-ea"/>
                <a:cs typeface="+mn-cs"/>
              </a:rPr>
              <a:t>netbooks</a:t>
            </a:r>
            <a:r>
              <a:rPr lang="en-US" sz="1200" kern="1200" baseline="0" dirty="0">
                <a:solidFill>
                  <a:schemeClr val="tx1"/>
                </a:solidFill>
                <a:latin typeface="+mn-lt"/>
                <a:ea typeface="+mn-ea"/>
                <a:cs typeface="+mn-cs"/>
              </a:rPr>
              <a:t>, most modern PCs use the AMD64 processor architecture which is</a:t>
            </a:r>
          </a:p>
          <a:p>
            <a:r>
              <a:rPr lang="en-US" sz="1200" kern="1200" baseline="0" dirty="0">
                <a:solidFill>
                  <a:schemeClr val="tx1"/>
                </a:solidFill>
                <a:latin typeface="+mn-lt"/>
                <a:ea typeface="+mn-ea"/>
                <a:cs typeface="+mn-cs"/>
              </a:rPr>
              <a:t>capable of running as either a 32-bit or 64-bit system.</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Figure 8.25 shows the default virtual address space seen by a normal 32-bit</a:t>
            </a:r>
          </a:p>
          <a:p>
            <a:r>
              <a:rPr lang="en-US" sz="1200" b="0" kern="1200" baseline="0" dirty="0">
                <a:solidFill>
                  <a:schemeClr val="tx1"/>
                </a:solidFill>
                <a:latin typeface="+mn-lt"/>
                <a:ea typeface="+mn-ea"/>
                <a:cs typeface="+mn-cs"/>
              </a:rPr>
              <a:t>user process. It consists of four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0x00000000 to 0x0000FFFF: Set aside to help programmers catch </a:t>
            </a:r>
            <a:r>
              <a:rPr lang="en-US" sz="1200" b="0" kern="1200" baseline="0" dirty="0" err="1">
                <a:solidFill>
                  <a:schemeClr val="tx1"/>
                </a:solidFill>
                <a:latin typeface="+mn-lt"/>
                <a:ea typeface="+mn-ea"/>
                <a:cs typeface="+mn-cs"/>
              </a:rPr>
              <a:t>NULLpointer</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assignments.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0x00010000 to 0x7FFEFFFF: Available user address space. This space is</a:t>
            </a:r>
          </a:p>
          <a:p>
            <a:r>
              <a:rPr lang="en-US" sz="1200" b="0" kern="1200" baseline="0" dirty="0">
                <a:solidFill>
                  <a:schemeClr val="tx1"/>
                </a:solidFill>
                <a:latin typeface="+mn-lt"/>
                <a:ea typeface="+mn-ea"/>
                <a:cs typeface="+mn-cs"/>
              </a:rPr>
              <a:t>divided into pages that may be loaded into main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0x7FFF0000 to 0x7FFFFFFF: A guard page inaccessible to the user. This page</a:t>
            </a:r>
          </a:p>
          <a:p>
            <a:r>
              <a:rPr lang="en-US" sz="1200" b="0" kern="1200" baseline="0" dirty="0">
                <a:solidFill>
                  <a:schemeClr val="tx1"/>
                </a:solidFill>
                <a:latin typeface="+mn-lt"/>
                <a:ea typeface="+mn-ea"/>
                <a:cs typeface="+mn-cs"/>
              </a:rPr>
              <a:t>makes it easier for the operating system to check on out-of-bounds pointer</a:t>
            </a:r>
          </a:p>
          <a:p>
            <a:r>
              <a:rPr lang="en-US" sz="1200" b="0" kern="1200" baseline="0" dirty="0">
                <a:solidFill>
                  <a:schemeClr val="tx1"/>
                </a:solidFill>
                <a:latin typeface="+mn-lt"/>
                <a:ea typeface="+mn-ea"/>
                <a:cs typeface="+mn-cs"/>
              </a:rPr>
              <a:t>references.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0x80000000 to 0xFFFFFFFF: System address space. This 2-GB process is</a:t>
            </a:r>
          </a:p>
          <a:p>
            <a:r>
              <a:rPr lang="en-US" sz="1200" b="0" kern="1200" baseline="0" dirty="0">
                <a:solidFill>
                  <a:schemeClr val="tx1"/>
                </a:solidFill>
                <a:latin typeface="+mn-lt"/>
                <a:ea typeface="+mn-ea"/>
                <a:cs typeface="+mn-cs"/>
              </a:rPr>
              <a:t>used for the Windows Executive, Kernel, HAL, and device drivers.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64-bit platforms, 8 TB of user address space is available in Windows.</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936560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When a process is created, it can in principle make use of the entire user space of</a:t>
            </a:r>
          </a:p>
          <a:p>
            <a:r>
              <a:rPr lang="en-US" sz="1200" kern="1200" baseline="0" dirty="0">
                <a:solidFill>
                  <a:schemeClr val="tx1"/>
                </a:solidFill>
                <a:latin typeface="+mn-lt"/>
                <a:ea typeface="+mn-ea"/>
                <a:cs typeface="+mn-cs"/>
              </a:rPr>
              <a:t>almost 2 GB (or 8 TB on 64-bit Windows). This space is divided into fixed size</a:t>
            </a:r>
          </a:p>
          <a:p>
            <a:r>
              <a:rPr lang="en-US" sz="1200" kern="1200" baseline="0" dirty="0">
                <a:solidFill>
                  <a:schemeClr val="tx1"/>
                </a:solidFill>
                <a:latin typeface="+mn-lt"/>
                <a:ea typeface="+mn-ea"/>
                <a:cs typeface="+mn-cs"/>
              </a:rPr>
              <a:t>pages, any of which can be brought into main memory, but the OS</a:t>
            </a:r>
          </a:p>
          <a:p>
            <a:r>
              <a:rPr lang="en-US" sz="1200" kern="1200" baseline="0" dirty="0">
                <a:solidFill>
                  <a:schemeClr val="tx1"/>
                </a:solidFill>
                <a:latin typeface="+mn-lt"/>
                <a:ea typeface="+mn-ea"/>
                <a:cs typeface="+mn-cs"/>
              </a:rPr>
              <a:t>manages the addresses in contiguous regions allocated on 64-KB boundaries. A</a:t>
            </a:r>
          </a:p>
          <a:p>
            <a:r>
              <a:rPr lang="en-US" sz="1200" kern="1200" baseline="0" dirty="0">
                <a:solidFill>
                  <a:schemeClr val="tx1"/>
                </a:solidFill>
                <a:latin typeface="+mn-lt"/>
                <a:ea typeface="+mn-ea"/>
                <a:cs typeface="+mn-cs"/>
              </a:rPr>
              <a:t>region can be in one of three states: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Available: addresses not currently used by this process.</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Reserved: addresses that the virtual memory manager has set aside for a process</a:t>
            </a:r>
          </a:p>
          <a:p>
            <a:r>
              <a:rPr lang="en-US" sz="1200" kern="1200" baseline="0" dirty="0">
                <a:solidFill>
                  <a:schemeClr val="tx1"/>
                </a:solidFill>
                <a:latin typeface="+mn-lt"/>
                <a:ea typeface="+mn-ea"/>
                <a:cs typeface="+mn-cs"/>
              </a:rPr>
              <a:t>so they cannot be allocated to another use (e.g., saving contiguous space</a:t>
            </a:r>
          </a:p>
          <a:p>
            <a:r>
              <a:rPr lang="en-US" sz="1200" kern="1200" baseline="0" dirty="0">
                <a:solidFill>
                  <a:schemeClr val="tx1"/>
                </a:solidFill>
                <a:latin typeface="+mn-lt"/>
                <a:ea typeface="+mn-ea"/>
                <a:cs typeface="+mn-cs"/>
              </a:rPr>
              <a:t>for a stack to grow).</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Committed: addresses that the virtual memory manager has initialized for use</a:t>
            </a:r>
          </a:p>
          <a:p>
            <a:r>
              <a:rPr lang="en-US" sz="1200" kern="1200" baseline="0" dirty="0">
                <a:solidFill>
                  <a:schemeClr val="tx1"/>
                </a:solidFill>
                <a:latin typeface="+mn-lt"/>
                <a:ea typeface="+mn-ea"/>
                <a:cs typeface="+mn-cs"/>
              </a:rPr>
              <a:t>by the process to access virtual memory pages. These pages can reside either</a:t>
            </a:r>
          </a:p>
          <a:p>
            <a:r>
              <a:rPr lang="en-US" sz="1200" kern="1200" baseline="0" dirty="0">
                <a:solidFill>
                  <a:schemeClr val="tx1"/>
                </a:solidFill>
                <a:latin typeface="+mn-lt"/>
                <a:ea typeface="+mn-ea"/>
                <a:cs typeface="+mn-cs"/>
              </a:rPr>
              <a:t>on disk or in physical memory. When on disk they can be either kept in files</a:t>
            </a:r>
          </a:p>
          <a:p>
            <a:r>
              <a:rPr lang="en-US" sz="1200" kern="1200" baseline="0" dirty="0">
                <a:solidFill>
                  <a:schemeClr val="tx1"/>
                </a:solidFill>
                <a:latin typeface="+mn-lt"/>
                <a:ea typeface="+mn-ea"/>
                <a:cs typeface="+mn-cs"/>
              </a:rPr>
              <a:t>(mapped pages) or occupy space in the paging file (i.e., the disk file to which it</a:t>
            </a:r>
          </a:p>
          <a:p>
            <a:r>
              <a:rPr lang="en-US" sz="1200" kern="1200" baseline="0" dirty="0">
                <a:solidFill>
                  <a:schemeClr val="tx1"/>
                </a:solidFill>
                <a:latin typeface="+mn-lt"/>
                <a:ea typeface="+mn-ea"/>
                <a:cs typeface="+mn-cs"/>
              </a:rPr>
              <a:t>writes pages when removing them from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distinction between reserved and committed memory is useful because</a:t>
            </a:r>
          </a:p>
          <a:p>
            <a:r>
              <a:rPr lang="en-US" sz="1200" kern="1200" baseline="0" dirty="0">
                <a:solidFill>
                  <a:schemeClr val="tx1"/>
                </a:solidFill>
                <a:latin typeface="+mn-lt"/>
                <a:ea typeface="+mn-ea"/>
                <a:cs typeface="+mn-cs"/>
              </a:rPr>
              <a:t>it (1) reduces the amount of total virtual memory space needed by the system,</a:t>
            </a:r>
          </a:p>
          <a:p>
            <a:r>
              <a:rPr lang="en-US" sz="1200" kern="1200" baseline="0" dirty="0">
                <a:solidFill>
                  <a:schemeClr val="tx1"/>
                </a:solidFill>
                <a:latin typeface="+mn-lt"/>
                <a:ea typeface="+mn-ea"/>
                <a:cs typeface="+mn-cs"/>
              </a:rPr>
              <a:t>allowing the page file to be smaller; and (2) allows programs to reserve addresses</a:t>
            </a:r>
          </a:p>
          <a:p>
            <a:r>
              <a:rPr lang="en-US" sz="1200" kern="1200" baseline="0" dirty="0">
                <a:solidFill>
                  <a:schemeClr val="tx1"/>
                </a:solidFill>
                <a:latin typeface="+mn-lt"/>
                <a:ea typeface="+mn-ea"/>
                <a:cs typeface="+mn-cs"/>
              </a:rPr>
              <a:t>without making them accessible to the program or having them charged against</a:t>
            </a:r>
          </a:p>
          <a:p>
            <a:r>
              <a:rPr lang="en-US" sz="1200" kern="1200" baseline="0" dirty="0">
                <a:solidFill>
                  <a:schemeClr val="tx1"/>
                </a:solidFill>
                <a:latin typeface="+mn-lt"/>
                <a:ea typeface="+mn-ea"/>
                <a:cs typeface="+mn-cs"/>
              </a:rPr>
              <a:t>their resource quotas.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5546563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Android includes a number of extensions to the normal Linux kernel memory management</a:t>
            </a:r>
          </a:p>
          <a:p>
            <a:r>
              <a:rPr lang="en-US" sz="1200" kern="1200" baseline="0" dirty="0">
                <a:solidFill>
                  <a:schemeClr val="tx1"/>
                </a:solidFill>
                <a:latin typeface="+mn-lt"/>
                <a:ea typeface="+mn-ea"/>
                <a:cs typeface="+mn-cs"/>
              </a:rPr>
              <a:t>facility. These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ASHMem</a:t>
            </a:r>
            <a:r>
              <a:rPr lang="en-US" sz="1200" kern="1200" baseline="0" dirty="0">
                <a:solidFill>
                  <a:schemeClr val="tx1"/>
                </a:solidFill>
                <a:latin typeface="+mn-lt"/>
                <a:ea typeface="+mn-ea"/>
                <a:cs typeface="+mn-cs"/>
              </a:rPr>
              <a:t>:  This feature provides anonymous shared memory, which abstracts</a:t>
            </a:r>
          </a:p>
          <a:p>
            <a:r>
              <a:rPr lang="en-US" sz="1200" kern="1200" baseline="0" dirty="0">
                <a:solidFill>
                  <a:schemeClr val="tx1"/>
                </a:solidFill>
                <a:latin typeface="+mn-lt"/>
                <a:ea typeface="+mn-ea"/>
                <a:cs typeface="+mn-cs"/>
              </a:rPr>
              <a:t>memory as file descriptors. A file descriptor can be passed to another process</a:t>
            </a:r>
          </a:p>
          <a:p>
            <a:r>
              <a:rPr lang="en-US" sz="1200" kern="1200" baseline="0" dirty="0">
                <a:solidFill>
                  <a:schemeClr val="tx1"/>
                </a:solidFill>
                <a:latin typeface="+mn-lt"/>
                <a:ea typeface="+mn-ea"/>
                <a:cs typeface="+mn-cs"/>
              </a:rPr>
              <a:t>to share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Pmem</a:t>
            </a:r>
            <a:r>
              <a:rPr lang="en-US" sz="1200" kern="1200" baseline="0" dirty="0">
                <a:solidFill>
                  <a:schemeClr val="tx1"/>
                </a:solidFill>
                <a:latin typeface="+mn-lt"/>
                <a:ea typeface="+mn-ea"/>
                <a:cs typeface="+mn-cs"/>
              </a:rPr>
              <a:t>:  This feature allocates virtual memory so that it is physically contiguous.</a:t>
            </a:r>
          </a:p>
          <a:p>
            <a:r>
              <a:rPr lang="en-US" sz="1200" kern="1200" baseline="0" dirty="0">
                <a:solidFill>
                  <a:schemeClr val="tx1"/>
                </a:solidFill>
                <a:latin typeface="+mn-lt"/>
                <a:ea typeface="+mn-ea"/>
                <a:cs typeface="+mn-cs"/>
              </a:rPr>
              <a:t>This feature is useful for hardware that does not support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Low Memory Killer:  Most mobile devices do not have a swap capability (because</a:t>
            </a:r>
          </a:p>
          <a:p>
            <a:r>
              <a:rPr lang="en-US" sz="1200" kern="1200" baseline="0" dirty="0">
                <a:solidFill>
                  <a:schemeClr val="tx1"/>
                </a:solidFill>
                <a:latin typeface="+mn-lt"/>
                <a:ea typeface="+mn-ea"/>
                <a:cs typeface="+mn-cs"/>
              </a:rPr>
              <a:t>of flash memory lifetime considerations). When main memory is exhausted,</a:t>
            </a:r>
          </a:p>
          <a:p>
            <a:r>
              <a:rPr lang="en-US" sz="1200" kern="1200" baseline="0" dirty="0">
                <a:solidFill>
                  <a:schemeClr val="tx1"/>
                </a:solidFill>
                <a:latin typeface="+mn-lt"/>
                <a:ea typeface="+mn-ea"/>
                <a:cs typeface="+mn-cs"/>
              </a:rPr>
              <a:t>the application or applications using the most memory must either</a:t>
            </a:r>
          </a:p>
          <a:p>
            <a:r>
              <a:rPr lang="en-US" sz="1200" kern="1200" baseline="0" dirty="0">
                <a:solidFill>
                  <a:schemeClr val="tx1"/>
                </a:solidFill>
                <a:latin typeface="+mn-lt"/>
                <a:ea typeface="+mn-ea"/>
                <a:cs typeface="+mn-cs"/>
              </a:rPr>
              <a:t>back off their use of memory or be terminated. This feature enables the system</a:t>
            </a:r>
          </a:p>
          <a:p>
            <a:r>
              <a:rPr lang="en-US" sz="1200" kern="1200" baseline="0" dirty="0">
                <a:solidFill>
                  <a:schemeClr val="tx1"/>
                </a:solidFill>
                <a:latin typeface="+mn-lt"/>
                <a:ea typeface="+mn-ea"/>
                <a:cs typeface="+mn-cs"/>
              </a:rPr>
              <a:t>to notify an app or apps that they need to free up memory. If an app does not</a:t>
            </a:r>
          </a:p>
          <a:p>
            <a:r>
              <a:rPr lang="en-US" sz="1200" kern="1200" baseline="0" dirty="0">
                <a:solidFill>
                  <a:schemeClr val="tx1"/>
                </a:solidFill>
                <a:latin typeface="+mn-lt"/>
                <a:ea typeface="+mn-ea"/>
                <a:cs typeface="+mn-cs"/>
              </a:rPr>
              <a:t>cooperate, it is terminated.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342527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560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05746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AU"/>
          </a:p>
        </p:txBody>
      </p:sp>
    </p:spTree>
    <p:extLst>
      <p:ext uri="{BB962C8B-B14F-4D97-AF65-F5344CB8AC3E}">
        <p14:creationId xmlns:p14="http://schemas.microsoft.com/office/powerpoint/2010/main" val="18326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292109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5431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83669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268843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262320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690360" y="6492875"/>
            <a:ext cx="2133600" cy="365125"/>
          </a:xfrm>
          <a:prstGeom prst="rect">
            <a:avLst/>
          </a:prstGeom>
        </p:spPr>
        <p:txBody>
          <a:bodyPr/>
          <a:lstStyle/>
          <a:p>
            <a:pPr>
              <a:defRPr/>
            </a:pPr>
            <a:fld id="{FB7722E4-5D2C-1B4C-9ED1-1369BCEFB22B}" type="datetime1">
              <a:rPr lang="en-US" smtClean="0"/>
              <a:t>6/11/19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378666" y="6149788"/>
            <a:ext cx="533400" cy="365125"/>
          </a:xfrm>
          <a:prstGeom prst="rect">
            <a:avLst/>
          </a:prstGeom>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8207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690360" y="6492875"/>
            <a:ext cx="2133600" cy="365125"/>
          </a:xfrm>
          <a:prstGeom prst="rect">
            <a:avLst/>
          </a:prstGeom>
        </p:spPr>
        <p:txBody>
          <a:bodyPr/>
          <a:lstStyle/>
          <a:p>
            <a:pPr>
              <a:defRPr/>
            </a:pPr>
            <a:fld id="{807AF54B-7EFD-B941-B00A-A440B8C4EF16}" type="datetime1">
              <a:rPr lang="en-US" smtClean="0"/>
              <a:t>6/11/19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378666" y="6149788"/>
            <a:ext cx="533400" cy="365125"/>
          </a:xfrm>
          <a:prstGeom prst="rect">
            <a:avLst/>
          </a:prstGeom>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04737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118570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311135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80891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333758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132881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191290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52864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325194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3" name="Rectangle 5"/>
          <p:cNvSpPr>
            <a:spLocks noGrp="1" noChangeArrowheads="1"/>
          </p:cNvSpPr>
          <p:nvPr>
            <p:ph type="ftr" sz="quarter" idx="3"/>
          </p:nvPr>
        </p:nvSpPr>
        <p:spPr bwMode="auto">
          <a:xfrm>
            <a:off x="457200" y="6245225"/>
            <a:ext cx="822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800">
                <a:solidFill>
                  <a:schemeClr val="tx1"/>
                </a:solidFill>
                <a:latin typeface="Verdana" pitchFamily="34" charset="0"/>
                <a:ea typeface="Verdana" pitchFamily="34" charset="0"/>
                <a:cs typeface="Verdana" pitchFamily="34" charset="0"/>
              </a:defRPr>
            </a:lvl1p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hf sldNum="0" hdr="0" dt="0"/>
  <p:txStyles>
    <p:titleStyle>
      <a:lvl1pPr algn="ctr" rtl="0" eaLnBrk="0" fontAlgn="base" hangingPunct="0">
        <a:lnSpc>
          <a:spcPts val="3600"/>
        </a:lnSpc>
        <a:spcBef>
          <a:spcPct val="0"/>
        </a:spcBef>
        <a:spcAft>
          <a:spcPct val="0"/>
        </a:spcAft>
        <a:defRPr sz="3400">
          <a:solidFill>
            <a:schemeClr val="tx2"/>
          </a:solidFill>
          <a:latin typeface="+mj-lt"/>
          <a:ea typeface="+mj-ea"/>
          <a:cs typeface="+mj-cs"/>
        </a:defRPr>
      </a:lvl1pPr>
      <a:lvl2pPr algn="ctr" rtl="0" eaLnBrk="0" fontAlgn="base" hangingPunct="0">
        <a:lnSpc>
          <a:spcPts val="3600"/>
        </a:lnSpc>
        <a:spcBef>
          <a:spcPct val="0"/>
        </a:spcBef>
        <a:spcAft>
          <a:spcPct val="0"/>
        </a:spcAft>
        <a:defRPr sz="3400">
          <a:solidFill>
            <a:schemeClr val="tx2"/>
          </a:solidFill>
          <a:latin typeface="Arial Black" pitchFamily="34" charset="0"/>
        </a:defRPr>
      </a:lvl2pPr>
      <a:lvl3pPr algn="ctr" rtl="0" eaLnBrk="0" fontAlgn="base" hangingPunct="0">
        <a:lnSpc>
          <a:spcPts val="3600"/>
        </a:lnSpc>
        <a:spcBef>
          <a:spcPct val="0"/>
        </a:spcBef>
        <a:spcAft>
          <a:spcPct val="0"/>
        </a:spcAft>
        <a:defRPr sz="3400">
          <a:solidFill>
            <a:schemeClr val="tx2"/>
          </a:solidFill>
          <a:latin typeface="Arial Black" pitchFamily="34" charset="0"/>
        </a:defRPr>
      </a:lvl3pPr>
      <a:lvl4pPr algn="ctr" rtl="0" eaLnBrk="0" fontAlgn="base" hangingPunct="0">
        <a:lnSpc>
          <a:spcPts val="3600"/>
        </a:lnSpc>
        <a:spcBef>
          <a:spcPct val="0"/>
        </a:spcBef>
        <a:spcAft>
          <a:spcPct val="0"/>
        </a:spcAft>
        <a:defRPr sz="3400">
          <a:solidFill>
            <a:schemeClr val="tx2"/>
          </a:solidFill>
          <a:latin typeface="Arial Black" pitchFamily="34" charset="0"/>
        </a:defRPr>
      </a:lvl4pPr>
      <a:lvl5pPr algn="ctr" rtl="0" eaLnBrk="0" fontAlgn="base" hangingPunct="0">
        <a:lnSpc>
          <a:spcPts val="3600"/>
        </a:lnSpc>
        <a:spcBef>
          <a:spcPct val="0"/>
        </a:spcBef>
        <a:spcAft>
          <a:spcPct val="0"/>
        </a:spcAft>
        <a:defRPr sz="34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609600" indent="-609600" algn="l" rtl="0" eaLnBrk="0" fontAlgn="base" hangingPunct="0">
        <a:spcBef>
          <a:spcPct val="20000"/>
        </a:spcBef>
        <a:spcAft>
          <a:spcPct val="0"/>
        </a:spcAft>
        <a:buFont typeface="Wingdings" panose="05000000000000000000" pitchFamily="2" charset="2"/>
        <a:buChar char="§"/>
        <a:defRPr sz="1600">
          <a:solidFill>
            <a:schemeClr val="tx1"/>
          </a:solidFill>
          <a:latin typeface="Arial" charset="0"/>
          <a:ea typeface="+mn-ea"/>
          <a:cs typeface="+mn-cs"/>
        </a:defRPr>
      </a:lvl1pPr>
      <a:lvl2pPr marL="990600" indent="-533400" algn="l" rtl="0" eaLnBrk="0" fontAlgn="base" hangingPunct="0">
        <a:spcBef>
          <a:spcPct val="20000"/>
        </a:spcBef>
        <a:spcAft>
          <a:spcPct val="0"/>
        </a:spcAft>
        <a:buChar char="–"/>
        <a:defRPr sz="1600">
          <a:solidFill>
            <a:schemeClr val="tx1"/>
          </a:solidFill>
          <a:latin typeface="Arial" charset="0"/>
        </a:defRPr>
      </a:lvl2pPr>
      <a:lvl3pPr marL="1371600" indent="-457200" algn="l" rtl="0" eaLnBrk="0" fontAlgn="base" hangingPunct="0">
        <a:spcBef>
          <a:spcPct val="20000"/>
        </a:spcBef>
        <a:spcAft>
          <a:spcPct val="0"/>
        </a:spcAft>
        <a:buChar char="•"/>
        <a:defRPr sz="1600">
          <a:solidFill>
            <a:schemeClr val="tx1"/>
          </a:solidFill>
          <a:latin typeface="Arial" charset="0"/>
        </a:defRPr>
      </a:lvl3pPr>
      <a:lvl4pPr marL="1752600" indent="-381000" algn="l" rtl="0" eaLnBrk="0" fontAlgn="base" hangingPunct="0">
        <a:spcBef>
          <a:spcPct val="20000"/>
        </a:spcBef>
        <a:spcAft>
          <a:spcPct val="0"/>
        </a:spcAft>
        <a:buChar char="–"/>
        <a:defRPr sz="1600">
          <a:solidFill>
            <a:schemeClr val="tx1"/>
          </a:solidFill>
          <a:latin typeface="Arial" charset="0"/>
        </a:defRPr>
      </a:lvl4pPr>
      <a:lvl5pPr marL="2209800" indent="-381000" algn="l" rtl="0" eaLnBrk="0" fontAlgn="base" hangingPunct="0">
        <a:spcBef>
          <a:spcPct val="20000"/>
        </a:spcBef>
        <a:spcAft>
          <a:spcPct val="0"/>
        </a:spcAft>
        <a:buChar char="»"/>
        <a:defRPr sz="1600">
          <a:solidFill>
            <a:schemeClr val="tx1"/>
          </a:solidFill>
          <a:latin typeface="Arial" charset="0"/>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9.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9.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9.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9.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9.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9.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32.emf"/><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51.emf"/><Relationship Id="rId4" Type="http://schemas.openxmlformats.org/officeDocument/2006/relationships/image" Target="../media/image50.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40.png"/></Relationships>
</file>

<file path=ppt/slides/_rels/slide51.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7.xml.rels><?xml version="1.0" encoding="UTF-8" standalone="yes"?>
<Relationships xmlns="http://schemas.openxmlformats.org/package/2006/relationships"><Relationship Id="rId3" Type="http://schemas.openxmlformats.org/officeDocument/2006/relationships/hyperlink" Target="https://developer.android.com/topic/performance/memory-overview" TargetMode="External"/><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790575" y="2362200"/>
            <a:ext cx="7772400" cy="3276600"/>
          </a:xfrm>
        </p:spPr>
        <p:txBody>
          <a:bodyPr/>
          <a:lstStyle/>
          <a:p>
            <a:pPr eaLnBrk="1" hangingPunct="1"/>
            <a:r>
              <a:rPr lang="en-US" altLang="en-US" i="1" dirty="0">
                <a:solidFill>
                  <a:schemeClr val="tx1"/>
                </a:solidFill>
                <a:latin typeface="Arial"/>
                <a:cs typeface="Arial"/>
              </a:rPr>
              <a:t>COM1032: MOBILE COMPUTING - 2019/0</a:t>
            </a:r>
            <a:br>
              <a:rPr lang="en-US" altLang="en-US" i="1" dirty="0">
                <a:latin typeface="Arial" panose="020B0604020202020204" pitchFamily="34" charset="0"/>
              </a:rPr>
            </a:br>
            <a:br>
              <a:rPr lang="en-US" altLang="en-US" sz="4200" dirty="0">
                <a:solidFill>
                  <a:schemeClr val="tx1"/>
                </a:solidFill>
              </a:rPr>
            </a:br>
            <a:r>
              <a:rPr lang="en-US" altLang="en-US" sz="3800" b="1" dirty="0">
                <a:solidFill>
                  <a:schemeClr val="tx1"/>
                </a:solidFill>
                <a:latin typeface="Arial"/>
                <a:cs typeface="Arial"/>
              </a:rPr>
              <a:t>Lecture 6</a:t>
            </a:r>
            <a:br>
              <a:rPr lang="en-US" altLang="en-US" sz="3800" b="1" dirty="0">
                <a:latin typeface="Arial" panose="020B0604020202020204" pitchFamily="34" charset="0"/>
              </a:rPr>
            </a:br>
            <a:br>
              <a:rPr lang="en-US" altLang="en-US" sz="3800" dirty="0">
                <a:solidFill>
                  <a:schemeClr val="tx1"/>
                </a:solidFill>
              </a:rPr>
            </a:br>
            <a:r>
              <a:rPr lang="en-GB" altLang="en-US" sz="3800" b="1" dirty="0">
                <a:solidFill>
                  <a:schemeClr val="tx1"/>
                </a:solidFill>
                <a:latin typeface="Arial"/>
                <a:cs typeface="Arial"/>
              </a:rPr>
              <a:t>Memory Management &amp; Virtual</a:t>
            </a:r>
            <a:br>
              <a:rPr lang="en-GB" altLang="en-US" sz="3800" b="1" dirty="0">
                <a:latin typeface="Arial" panose="020B0604020202020204" pitchFamily="34" charset="0"/>
              </a:rPr>
            </a:br>
            <a:r>
              <a:rPr lang="en-GB" altLang="en-US" sz="3800" b="1" dirty="0">
                <a:solidFill>
                  <a:schemeClr val="tx1"/>
                </a:solidFill>
                <a:latin typeface="Arial"/>
                <a:cs typeface="Arial"/>
              </a:rPr>
              <a:t>Memory </a:t>
            </a:r>
            <a:br>
              <a:rPr lang="en-GB" altLang="en-US" sz="3800" b="1" dirty="0">
                <a:solidFill>
                  <a:schemeClr val="tx1"/>
                </a:solidFill>
                <a:latin typeface="Arial"/>
                <a:cs typeface="Arial"/>
              </a:rPr>
            </a:br>
            <a:br>
              <a:rPr lang="en-GB" altLang="en-US" sz="3800" b="1" dirty="0">
                <a:latin typeface="Arial" panose="020B0604020202020204" pitchFamily="34" charset="0"/>
                <a:cs typeface="Arial"/>
              </a:rPr>
            </a:br>
            <a:br>
              <a:rPr lang="en-GB" sz="3800" dirty="0">
                <a:latin typeface="Arial" panose="020B0604020202020204" pitchFamily="34" charset="0"/>
                <a:cs typeface="Arial"/>
              </a:rPr>
            </a:br>
            <a:r>
              <a:rPr lang="en-US" sz="3800" b="1" dirty="0">
                <a:solidFill>
                  <a:schemeClr val="tx1"/>
                </a:solidFill>
                <a:latin typeface="Arial"/>
                <a:cs typeface="Arial"/>
              </a:rPr>
              <a:t>Dr. Manal </a:t>
            </a:r>
            <a:r>
              <a:rPr lang="en-US" sz="3800" b="1" dirty="0" err="1">
                <a:solidFill>
                  <a:schemeClr val="tx1"/>
                </a:solidFill>
                <a:latin typeface="Arial"/>
                <a:cs typeface="Arial"/>
              </a:rPr>
              <a:t>Helal</a:t>
            </a:r>
            <a:endParaRPr lang="en-GB" sz="3800" dirty="0" err="1">
              <a:solidFill>
                <a:schemeClr val="tx1"/>
              </a:solidFill>
              <a:latin typeface="Arial"/>
              <a:cs typeface="Arial"/>
            </a:endParaRPr>
          </a:p>
          <a:p>
            <a:pPr eaLnBrk="1" hangingPunct="1">
              <a:spcBef>
                <a:spcPct val="20000"/>
              </a:spcBef>
            </a:pPr>
            <a:endParaRPr lang="en-GB" altLang="en-US" sz="3800" b="1" dirty="0">
              <a:solidFill>
                <a:schemeClr val="tx1"/>
              </a:solidFill>
              <a:latin typeface="Arial" panose="020B0604020202020204" pitchFamily="34" charset="0"/>
              <a:cs typeface="Arial"/>
            </a:endParaRPr>
          </a:p>
        </p:txBody>
      </p:sp>
      <p:pic>
        <p:nvPicPr>
          <p:cNvPr id="2" name="Picture 2" descr="A close up of a logo&#10;&#10;Description generated with very high confidence">
            <a:extLst>
              <a:ext uri="{FF2B5EF4-FFF2-40B4-BE49-F238E27FC236}">
                <a16:creationId xmlns:a16="http://schemas.microsoft.com/office/drawing/2014/main" id="{6A169BB1-4E7E-459E-ABC1-3289A863A859}"/>
              </a:ext>
            </a:extLst>
          </p:cNvPr>
          <p:cNvPicPr>
            <a:picLocks noChangeAspect="1"/>
          </p:cNvPicPr>
          <p:nvPr/>
        </p:nvPicPr>
        <p:blipFill>
          <a:blip r:embed="rId3"/>
          <a:stretch>
            <a:fillRect/>
          </a:stretch>
        </p:blipFill>
        <p:spPr>
          <a:xfrm>
            <a:off x="109538" y="52388"/>
            <a:ext cx="2486025" cy="105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36546" name="Rectangle 2"/>
          <p:cNvSpPr>
            <a:spLocks noGrp="1" noChangeArrowheads="1"/>
          </p:cNvSpPr>
          <p:nvPr>
            <p:ph type="title"/>
          </p:nvPr>
        </p:nvSpPr>
        <p:spPr>
          <a:xfrm>
            <a:off x="685800" y="285750"/>
            <a:ext cx="7772400" cy="685800"/>
          </a:xfrm>
        </p:spPr>
        <p:txBody>
          <a:bodyPr/>
          <a:lstStyle/>
          <a:p>
            <a:r>
              <a:rPr lang="en-US" sz="4000"/>
              <a:t>Trace Call Stack</a:t>
            </a:r>
            <a:endParaRPr lang="en-US" sz="4000">
              <a:solidFill>
                <a:schemeClr val="tx1"/>
              </a:solidFill>
            </a:endParaRPr>
          </a:p>
        </p:txBody>
      </p:sp>
      <p:sp>
        <p:nvSpPr>
          <p:cNvPr id="236547"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36548"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36549"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5121" name="Picture" r:id="rId4" imgW="2114640" imgH="1771560" progId="Word.Picture.8">
                  <p:embed/>
                </p:oleObj>
              </mc:Choice>
              <mc:Fallback>
                <p:oleObj name="Picture" r:id="rId4" imgW="2114640" imgH="1771560" progId="Word.Picture.8">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6550" name="Rectangle 6"/>
          <p:cNvSpPr>
            <a:spLocks noChangeArrowheads="1"/>
          </p:cNvSpPr>
          <p:nvPr/>
        </p:nvSpPr>
        <p:spPr bwMode="auto">
          <a:xfrm>
            <a:off x="347663" y="2814638"/>
            <a:ext cx="3384550" cy="153987"/>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36551" name="AutoShape 7"/>
          <p:cNvSpPr>
            <a:spLocks noChangeArrowheads="1"/>
          </p:cNvSpPr>
          <p:nvPr/>
        </p:nvSpPr>
        <p:spPr bwMode="auto">
          <a:xfrm>
            <a:off x="4456113" y="1470025"/>
            <a:ext cx="3533775" cy="654050"/>
          </a:xfrm>
          <a:prstGeom prst="wedgeRoundRectCallout">
            <a:avLst>
              <a:gd name="adj1" fmla="val -86523"/>
              <a:gd name="adj2" fmla="val 171843"/>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j is declared and initialized</a:t>
            </a:r>
          </a:p>
        </p:txBody>
      </p:sp>
      <p:graphicFrame>
        <p:nvGraphicFramePr>
          <p:cNvPr id="236552" name="Object 8"/>
          <p:cNvGraphicFramePr>
            <a:graphicFrameLocks noGrp="1" noChangeAspect="1"/>
          </p:cNvGraphicFramePr>
          <p:nvPr>
            <p:ph idx="1"/>
          </p:nvPr>
        </p:nvGraphicFramePr>
        <p:xfrm>
          <a:off x="6146800" y="2392363"/>
          <a:ext cx="1830388" cy="3263900"/>
        </p:xfrm>
        <a:graphic>
          <a:graphicData uri="http://schemas.openxmlformats.org/presentationml/2006/ole">
            <mc:AlternateContent xmlns:mc="http://schemas.openxmlformats.org/markup-compatibility/2006">
              <mc:Choice xmlns:v="urn:schemas-microsoft-com:vml" Requires="v">
                <p:oleObj spid="_x0000_s5122" name="Picture" r:id="rId6" imgW="1314360" imgH="2343240" progId="Word.Picture.8">
                  <p:embed/>
                </p:oleObj>
              </mc:Choice>
              <mc:Fallback>
                <p:oleObj name="Picture" r:id="rId6" imgW="1314360" imgH="2343240" progId="Word.Picture.8">
                  <p:embed/>
                  <p:pic>
                    <p:nvPicPr>
                      <p:cNvPr id="23655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392363"/>
                        <a:ext cx="1830388" cy="3263900"/>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36553" name="Line 9"/>
          <p:cNvSpPr>
            <a:spLocks noChangeShapeType="1"/>
          </p:cNvSpPr>
          <p:nvPr/>
        </p:nvSpPr>
        <p:spPr bwMode="auto">
          <a:xfrm>
            <a:off x="3457575" y="2890838"/>
            <a:ext cx="4033838" cy="15367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1837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38594" name="Rectangle 2"/>
          <p:cNvSpPr>
            <a:spLocks noGrp="1" noChangeArrowheads="1"/>
          </p:cNvSpPr>
          <p:nvPr>
            <p:ph type="title"/>
          </p:nvPr>
        </p:nvSpPr>
        <p:spPr>
          <a:xfrm>
            <a:off x="685800" y="285750"/>
            <a:ext cx="7772400" cy="646113"/>
          </a:xfrm>
        </p:spPr>
        <p:txBody>
          <a:bodyPr/>
          <a:lstStyle/>
          <a:p>
            <a:r>
              <a:rPr lang="en-US" sz="4000"/>
              <a:t>Trace Call Stack</a:t>
            </a:r>
            <a:endParaRPr lang="en-US" sz="4000">
              <a:solidFill>
                <a:schemeClr val="tx1"/>
              </a:solidFill>
            </a:endParaRPr>
          </a:p>
        </p:txBody>
      </p:sp>
      <p:sp>
        <p:nvSpPr>
          <p:cNvPr id="238595"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38596"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38597"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6145" name="Picture" r:id="rId4" imgW="2114640" imgH="1771560" progId="Word.Picture.8">
                  <p:embed/>
                </p:oleObj>
              </mc:Choice>
              <mc:Fallback>
                <p:oleObj name="Picture" r:id="rId4" imgW="2114640" imgH="1771560" progId="Word.Picture.8">
                  <p:embed/>
                  <p:pic>
                    <p:nvPicPr>
                      <p:cNvPr id="2385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8598" name="Rectangle 6"/>
          <p:cNvSpPr>
            <a:spLocks noChangeArrowheads="1"/>
          </p:cNvSpPr>
          <p:nvPr/>
        </p:nvSpPr>
        <p:spPr bwMode="auto">
          <a:xfrm>
            <a:off x="347663" y="3006725"/>
            <a:ext cx="690562" cy="153988"/>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38599" name="AutoShape 7"/>
          <p:cNvSpPr>
            <a:spLocks noChangeArrowheads="1"/>
          </p:cNvSpPr>
          <p:nvPr/>
        </p:nvSpPr>
        <p:spPr bwMode="auto">
          <a:xfrm>
            <a:off x="4456113" y="1470025"/>
            <a:ext cx="3533775" cy="654050"/>
          </a:xfrm>
          <a:prstGeom prst="wedgeRoundRectCallout">
            <a:avLst>
              <a:gd name="adj1" fmla="val -150269"/>
              <a:gd name="adj2" fmla="val 183495"/>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Declare k</a:t>
            </a:r>
          </a:p>
        </p:txBody>
      </p:sp>
      <p:graphicFrame>
        <p:nvGraphicFramePr>
          <p:cNvPr id="238600" name="Object 8"/>
          <p:cNvGraphicFramePr>
            <a:graphicFrameLocks noGrp="1" noChangeAspect="1"/>
          </p:cNvGraphicFramePr>
          <p:nvPr>
            <p:ph idx="1"/>
          </p:nvPr>
        </p:nvGraphicFramePr>
        <p:xfrm>
          <a:off x="6146800" y="2392363"/>
          <a:ext cx="1830388" cy="3263900"/>
        </p:xfrm>
        <a:graphic>
          <a:graphicData uri="http://schemas.openxmlformats.org/presentationml/2006/ole">
            <mc:AlternateContent xmlns:mc="http://schemas.openxmlformats.org/markup-compatibility/2006">
              <mc:Choice xmlns:v="urn:schemas-microsoft-com:vml" Requires="v">
                <p:oleObj spid="_x0000_s6146" name="Picture" r:id="rId6" imgW="1314360" imgH="2343240" progId="Word.Picture.8">
                  <p:embed/>
                </p:oleObj>
              </mc:Choice>
              <mc:Fallback>
                <p:oleObj name="Picture" r:id="rId6" imgW="1314360" imgH="2343240" progId="Word.Picture.8">
                  <p:embed/>
                  <p:pic>
                    <p:nvPicPr>
                      <p:cNvPr id="23860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392363"/>
                        <a:ext cx="1830388" cy="3263900"/>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38601" name="Line 9"/>
          <p:cNvSpPr>
            <a:spLocks noChangeShapeType="1"/>
          </p:cNvSpPr>
          <p:nvPr/>
        </p:nvSpPr>
        <p:spPr bwMode="auto">
          <a:xfrm>
            <a:off x="1000125" y="3121025"/>
            <a:ext cx="6529388" cy="1152525"/>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118623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54978" name="Rectangle 2"/>
          <p:cNvSpPr>
            <a:spLocks noGrp="1" noChangeArrowheads="1"/>
          </p:cNvSpPr>
          <p:nvPr>
            <p:ph type="title"/>
          </p:nvPr>
        </p:nvSpPr>
        <p:spPr>
          <a:xfrm>
            <a:off x="685800" y="285750"/>
            <a:ext cx="7772400" cy="646113"/>
          </a:xfrm>
        </p:spPr>
        <p:txBody>
          <a:bodyPr/>
          <a:lstStyle/>
          <a:p>
            <a:r>
              <a:rPr lang="en-US" sz="4000"/>
              <a:t>Trace Call Stack</a:t>
            </a:r>
            <a:endParaRPr lang="en-US" sz="4000">
              <a:solidFill>
                <a:schemeClr val="tx1"/>
              </a:solidFill>
            </a:endParaRPr>
          </a:p>
        </p:txBody>
      </p:sp>
      <p:sp>
        <p:nvSpPr>
          <p:cNvPr id="254979"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54980"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54981"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7169" name="Picture" r:id="rId4" imgW="2114640" imgH="1771560" progId="Word.Picture.8">
                  <p:embed/>
                </p:oleObj>
              </mc:Choice>
              <mc:Fallback>
                <p:oleObj name="Picture" r:id="rId4" imgW="2114640" imgH="1771560" progId="Word.Picture.8">
                  <p:embed/>
                  <p:pic>
                    <p:nvPicPr>
                      <p:cNvPr id="2549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4982" name="Rectangle 6"/>
          <p:cNvSpPr>
            <a:spLocks noChangeArrowheads="1"/>
          </p:cNvSpPr>
          <p:nvPr/>
        </p:nvSpPr>
        <p:spPr bwMode="auto">
          <a:xfrm>
            <a:off x="1230313" y="3006725"/>
            <a:ext cx="2501900" cy="153988"/>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54983" name="AutoShape 7"/>
          <p:cNvSpPr>
            <a:spLocks noChangeArrowheads="1"/>
          </p:cNvSpPr>
          <p:nvPr/>
        </p:nvSpPr>
        <p:spPr bwMode="auto">
          <a:xfrm>
            <a:off x="4456113" y="1470025"/>
            <a:ext cx="3533775" cy="654050"/>
          </a:xfrm>
          <a:prstGeom prst="wedgeRoundRectCallout">
            <a:avLst>
              <a:gd name="adj1" fmla="val -78843"/>
              <a:gd name="adj2" fmla="val 192718"/>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Invoke max(i, j)</a:t>
            </a:r>
          </a:p>
        </p:txBody>
      </p:sp>
      <p:graphicFrame>
        <p:nvGraphicFramePr>
          <p:cNvPr id="254984" name="Object 8"/>
          <p:cNvGraphicFramePr>
            <a:graphicFrameLocks noGrp="1" noChangeAspect="1"/>
          </p:cNvGraphicFramePr>
          <p:nvPr>
            <p:ph idx="1"/>
          </p:nvPr>
        </p:nvGraphicFramePr>
        <p:xfrm>
          <a:off x="6146800" y="2392363"/>
          <a:ext cx="1830388" cy="3263900"/>
        </p:xfrm>
        <a:graphic>
          <a:graphicData uri="http://schemas.openxmlformats.org/presentationml/2006/ole">
            <mc:AlternateContent xmlns:mc="http://schemas.openxmlformats.org/markup-compatibility/2006">
              <mc:Choice xmlns:v="urn:schemas-microsoft-com:vml" Requires="v">
                <p:oleObj spid="_x0000_s7170" name="Picture" r:id="rId6" imgW="1314360" imgH="2343240" progId="Word.Picture.8">
                  <p:embed/>
                </p:oleObj>
              </mc:Choice>
              <mc:Fallback>
                <p:oleObj name="Picture" r:id="rId6" imgW="1314360" imgH="2343240" progId="Word.Picture.8">
                  <p:embed/>
                  <p:pic>
                    <p:nvPicPr>
                      <p:cNvPr id="254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392363"/>
                        <a:ext cx="1830388" cy="3263900"/>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54985" name="Line 9"/>
          <p:cNvSpPr>
            <a:spLocks noChangeShapeType="1"/>
          </p:cNvSpPr>
          <p:nvPr/>
        </p:nvSpPr>
        <p:spPr bwMode="auto">
          <a:xfrm>
            <a:off x="3305175" y="3082925"/>
            <a:ext cx="114300" cy="1268413"/>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392374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40642" name="Rectangle 2"/>
          <p:cNvSpPr>
            <a:spLocks noGrp="1" noChangeArrowheads="1"/>
          </p:cNvSpPr>
          <p:nvPr>
            <p:ph type="title"/>
          </p:nvPr>
        </p:nvSpPr>
        <p:spPr>
          <a:xfrm>
            <a:off x="685800" y="285750"/>
            <a:ext cx="7772400" cy="685800"/>
          </a:xfrm>
        </p:spPr>
        <p:txBody>
          <a:bodyPr/>
          <a:lstStyle/>
          <a:p>
            <a:r>
              <a:rPr lang="en-US" sz="4000"/>
              <a:t>Trace Call Stack</a:t>
            </a:r>
            <a:endParaRPr lang="en-US" sz="4000">
              <a:solidFill>
                <a:schemeClr val="tx1"/>
              </a:solidFill>
            </a:endParaRPr>
          </a:p>
        </p:txBody>
      </p:sp>
      <p:sp>
        <p:nvSpPr>
          <p:cNvPr id="240643"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40644"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40645"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8193" name="Picture" r:id="rId4" imgW="2114640" imgH="1771560" progId="Word.Picture.8">
                  <p:embed/>
                </p:oleObj>
              </mc:Choice>
              <mc:Fallback>
                <p:oleObj name="Picture" r:id="rId4" imgW="2114640" imgH="1771560" progId="Word.Picture.8">
                  <p:embed/>
                  <p:pic>
                    <p:nvPicPr>
                      <p:cNvPr id="2406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6" name="Rectangle 6"/>
          <p:cNvSpPr>
            <a:spLocks noChangeArrowheads="1"/>
          </p:cNvSpPr>
          <p:nvPr/>
        </p:nvSpPr>
        <p:spPr bwMode="auto">
          <a:xfrm>
            <a:off x="2036763" y="4311650"/>
            <a:ext cx="2573337" cy="192088"/>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40647" name="AutoShape 7"/>
          <p:cNvSpPr>
            <a:spLocks noChangeArrowheads="1"/>
          </p:cNvSpPr>
          <p:nvPr/>
        </p:nvSpPr>
        <p:spPr bwMode="auto">
          <a:xfrm>
            <a:off x="4456113" y="1470025"/>
            <a:ext cx="3533775" cy="654050"/>
          </a:xfrm>
          <a:prstGeom prst="wedgeRoundRectCallout">
            <a:avLst>
              <a:gd name="adj1" fmla="val -47171"/>
              <a:gd name="adj2" fmla="val 396116"/>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pass the values of i and j to num1 and num2</a:t>
            </a:r>
          </a:p>
        </p:txBody>
      </p:sp>
      <p:graphicFrame>
        <p:nvGraphicFramePr>
          <p:cNvPr id="240651" name="Object 11"/>
          <p:cNvGraphicFramePr>
            <a:graphicFrameLocks noGrp="1" noChangeAspect="1"/>
          </p:cNvGraphicFramePr>
          <p:nvPr>
            <p:ph idx="1"/>
          </p:nvPr>
        </p:nvGraphicFramePr>
        <p:xfrm>
          <a:off x="6070600" y="2276475"/>
          <a:ext cx="2284413" cy="4071938"/>
        </p:xfrm>
        <a:graphic>
          <a:graphicData uri="http://schemas.openxmlformats.org/presentationml/2006/ole">
            <mc:AlternateContent xmlns:mc="http://schemas.openxmlformats.org/markup-compatibility/2006">
              <mc:Choice xmlns:v="urn:schemas-microsoft-com:vml" Requires="v">
                <p:oleObj spid="_x0000_s8194" name="Picture" r:id="rId6" imgW="1314360" imgH="2343240" progId="Word.Picture.8">
                  <p:embed/>
                </p:oleObj>
              </mc:Choice>
              <mc:Fallback>
                <p:oleObj name="Picture" r:id="rId6" imgW="1314360" imgH="2343240" progId="Word.Picture.8">
                  <p:embed/>
                  <p:pic>
                    <p:nvPicPr>
                      <p:cNvPr id="240651"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2276475"/>
                        <a:ext cx="2284413" cy="4071938"/>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40649" name="Line 9"/>
          <p:cNvSpPr>
            <a:spLocks noChangeShapeType="1"/>
          </p:cNvSpPr>
          <p:nvPr/>
        </p:nvSpPr>
        <p:spPr bwMode="auto">
          <a:xfrm flipV="1">
            <a:off x="3535363" y="3889375"/>
            <a:ext cx="3609975" cy="461963"/>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9810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42690" name="Rectangle 2"/>
          <p:cNvSpPr>
            <a:spLocks noGrp="1" noChangeArrowheads="1"/>
          </p:cNvSpPr>
          <p:nvPr>
            <p:ph type="title"/>
          </p:nvPr>
        </p:nvSpPr>
        <p:spPr>
          <a:xfrm>
            <a:off x="685800" y="285750"/>
            <a:ext cx="7772400" cy="531813"/>
          </a:xfrm>
        </p:spPr>
        <p:txBody>
          <a:bodyPr/>
          <a:lstStyle/>
          <a:p>
            <a:r>
              <a:rPr lang="en-US" sz="4000"/>
              <a:t>Trace Call Stack</a:t>
            </a:r>
            <a:endParaRPr lang="en-US" sz="4000">
              <a:solidFill>
                <a:schemeClr val="tx1"/>
              </a:solidFill>
            </a:endParaRPr>
          </a:p>
        </p:txBody>
      </p:sp>
      <p:sp>
        <p:nvSpPr>
          <p:cNvPr id="242691"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42692"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42693"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9217" name="Picture" r:id="rId4" imgW="2114640" imgH="1771560" progId="Word.Picture.8">
                  <p:embed/>
                </p:oleObj>
              </mc:Choice>
              <mc:Fallback>
                <p:oleObj name="Picture" r:id="rId4" imgW="2114640" imgH="1771560" progId="Word.Picture.8">
                  <p:embed/>
                  <p:pic>
                    <p:nvPicPr>
                      <p:cNvPr id="2426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4" name="Rectangle 6"/>
          <p:cNvSpPr>
            <a:spLocks noChangeArrowheads="1"/>
          </p:cNvSpPr>
          <p:nvPr/>
        </p:nvSpPr>
        <p:spPr bwMode="auto">
          <a:xfrm>
            <a:off x="385763" y="4503738"/>
            <a:ext cx="4186237" cy="192087"/>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42695" name="AutoShape 7"/>
          <p:cNvSpPr>
            <a:spLocks noChangeArrowheads="1"/>
          </p:cNvSpPr>
          <p:nvPr/>
        </p:nvSpPr>
        <p:spPr bwMode="auto">
          <a:xfrm>
            <a:off x="4456113" y="1470025"/>
            <a:ext cx="3533775" cy="654050"/>
          </a:xfrm>
          <a:prstGeom prst="wedgeRoundRectCallout">
            <a:avLst>
              <a:gd name="adj1" fmla="val -51032"/>
              <a:gd name="adj2" fmla="val 435435"/>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Declare result</a:t>
            </a:r>
          </a:p>
        </p:txBody>
      </p:sp>
      <p:graphicFrame>
        <p:nvGraphicFramePr>
          <p:cNvPr id="242696" name="Object 8"/>
          <p:cNvGraphicFramePr>
            <a:graphicFrameLocks noGrp="1" noChangeAspect="1"/>
          </p:cNvGraphicFramePr>
          <p:nvPr>
            <p:ph idx="1"/>
          </p:nvPr>
        </p:nvGraphicFramePr>
        <p:xfrm>
          <a:off x="6070600" y="2276475"/>
          <a:ext cx="2284413" cy="4071938"/>
        </p:xfrm>
        <a:graphic>
          <a:graphicData uri="http://schemas.openxmlformats.org/presentationml/2006/ole">
            <mc:AlternateContent xmlns:mc="http://schemas.openxmlformats.org/markup-compatibility/2006">
              <mc:Choice xmlns:v="urn:schemas-microsoft-com:vml" Requires="v">
                <p:oleObj spid="_x0000_s9218" name="Picture" r:id="rId6" imgW="1314360" imgH="2343240" progId="Word.Picture.8">
                  <p:embed/>
                </p:oleObj>
              </mc:Choice>
              <mc:Fallback>
                <p:oleObj name="Picture" r:id="rId6" imgW="1314360" imgH="2343240" progId="Word.Picture.8">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2276475"/>
                        <a:ext cx="2284413" cy="4071938"/>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42697" name="Line 9"/>
          <p:cNvSpPr>
            <a:spLocks noChangeShapeType="1"/>
          </p:cNvSpPr>
          <p:nvPr/>
        </p:nvSpPr>
        <p:spPr bwMode="auto">
          <a:xfrm flipV="1">
            <a:off x="3919538" y="3621088"/>
            <a:ext cx="3263900" cy="99853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185135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44738" name="Rectangle 2"/>
          <p:cNvSpPr>
            <a:spLocks noGrp="1" noChangeArrowheads="1"/>
          </p:cNvSpPr>
          <p:nvPr>
            <p:ph type="title"/>
          </p:nvPr>
        </p:nvSpPr>
        <p:spPr>
          <a:xfrm>
            <a:off x="685800" y="285750"/>
            <a:ext cx="7772400" cy="531813"/>
          </a:xfrm>
        </p:spPr>
        <p:txBody>
          <a:bodyPr/>
          <a:lstStyle/>
          <a:p>
            <a:r>
              <a:rPr lang="en-US" sz="4000"/>
              <a:t>Trace Call Stack</a:t>
            </a:r>
            <a:endParaRPr lang="en-US" sz="4000">
              <a:solidFill>
                <a:schemeClr val="tx1"/>
              </a:solidFill>
            </a:endParaRPr>
          </a:p>
        </p:txBody>
      </p:sp>
      <p:sp>
        <p:nvSpPr>
          <p:cNvPr id="244739"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44740"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44741"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10241" name="Picture" r:id="rId4" imgW="2114640" imgH="1771560" progId="Word.Picture.8">
                  <p:embed/>
                </p:oleObj>
              </mc:Choice>
              <mc:Fallback>
                <p:oleObj name="Picture" r:id="rId4" imgW="2114640" imgH="1771560" progId="Word.Picture.8">
                  <p:embed/>
                  <p:pic>
                    <p:nvPicPr>
                      <p:cNvPr id="2447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2" name="Rectangle 6"/>
          <p:cNvSpPr>
            <a:spLocks noChangeArrowheads="1"/>
          </p:cNvSpPr>
          <p:nvPr/>
        </p:nvSpPr>
        <p:spPr bwMode="auto">
          <a:xfrm>
            <a:off x="385763" y="4811713"/>
            <a:ext cx="4186237" cy="192087"/>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44743" name="AutoShape 7"/>
          <p:cNvSpPr>
            <a:spLocks noChangeArrowheads="1"/>
          </p:cNvSpPr>
          <p:nvPr/>
        </p:nvSpPr>
        <p:spPr bwMode="auto">
          <a:xfrm>
            <a:off x="4456113" y="1470025"/>
            <a:ext cx="3533775" cy="654050"/>
          </a:xfrm>
          <a:prstGeom prst="wedgeRoundRectCallout">
            <a:avLst>
              <a:gd name="adj1" fmla="val -53819"/>
              <a:gd name="adj2" fmla="val 472329"/>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(num1 &gt; num2) is true</a:t>
            </a:r>
          </a:p>
        </p:txBody>
      </p:sp>
      <p:graphicFrame>
        <p:nvGraphicFramePr>
          <p:cNvPr id="244744" name="Object 8"/>
          <p:cNvGraphicFramePr>
            <a:graphicFrameLocks noGrp="1" noChangeAspect="1"/>
          </p:cNvGraphicFramePr>
          <p:nvPr>
            <p:ph idx="1"/>
          </p:nvPr>
        </p:nvGraphicFramePr>
        <p:xfrm>
          <a:off x="6070600" y="2276475"/>
          <a:ext cx="2284413" cy="4071938"/>
        </p:xfrm>
        <a:graphic>
          <a:graphicData uri="http://schemas.openxmlformats.org/presentationml/2006/ole">
            <mc:AlternateContent xmlns:mc="http://schemas.openxmlformats.org/markup-compatibility/2006">
              <mc:Choice xmlns:v="urn:schemas-microsoft-com:vml" Requires="v">
                <p:oleObj spid="_x0000_s10242" name="Picture" r:id="rId6" imgW="1314360" imgH="2343240" progId="Word.Picture.8">
                  <p:embed/>
                </p:oleObj>
              </mc:Choice>
              <mc:Fallback>
                <p:oleObj name="Picture" r:id="rId6" imgW="1314360" imgH="2343240" progId="Word.Picture.8">
                  <p:embed/>
                  <p:pic>
                    <p:nvPicPr>
                      <p:cNvPr id="24474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2276475"/>
                        <a:ext cx="2284413" cy="4071938"/>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9958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46786" name="Rectangle 2"/>
          <p:cNvSpPr>
            <a:spLocks noGrp="1" noChangeArrowheads="1"/>
          </p:cNvSpPr>
          <p:nvPr>
            <p:ph type="title"/>
          </p:nvPr>
        </p:nvSpPr>
        <p:spPr>
          <a:xfrm>
            <a:off x="685800" y="285750"/>
            <a:ext cx="7772400" cy="531813"/>
          </a:xfrm>
        </p:spPr>
        <p:txBody>
          <a:bodyPr/>
          <a:lstStyle/>
          <a:p>
            <a:r>
              <a:rPr lang="en-US" sz="4000"/>
              <a:t>Trace Call Stack</a:t>
            </a:r>
            <a:endParaRPr lang="en-US" sz="4000">
              <a:solidFill>
                <a:schemeClr val="tx1"/>
              </a:solidFill>
            </a:endParaRPr>
          </a:p>
        </p:txBody>
      </p:sp>
      <p:sp>
        <p:nvSpPr>
          <p:cNvPr id="246787"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46788"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46789"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11265" name="Picture" r:id="rId4" imgW="2114640" imgH="1771560" progId="Word.Picture.8">
                  <p:embed/>
                </p:oleObj>
              </mc:Choice>
              <mc:Fallback>
                <p:oleObj name="Picture" r:id="rId4" imgW="2114640" imgH="1771560" progId="Word.Picture.8">
                  <p:embed/>
                  <p:pic>
                    <p:nvPicPr>
                      <p:cNvPr id="2467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6790" name="Rectangle 6"/>
          <p:cNvSpPr>
            <a:spLocks noChangeArrowheads="1"/>
          </p:cNvSpPr>
          <p:nvPr/>
        </p:nvSpPr>
        <p:spPr bwMode="auto">
          <a:xfrm>
            <a:off x="385763" y="5003800"/>
            <a:ext cx="4186237" cy="192088"/>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46791" name="AutoShape 7"/>
          <p:cNvSpPr>
            <a:spLocks noChangeArrowheads="1"/>
          </p:cNvSpPr>
          <p:nvPr/>
        </p:nvSpPr>
        <p:spPr bwMode="auto">
          <a:xfrm>
            <a:off x="4456113" y="1470025"/>
            <a:ext cx="3533775" cy="654050"/>
          </a:xfrm>
          <a:prstGeom prst="wedgeRoundRectCallout">
            <a:avLst>
              <a:gd name="adj1" fmla="val -51259"/>
              <a:gd name="adj2" fmla="val 507037"/>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Assign num1 to result</a:t>
            </a:r>
          </a:p>
        </p:txBody>
      </p:sp>
      <p:graphicFrame>
        <p:nvGraphicFramePr>
          <p:cNvPr id="246792" name="Object 8"/>
          <p:cNvGraphicFramePr>
            <a:graphicFrameLocks noGrp="1" noChangeAspect="1"/>
          </p:cNvGraphicFramePr>
          <p:nvPr>
            <p:ph idx="1"/>
          </p:nvPr>
        </p:nvGraphicFramePr>
        <p:xfrm>
          <a:off x="6070600" y="2276475"/>
          <a:ext cx="2284413" cy="4071938"/>
        </p:xfrm>
        <a:graphic>
          <a:graphicData uri="http://schemas.openxmlformats.org/presentationml/2006/ole">
            <mc:AlternateContent xmlns:mc="http://schemas.openxmlformats.org/markup-compatibility/2006">
              <mc:Choice xmlns:v="urn:schemas-microsoft-com:vml" Requires="v">
                <p:oleObj spid="_x0000_s11266" name="Picture" r:id="rId6" imgW="1314360" imgH="2343240" progId="Word.Picture.8">
                  <p:embed/>
                </p:oleObj>
              </mc:Choice>
              <mc:Fallback>
                <p:oleObj name="Picture" r:id="rId6" imgW="1314360" imgH="2343240" progId="Word.Picture.8">
                  <p:embed/>
                  <p:pic>
                    <p:nvPicPr>
                      <p:cNvPr id="24679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2276475"/>
                        <a:ext cx="2284413" cy="4071938"/>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46793" name="Line 9"/>
          <p:cNvSpPr>
            <a:spLocks noChangeShapeType="1"/>
          </p:cNvSpPr>
          <p:nvPr/>
        </p:nvSpPr>
        <p:spPr bwMode="auto">
          <a:xfrm flipV="1">
            <a:off x="3957638" y="3659188"/>
            <a:ext cx="3725862" cy="1458912"/>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200292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48834" name="Rectangle 2"/>
          <p:cNvSpPr>
            <a:spLocks noGrp="1" noChangeArrowheads="1"/>
          </p:cNvSpPr>
          <p:nvPr>
            <p:ph type="title"/>
          </p:nvPr>
        </p:nvSpPr>
        <p:spPr>
          <a:xfrm>
            <a:off x="685800" y="285750"/>
            <a:ext cx="7772400" cy="531813"/>
          </a:xfrm>
        </p:spPr>
        <p:txBody>
          <a:bodyPr/>
          <a:lstStyle/>
          <a:p>
            <a:r>
              <a:rPr lang="en-US" sz="4000"/>
              <a:t>Trace Call Stack</a:t>
            </a:r>
            <a:endParaRPr lang="en-US" sz="4000">
              <a:solidFill>
                <a:schemeClr val="tx1"/>
              </a:solidFill>
            </a:endParaRPr>
          </a:p>
        </p:txBody>
      </p:sp>
      <p:sp>
        <p:nvSpPr>
          <p:cNvPr id="248835"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48836"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48837"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12289" name="Picture" r:id="rId4" imgW="2114640" imgH="1771560" progId="Word.Picture.8">
                  <p:embed/>
                </p:oleObj>
              </mc:Choice>
              <mc:Fallback>
                <p:oleObj name="Picture" r:id="rId4" imgW="2114640" imgH="1771560" progId="Word.Picture.8">
                  <p:embed/>
                  <p:pic>
                    <p:nvPicPr>
                      <p:cNvPr id="2488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8838" name="Rectangle 6"/>
          <p:cNvSpPr>
            <a:spLocks noChangeArrowheads="1"/>
          </p:cNvSpPr>
          <p:nvPr/>
        </p:nvSpPr>
        <p:spPr bwMode="auto">
          <a:xfrm>
            <a:off x="347663" y="5694363"/>
            <a:ext cx="4186237" cy="192087"/>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48839" name="AutoShape 7"/>
          <p:cNvSpPr>
            <a:spLocks noChangeArrowheads="1"/>
          </p:cNvSpPr>
          <p:nvPr/>
        </p:nvSpPr>
        <p:spPr bwMode="auto">
          <a:xfrm>
            <a:off x="4456113" y="1470025"/>
            <a:ext cx="3533775" cy="654050"/>
          </a:xfrm>
          <a:prstGeom prst="wedgeRoundRectCallout">
            <a:avLst>
              <a:gd name="adj1" fmla="val -63255"/>
              <a:gd name="adj2" fmla="val 604125"/>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Return result and assign it to k</a:t>
            </a:r>
          </a:p>
        </p:txBody>
      </p:sp>
      <p:graphicFrame>
        <p:nvGraphicFramePr>
          <p:cNvPr id="248840" name="Object 8"/>
          <p:cNvGraphicFramePr>
            <a:graphicFrameLocks noGrp="1" noChangeAspect="1"/>
          </p:cNvGraphicFramePr>
          <p:nvPr>
            <p:ph idx="1"/>
          </p:nvPr>
        </p:nvGraphicFramePr>
        <p:xfrm>
          <a:off x="6070600" y="2276475"/>
          <a:ext cx="2284413" cy="4071938"/>
        </p:xfrm>
        <a:graphic>
          <a:graphicData uri="http://schemas.openxmlformats.org/presentationml/2006/ole">
            <mc:AlternateContent xmlns:mc="http://schemas.openxmlformats.org/markup-compatibility/2006">
              <mc:Choice xmlns:v="urn:schemas-microsoft-com:vml" Requires="v">
                <p:oleObj spid="_x0000_s12290" name="Picture" r:id="rId6" imgW="1314360" imgH="2343240" progId="Word.Picture.8">
                  <p:embed/>
                </p:oleObj>
              </mc:Choice>
              <mc:Fallback>
                <p:oleObj name="Picture" r:id="rId6" imgW="1314360" imgH="2343240" progId="Word.Picture.8">
                  <p:embed/>
                  <p:pic>
                    <p:nvPicPr>
                      <p:cNvPr id="24884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600" y="2276475"/>
                        <a:ext cx="2284413" cy="4071938"/>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48841" name="Line 9"/>
          <p:cNvSpPr>
            <a:spLocks noChangeShapeType="1"/>
          </p:cNvSpPr>
          <p:nvPr/>
        </p:nvSpPr>
        <p:spPr bwMode="auto">
          <a:xfrm flipH="1" flipV="1">
            <a:off x="923925" y="3082925"/>
            <a:ext cx="614363" cy="2651125"/>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
        <p:nvSpPr>
          <p:cNvPr id="248842" name="Line 10"/>
          <p:cNvSpPr>
            <a:spLocks noChangeShapeType="1"/>
          </p:cNvSpPr>
          <p:nvPr/>
        </p:nvSpPr>
        <p:spPr bwMode="auto">
          <a:xfrm flipV="1">
            <a:off x="4225925" y="4773613"/>
            <a:ext cx="3225800" cy="99853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182540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52930" name="Rectangle 2"/>
          <p:cNvSpPr>
            <a:spLocks noGrp="1" noChangeArrowheads="1"/>
          </p:cNvSpPr>
          <p:nvPr>
            <p:ph type="title"/>
          </p:nvPr>
        </p:nvSpPr>
        <p:spPr>
          <a:xfrm>
            <a:off x="685800" y="285750"/>
            <a:ext cx="7772400" cy="646113"/>
          </a:xfrm>
        </p:spPr>
        <p:txBody>
          <a:bodyPr/>
          <a:lstStyle/>
          <a:p>
            <a:r>
              <a:rPr lang="en-US" sz="4000"/>
              <a:t>Trace Call Stack</a:t>
            </a:r>
            <a:endParaRPr lang="en-US" sz="4000">
              <a:solidFill>
                <a:schemeClr val="tx1"/>
              </a:solidFill>
            </a:endParaRPr>
          </a:p>
        </p:txBody>
      </p:sp>
      <p:sp>
        <p:nvSpPr>
          <p:cNvPr id="252931"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52932"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52933"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13313" name="Picture" r:id="rId4" imgW="2114640" imgH="1771560" progId="Word.Picture.8">
                  <p:embed/>
                </p:oleObj>
              </mc:Choice>
              <mc:Fallback>
                <p:oleObj name="Picture" r:id="rId4" imgW="2114640" imgH="1771560" progId="Word.Picture.8">
                  <p:embed/>
                  <p:pic>
                    <p:nvPicPr>
                      <p:cNvPr id="2529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2934" name="Rectangle 6"/>
          <p:cNvSpPr>
            <a:spLocks noChangeArrowheads="1"/>
          </p:cNvSpPr>
          <p:nvPr/>
        </p:nvSpPr>
        <p:spPr bwMode="auto">
          <a:xfrm>
            <a:off x="347663" y="3313113"/>
            <a:ext cx="3384550" cy="576262"/>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52935" name="AutoShape 7"/>
          <p:cNvSpPr>
            <a:spLocks noChangeArrowheads="1"/>
          </p:cNvSpPr>
          <p:nvPr/>
        </p:nvSpPr>
        <p:spPr bwMode="auto">
          <a:xfrm>
            <a:off x="4456113" y="1470025"/>
            <a:ext cx="3533775" cy="654050"/>
          </a:xfrm>
          <a:prstGeom prst="wedgeRoundRectCallout">
            <a:avLst>
              <a:gd name="adj1" fmla="val -75833"/>
              <a:gd name="adj2" fmla="val 256310"/>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Execute print statement</a:t>
            </a:r>
          </a:p>
        </p:txBody>
      </p:sp>
      <p:graphicFrame>
        <p:nvGraphicFramePr>
          <p:cNvPr id="252936" name="Object 8"/>
          <p:cNvGraphicFramePr>
            <a:graphicFrameLocks noGrp="1" noChangeAspect="1"/>
          </p:cNvGraphicFramePr>
          <p:nvPr>
            <p:ph idx="1"/>
          </p:nvPr>
        </p:nvGraphicFramePr>
        <p:xfrm>
          <a:off x="6146800" y="2392363"/>
          <a:ext cx="1830388" cy="3263900"/>
        </p:xfrm>
        <a:graphic>
          <a:graphicData uri="http://schemas.openxmlformats.org/presentationml/2006/ole">
            <mc:AlternateContent xmlns:mc="http://schemas.openxmlformats.org/markup-compatibility/2006">
              <mc:Choice xmlns:v="urn:schemas-microsoft-com:vml" Requires="v">
                <p:oleObj spid="_x0000_s13314" name="Picture" r:id="rId6" imgW="1314360" imgH="2343240" progId="Word.Picture.8">
                  <p:embed/>
                </p:oleObj>
              </mc:Choice>
              <mc:Fallback>
                <p:oleObj name="Picture" r:id="rId6" imgW="1314360" imgH="2343240" progId="Word.Picture.8">
                  <p:embed/>
                  <p:pic>
                    <p:nvPicPr>
                      <p:cNvPr id="25293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392363"/>
                        <a:ext cx="1830388" cy="3263900"/>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4005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FE0CFC-DA63-5742-8575-9528DC623277}"/>
              </a:ext>
            </a:extLst>
          </p:cNvPr>
          <p:cNvGraphicFramePr>
            <a:graphicFrameLocks noGrp="1"/>
          </p:cNvGraphicFramePr>
          <p:nvPr>
            <p:extLst>
              <p:ext uri="{D42A27DB-BD31-4B8C-83A1-F6EECF244321}">
                <p14:modId xmlns:p14="http://schemas.microsoft.com/office/powerpoint/2010/main" val="784393065"/>
              </p:ext>
            </p:extLst>
          </p:nvPr>
        </p:nvGraphicFramePr>
        <p:xfrm>
          <a:off x="0" y="76200"/>
          <a:ext cx="6096000" cy="6324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3243548"/>
                    </a:ext>
                  </a:extLst>
                </a:gridCol>
                <a:gridCol w="3048000">
                  <a:extLst>
                    <a:ext uri="{9D8B030D-6E8A-4147-A177-3AD203B41FA5}">
                      <a16:colId xmlns:a16="http://schemas.microsoft.com/office/drawing/2014/main" val="387300827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dirty="0">
                          <a:solidFill>
                            <a:schemeClr val="lt1"/>
                          </a:solidFill>
                          <a:effectLst/>
                          <a:latin typeface="+mn-lt"/>
                          <a:ea typeface="+mn-ea"/>
                          <a:cs typeface="+mn-cs"/>
                        </a:rPr>
                        <a:t>Stack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dirty="0">
                          <a:solidFill>
                            <a:schemeClr val="lt1"/>
                          </a:solidFill>
                          <a:effectLst/>
                          <a:latin typeface="+mn-lt"/>
                          <a:ea typeface="+mn-ea"/>
                          <a:cs typeface="+mn-cs"/>
                        </a:rPr>
                        <a:t>Heap</a:t>
                      </a:r>
                    </a:p>
                  </a:txBody>
                  <a:tcPr/>
                </a:tc>
                <a:extLst>
                  <a:ext uri="{0D108BD9-81ED-4DB2-BD59-A6C34878D82A}">
                    <a16:rowId xmlns:a16="http://schemas.microsoft.com/office/drawing/2014/main" val="862434881"/>
                  </a:ext>
                </a:extLst>
              </a:tr>
              <a:tr h="370840">
                <a:tc>
                  <a:txBody>
                    <a:bodyPr/>
                    <a:lstStyle/>
                    <a:p>
                      <a:r>
                        <a:rPr lang="en-US" dirty="0"/>
                        <a:t>Static </a:t>
                      </a:r>
                      <a:r>
                        <a:rPr lang="en-GB" sz="1800" b="0" i="0" u="none" strike="noStrike" kern="1200" dirty="0">
                          <a:solidFill>
                            <a:schemeClr val="dk1"/>
                          </a:solidFill>
                          <a:effectLst/>
                          <a:latin typeface="+mn-lt"/>
                          <a:ea typeface="+mn-ea"/>
                          <a:cs typeface="+mn-cs"/>
                        </a:rPr>
                        <a:t>memory allocation</a:t>
                      </a:r>
                      <a:endParaRPr lang="en-US" dirty="0"/>
                    </a:p>
                  </a:txBody>
                  <a:tcPr/>
                </a:tc>
                <a:tc>
                  <a:txBody>
                    <a:bodyPr/>
                    <a:lstStyle/>
                    <a:p>
                      <a:r>
                        <a:rPr lang="en-GB" sz="1800" b="0" i="0" u="none" strike="noStrike" kern="1200" dirty="0">
                          <a:solidFill>
                            <a:schemeClr val="dk1"/>
                          </a:solidFill>
                          <a:effectLst/>
                          <a:latin typeface="+mn-lt"/>
                          <a:ea typeface="+mn-ea"/>
                          <a:cs typeface="+mn-cs"/>
                        </a:rPr>
                        <a:t>dynamic memory allocation</a:t>
                      </a:r>
                      <a:endParaRPr lang="en-US" dirty="0"/>
                    </a:p>
                  </a:txBody>
                  <a:tcPr/>
                </a:tc>
                <a:extLst>
                  <a:ext uri="{0D108BD9-81ED-4DB2-BD59-A6C34878D82A}">
                    <a16:rowId xmlns:a16="http://schemas.microsoft.com/office/drawing/2014/main" val="30536752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very fast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(relatively) slower access</a:t>
                      </a:r>
                    </a:p>
                  </a:txBody>
                  <a:tcPr/>
                </a:tc>
                <a:extLst>
                  <a:ext uri="{0D108BD9-81ED-4DB2-BD59-A6C34878D82A}">
                    <a16:rowId xmlns:a16="http://schemas.microsoft.com/office/drawing/2014/main" val="3064746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don't have to explicitly de-allocate variables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you must manage memory (you're in charge of allocating and freeing variables)</a:t>
                      </a:r>
                    </a:p>
                  </a:txBody>
                  <a:tcPr/>
                </a:tc>
                <a:extLst>
                  <a:ext uri="{0D108BD9-81ED-4DB2-BD59-A6C34878D82A}">
                    <a16:rowId xmlns:a16="http://schemas.microsoft.com/office/drawing/2014/main" val="1597107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space is managed efficiently by CPU, memory will not become fragmented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no guaranteed efficient use of space, memory may become fragmented over time as blocks of memory are allocated, then freed</a:t>
                      </a:r>
                    </a:p>
                  </a:txBody>
                  <a:tcPr/>
                </a:tc>
                <a:extLst>
                  <a:ext uri="{0D108BD9-81ED-4DB2-BD59-A6C34878D82A}">
                    <a16:rowId xmlns:a16="http://schemas.microsoft.com/office/drawing/2014/main" val="3731250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local variables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variables can be accessed globally</a:t>
                      </a:r>
                    </a:p>
                  </a:txBody>
                  <a:tcPr/>
                </a:tc>
                <a:extLst>
                  <a:ext uri="{0D108BD9-81ED-4DB2-BD59-A6C34878D82A}">
                    <a16:rowId xmlns:a16="http://schemas.microsoft.com/office/drawing/2014/main" val="22503864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limit on stack size (OS-dependent)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no limit on memory size</a:t>
                      </a:r>
                    </a:p>
                  </a:txBody>
                  <a:tcPr/>
                </a:tc>
                <a:extLst>
                  <a:ext uri="{0D108BD9-81ED-4DB2-BD59-A6C34878D82A}">
                    <a16:rowId xmlns:a16="http://schemas.microsoft.com/office/drawing/2014/main" val="14449720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variables cannot be resized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variables can be resized using </a:t>
                      </a:r>
                      <a:r>
                        <a:rPr lang="en-GB" sz="1800" b="0" i="0" u="none" strike="noStrike" kern="1200" dirty="0" err="1">
                          <a:solidFill>
                            <a:schemeClr val="dk1"/>
                          </a:solidFill>
                          <a:effectLst/>
                          <a:latin typeface="+mn-lt"/>
                          <a:ea typeface="+mn-ea"/>
                          <a:cs typeface="+mn-cs"/>
                        </a:rPr>
                        <a:t>realloc</a:t>
                      </a:r>
                      <a:r>
                        <a:rPr lang="en-GB" sz="1800" b="0" i="0" u="none" strike="noStrike" kern="1200" dirty="0">
                          <a:solidFill>
                            <a:schemeClr val="dk1"/>
                          </a:solidFill>
                          <a:effectLst/>
                          <a:latin typeface="+mn-lt"/>
                          <a:ea typeface="+mn-ea"/>
                          <a:cs typeface="+mn-cs"/>
                        </a:rPr>
                        <a:t>()</a:t>
                      </a:r>
                    </a:p>
                  </a:txBody>
                  <a:tcPr/>
                </a:tc>
                <a:extLst>
                  <a:ext uri="{0D108BD9-81ED-4DB2-BD59-A6C34878D82A}">
                    <a16:rowId xmlns:a16="http://schemas.microsoft.com/office/drawing/2014/main" val="22591907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is a "LIFO" (last in, first out) data structure, that is managed and optimized by the CPU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free-floating region of memory (and is larger)</a:t>
                      </a:r>
                    </a:p>
                  </a:txBody>
                  <a:tcPr/>
                </a:tc>
                <a:extLst>
                  <a:ext uri="{0D108BD9-81ED-4DB2-BD59-A6C34878D82A}">
                    <a16:rowId xmlns:a16="http://schemas.microsoft.com/office/drawing/2014/main" val="2389060555"/>
                  </a:ext>
                </a:extLst>
              </a:tr>
            </a:tbl>
          </a:graphicData>
        </a:graphic>
      </p:graphicFrame>
      <p:grpSp>
        <p:nvGrpSpPr>
          <p:cNvPr id="33" name="Group 32">
            <a:extLst>
              <a:ext uri="{FF2B5EF4-FFF2-40B4-BE49-F238E27FC236}">
                <a16:creationId xmlns:a16="http://schemas.microsoft.com/office/drawing/2014/main" id="{BD32552F-7B33-304C-918C-9D4E9755A2AE}"/>
              </a:ext>
            </a:extLst>
          </p:cNvPr>
          <p:cNvGrpSpPr/>
          <p:nvPr/>
        </p:nvGrpSpPr>
        <p:grpSpPr>
          <a:xfrm>
            <a:off x="5829300" y="622300"/>
            <a:ext cx="3403600" cy="4660900"/>
            <a:chOff x="5829300" y="622300"/>
            <a:chExt cx="3403600" cy="4660900"/>
          </a:xfrm>
        </p:grpSpPr>
        <p:pic>
          <p:nvPicPr>
            <p:cNvPr id="9" name="Picture 8">
              <a:extLst>
                <a:ext uri="{FF2B5EF4-FFF2-40B4-BE49-F238E27FC236}">
                  <a16:creationId xmlns:a16="http://schemas.microsoft.com/office/drawing/2014/main" id="{7966742A-44A8-5649-AA60-E3EF4A580A2B}"/>
                </a:ext>
              </a:extLst>
            </p:cNvPr>
            <p:cNvPicPr>
              <a:picLocks noChangeAspect="1"/>
            </p:cNvPicPr>
            <p:nvPr/>
          </p:nvPicPr>
          <p:blipFill>
            <a:blip r:embed="rId3"/>
            <a:stretch>
              <a:fillRect/>
            </a:stretch>
          </p:blipFill>
          <p:spPr>
            <a:xfrm>
              <a:off x="6705600" y="1066800"/>
              <a:ext cx="1663700" cy="4216400"/>
            </a:xfrm>
            <a:prstGeom prst="rect">
              <a:avLst/>
            </a:prstGeom>
          </p:spPr>
        </p:pic>
        <p:pic>
          <p:nvPicPr>
            <p:cNvPr id="10" name="Picture 9">
              <a:extLst>
                <a:ext uri="{FF2B5EF4-FFF2-40B4-BE49-F238E27FC236}">
                  <a16:creationId xmlns:a16="http://schemas.microsoft.com/office/drawing/2014/main" id="{22A42A58-1FEB-D446-B972-1385E4699C7D}"/>
                </a:ext>
              </a:extLst>
            </p:cNvPr>
            <p:cNvPicPr>
              <a:picLocks noChangeAspect="1"/>
            </p:cNvPicPr>
            <p:nvPr/>
          </p:nvPicPr>
          <p:blipFill>
            <a:blip r:embed="rId4"/>
            <a:stretch>
              <a:fillRect/>
            </a:stretch>
          </p:blipFill>
          <p:spPr>
            <a:xfrm>
              <a:off x="8369300" y="1663700"/>
              <a:ext cx="863600" cy="2311400"/>
            </a:xfrm>
            <a:prstGeom prst="rect">
              <a:avLst/>
            </a:prstGeom>
          </p:spPr>
        </p:pic>
        <p:pic>
          <p:nvPicPr>
            <p:cNvPr id="12" name="Picture 11">
              <a:extLst>
                <a:ext uri="{FF2B5EF4-FFF2-40B4-BE49-F238E27FC236}">
                  <a16:creationId xmlns:a16="http://schemas.microsoft.com/office/drawing/2014/main" id="{1A8A5A52-56DF-DB48-8622-110B0E9EF448}"/>
                </a:ext>
              </a:extLst>
            </p:cNvPr>
            <p:cNvPicPr>
              <a:picLocks noChangeAspect="1"/>
            </p:cNvPicPr>
            <p:nvPr/>
          </p:nvPicPr>
          <p:blipFill>
            <a:blip r:embed="rId5"/>
            <a:stretch>
              <a:fillRect/>
            </a:stretch>
          </p:blipFill>
          <p:spPr>
            <a:xfrm>
              <a:off x="6915150" y="622300"/>
              <a:ext cx="1092200" cy="444500"/>
            </a:xfrm>
            <a:prstGeom prst="rect">
              <a:avLst/>
            </a:prstGeom>
          </p:spPr>
        </p:pic>
        <p:pic>
          <p:nvPicPr>
            <p:cNvPr id="13" name="Picture 12">
              <a:extLst>
                <a:ext uri="{FF2B5EF4-FFF2-40B4-BE49-F238E27FC236}">
                  <a16:creationId xmlns:a16="http://schemas.microsoft.com/office/drawing/2014/main" id="{D14AD5C9-0CAC-4D46-9C06-7383F8155B9F}"/>
                </a:ext>
              </a:extLst>
            </p:cNvPr>
            <p:cNvPicPr>
              <a:picLocks noChangeAspect="1"/>
            </p:cNvPicPr>
            <p:nvPr/>
          </p:nvPicPr>
          <p:blipFill>
            <a:blip r:embed="rId6"/>
            <a:stretch>
              <a:fillRect/>
            </a:stretch>
          </p:blipFill>
          <p:spPr>
            <a:xfrm>
              <a:off x="6019800" y="1710267"/>
              <a:ext cx="838200" cy="393700"/>
            </a:xfrm>
            <a:prstGeom prst="rect">
              <a:avLst/>
            </a:prstGeom>
          </p:spPr>
        </p:pic>
        <p:pic>
          <p:nvPicPr>
            <p:cNvPr id="15" name="Picture 14">
              <a:extLst>
                <a:ext uri="{FF2B5EF4-FFF2-40B4-BE49-F238E27FC236}">
                  <a16:creationId xmlns:a16="http://schemas.microsoft.com/office/drawing/2014/main" id="{9E4A860D-8370-B849-A99E-38DEA1D32FEA}"/>
                </a:ext>
              </a:extLst>
            </p:cNvPr>
            <p:cNvPicPr>
              <a:picLocks noChangeAspect="1"/>
            </p:cNvPicPr>
            <p:nvPr/>
          </p:nvPicPr>
          <p:blipFill>
            <a:blip r:embed="rId7"/>
            <a:stretch>
              <a:fillRect/>
            </a:stretch>
          </p:blipFill>
          <p:spPr>
            <a:xfrm>
              <a:off x="6028267" y="2463800"/>
              <a:ext cx="901700" cy="825500"/>
            </a:xfrm>
            <a:prstGeom prst="rect">
              <a:avLst/>
            </a:prstGeom>
          </p:spPr>
        </p:pic>
        <p:pic>
          <p:nvPicPr>
            <p:cNvPr id="16" name="Picture 15">
              <a:extLst>
                <a:ext uri="{FF2B5EF4-FFF2-40B4-BE49-F238E27FC236}">
                  <a16:creationId xmlns:a16="http://schemas.microsoft.com/office/drawing/2014/main" id="{DA6601AB-780A-6744-A6BC-FD0757990FCC}"/>
                </a:ext>
              </a:extLst>
            </p:cNvPr>
            <p:cNvPicPr>
              <a:picLocks noChangeAspect="1"/>
            </p:cNvPicPr>
            <p:nvPr/>
          </p:nvPicPr>
          <p:blipFill>
            <a:blip r:embed="rId8"/>
            <a:stretch>
              <a:fillRect/>
            </a:stretch>
          </p:blipFill>
          <p:spPr>
            <a:xfrm>
              <a:off x="5829300" y="4182533"/>
              <a:ext cx="876300" cy="444500"/>
            </a:xfrm>
            <a:prstGeom prst="rect">
              <a:avLst/>
            </a:prstGeom>
          </p:spPr>
        </p:pic>
        <p:cxnSp>
          <p:nvCxnSpPr>
            <p:cNvPr id="26" name="Elbow Connector 25">
              <a:extLst>
                <a:ext uri="{FF2B5EF4-FFF2-40B4-BE49-F238E27FC236}">
                  <a16:creationId xmlns:a16="http://schemas.microsoft.com/office/drawing/2014/main" id="{E35D7060-4416-364B-A344-273744EBB560}"/>
                </a:ext>
              </a:extLst>
            </p:cNvPr>
            <p:cNvCxnSpPr>
              <a:cxnSpLocks/>
            </p:cNvCxnSpPr>
            <p:nvPr/>
          </p:nvCxnSpPr>
          <p:spPr bwMode="auto">
            <a:xfrm rot="5400000" flipH="1" flipV="1">
              <a:off x="6621462" y="906462"/>
              <a:ext cx="374650" cy="25082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Elbow Connector 33">
              <a:extLst>
                <a:ext uri="{FF2B5EF4-FFF2-40B4-BE49-F238E27FC236}">
                  <a16:creationId xmlns:a16="http://schemas.microsoft.com/office/drawing/2014/main" id="{6E7AD4D4-B513-734C-B0F3-1B0FAAA05306}"/>
                </a:ext>
              </a:extLst>
            </p:cNvPr>
            <p:cNvCxnSpPr>
              <a:cxnSpLocks/>
            </p:cNvCxnSpPr>
            <p:nvPr/>
          </p:nvCxnSpPr>
          <p:spPr bwMode="auto">
            <a:xfrm flipV="1">
              <a:off x="6479117" y="1438804"/>
              <a:ext cx="226483" cy="224896"/>
            </a:xfrm>
            <a:prstGeom prst="bentConnector3">
              <a:avLst>
                <a:gd name="adj1" fmla="val -9813"/>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3050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4935-F0C9-4D80-B274-82F185F938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2D763B-C4DE-470A-8EE7-8F3CBEBCE7B4}"/>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5693793-F013-4A61-9C42-5986BC7BF57D}"/>
              </a:ext>
            </a:extLst>
          </p:cNvPr>
          <p:cNvSpPr>
            <a:spLocks noGrp="1"/>
          </p:cNvSpPr>
          <p:nvPr>
            <p:ph type="ftr" sz="quarter" idx="10"/>
          </p:nvPr>
        </p:nvSpPr>
        <p:spPr/>
        <p:txBody>
          <a:body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Object 4">
                <a:extLst>
                  <a:ext uri="{FF2B5EF4-FFF2-40B4-BE49-F238E27FC236}">
                    <a16:creationId xmlns:a16="http://schemas.microsoft.com/office/drawing/2014/main" id="{469D3CFB-6307-4967-8F55-514A33ECB8A4}"/>
                  </a:ext>
                </a:extLst>
              </p:cNvPr>
              <p:cNvGraphicFramePr>
                <a:graphicFrameLocks noGrp="1"/>
              </p:cNvGraphicFramePr>
              <p:nvPr/>
            </p:nvGraphicFramePr>
            <p:xfrm>
              <a:off x="-1807534" y="-159488"/>
              <a:ext cx="12759069" cy="717697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Object 4">
                <a:extLst>
                  <a:ext uri="{FF2B5EF4-FFF2-40B4-BE49-F238E27FC236}">
                    <a16:creationId xmlns:a16="http://schemas.microsoft.com/office/drawing/2014/main" id="{469D3CFB-6307-4967-8F55-514A33ECB8A4}"/>
                  </a:ext>
                </a:extLst>
              </p:cNvPr>
              <p:cNvPicPr>
                <a:picLocks noGrp="1" noRot="1" noChangeAspect="1" noMove="1" noResize="1" noEditPoints="1" noAdjustHandles="1" noChangeArrowheads="1" noChangeShapeType="1"/>
              </p:cNvPicPr>
              <p:nvPr/>
            </p:nvPicPr>
            <p:blipFill>
              <a:blip r:embed="rId4"/>
              <a:stretch>
                <a:fillRect/>
              </a:stretch>
            </p:blipFill>
            <p:spPr>
              <a:xfrm>
                <a:off x="-1807534" y="-159488"/>
                <a:ext cx="12759069" cy="7176976"/>
              </a:xfrm>
              <a:prstGeom prst="rect">
                <a:avLst/>
              </a:prstGeom>
            </p:spPr>
          </p:pic>
        </mc:Fallback>
      </mc:AlternateContent>
    </p:spTree>
    <p:extLst>
      <p:ext uri="{BB962C8B-B14F-4D97-AF65-F5344CB8AC3E}">
        <p14:creationId xmlns:p14="http://schemas.microsoft.com/office/powerpoint/2010/main" val="205109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t>Memory Hierarchy </a:t>
            </a:r>
          </a:p>
          <a:p>
            <a:endParaRPr lang="en-US" dirty="0"/>
          </a:p>
          <a:p>
            <a:r>
              <a:rPr lang="en-US" dirty="0"/>
              <a:t>Memory Management Requirements</a:t>
            </a:r>
          </a:p>
          <a:p>
            <a:pPr lvl="1"/>
            <a:r>
              <a:rPr lang="en-US" dirty="0"/>
              <a:t>Relocation</a:t>
            </a:r>
          </a:p>
          <a:p>
            <a:pPr lvl="1"/>
            <a:r>
              <a:rPr lang="en-US" dirty="0"/>
              <a:t>Protection</a:t>
            </a:r>
          </a:p>
          <a:p>
            <a:pPr lvl="1"/>
            <a:r>
              <a:rPr lang="en-GB" dirty="0"/>
              <a:t>Sharing</a:t>
            </a:r>
          </a:p>
          <a:p>
            <a:pPr lvl="1"/>
            <a:r>
              <a:rPr lang="en-GB" dirty="0"/>
              <a:t>Logical organization</a:t>
            </a:r>
          </a:p>
          <a:p>
            <a:pPr lvl="1"/>
            <a:r>
              <a:rPr lang="en-GB" dirty="0"/>
              <a:t>Physical organization</a:t>
            </a:r>
          </a:p>
          <a:p>
            <a:pPr lvl="1"/>
            <a:r>
              <a:rPr lang="en-GB" dirty="0"/>
              <a:t>Memory Partitioning</a:t>
            </a:r>
          </a:p>
          <a:p>
            <a:pPr lvl="1"/>
            <a:endParaRPr lang="en-GB" dirty="0"/>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329742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58813" y="455613"/>
            <a:ext cx="7824787" cy="1068387"/>
          </a:xfrm>
        </p:spPr>
        <p:txBody>
          <a:bodyPr/>
          <a:lstStyle/>
          <a:p>
            <a:r>
              <a:rPr lang="en-US" altLang="en-US" sz="4800">
                <a:solidFill>
                  <a:schemeClr val="tx1"/>
                </a:solidFill>
              </a:rPr>
              <a:t>Memory Hierarchy</a:t>
            </a:r>
          </a:p>
        </p:txBody>
      </p:sp>
      <p:sp>
        <p:nvSpPr>
          <p:cNvPr id="39939" name="Content Placeholder 2"/>
          <p:cNvSpPr>
            <a:spLocks noGrp="1"/>
          </p:cNvSpPr>
          <p:nvPr>
            <p:ph sz="half" idx="4294967295"/>
          </p:nvPr>
        </p:nvSpPr>
        <p:spPr>
          <a:xfrm>
            <a:off x="317500" y="1676400"/>
            <a:ext cx="8534400" cy="4267200"/>
          </a:xfrm>
        </p:spPr>
        <p:txBody>
          <a:bodyPr>
            <a:normAutofit lnSpcReduction="10000"/>
          </a:bodyPr>
          <a:lstStyle/>
          <a:p>
            <a:pPr>
              <a:defRPr/>
            </a:pPr>
            <a:r>
              <a:rPr lang="en-US" sz="2800" dirty="0"/>
              <a:t>Design constraints on a computer’s memory</a:t>
            </a:r>
          </a:p>
          <a:p>
            <a:pPr lvl="2">
              <a:buSzPct val="140000"/>
              <a:buFont typeface="Wingdings" charset="2"/>
              <a:buChar char="§"/>
              <a:defRPr/>
            </a:pPr>
            <a:r>
              <a:rPr lang="en-US" sz="2400" dirty="0"/>
              <a:t>How much?</a:t>
            </a:r>
          </a:p>
          <a:p>
            <a:pPr lvl="2">
              <a:buSzPct val="140000"/>
              <a:buFont typeface="Wingdings" charset="2"/>
              <a:buChar char="§"/>
              <a:defRPr/>
            </a:pPr>
            <a:r>
              <a:rPr lang="en-US" sz="2400" dirty="0"/>
              <a:t>How fast?</a:t>
            </a:r>
          </a:p>
          <a:p>
            <a:pPr lvl="2">
              <a:buSzPct val="140000"/>
              <a:buFont typeface="Wingdings" charset="2"/>
              <a:buChar char="§"/>
              <a:defRPr/>
            </a:pPr>
            <a:r>
              <a:rPr lang="en-US" sz="2400" dirty="0"/>
              <a:t>How expensive?</a:t>
            </a:r>
          </a:p>
          <a:p>
            <a:pPr>
              <a:defRPr/>
            </a:pPr>
            <a:r>
              <a:rPr lang="en-US" sz="2800" dirty="0"/>
              <a:t>If the capacity is there, applications will likely be developed to use it</a:t>
            </a:r>
          </a:p>
          <a:p>
            <a:pPr>
              <a:defRPr/>
            </a:pPr>
            <a:r>
              <a:rPr lang="en-US" sz="2800" dirty="0"/>
              <a:t>Memory must be able to keep up with the processor</a:t>
            </a:r>
          </a:p>
          <a:p>
            <a:pPr>
              <a:defRPr/>
            </a:pPr>
            <a:r>
              <a:rPr lang="en-US" sz="2800" dirty="0"/>
              <a:t>Cost of memory must be reasonable in relationship to the other components</a:t>
            </a:r>
          </a:p>
        </p:txBody>
      </p:sp>
      <p:sp>
        <p:nvSpPr>
          <p:cNvPr id="45060" name="Footer Placeholder 4"/>
          <p:cNvSpPr>
            <a:spLocks noGrp="1"/>
          </p:cNvSpPr>
          <p:nvPr>
            <p:ph type="ftr" sz="quarter" idx="10"/>
          </p:nvPr>
        </p:nvSpPr>
        <p:spPr>
          <a:xfrm>
            <a:off x="317500" y="6492875"/>
            <a:ext cx="81661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Verdana" panose="020B0604030504040204" pitchFamily="34" charset="0"/>
              </a:rPr>
              <a:t>© 2017 Pearson Education, Inc., Hoboken, NJ. All rights reserved.</a:t>
            </a:r>
          </a:p>
        </p:txBody>
      </p:sp>
    </p:spTree>
    <p:extLst>
      <p:ext uri="{BB962C8B-B14F-4D97-AF65-F5344CB8AC3E}">
        <p14:creationId xmlns:p14="http://schemas.microsoft.com/office/powerpoint/2010/main" val="94030080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35013" y="146050"/>
            <a:ext cx="7826375" cy="992188"/>
          </a:xfrm>
        </p:spPr>
        <p:txBody>
          <a:bodyPr/>
          <a:lstStyle/>
          <a:p>
            <a:r>
              <a:rPr lang="en-US" altLang="en-US">
                <a:solidFill>
                  <a:schemeClr val="tx1"/>
                </a:solidFill>
              </a:rPr>
              <a:t>The Memory Hierarchy</a:t>
            </a:r>
          </a:p>
        </p:txBody>
      </p:sp>
      <p:sp>
        <p:nvSpPr>
          <p:cNvPr id="4" name="Content Placeholder 3"/>
          <p:cNvSpPr>
            <a:spLocks noGrp="1"/>
          </p:cNvSpPr>
          <p:nvPr>
            <p:ph sz="half" idx="4294967295"/>
          </p:nvPr>
        </p:nvSpPr>
        <p:spPr>
          <a:xfrm>
            <a:off x="152400" y="1295400"/>
            <a:ext cx="4648200" cy="5257800"/>
          </a:xfrm>
        </p:spPr>
        <p:txBody>
          <a:bodyPr>
            <a:normAutofit/>
          </a:bodyPr>
          <a:lstStyle/>
          <a:p>
            <a:pPr>
              <a:defRPr/>
            </a:pPr>
            <a:endParaRPr lang="en-NZ" dirty="0"/>
          </a:p>
          <a:p>
            <a:pPr>
              <a:buSzPct val="109000"/>
              <a:buFont typeface="Wingdings" charset="2"/>
              <a:buChar char="§"/>
              <a:defRPr/>
            </a:pPr>
            <a:r>
              <a:rPr lang="en-NZ" sz="3200" dirty="0"/>
              <a:t>Going down the hierarchy:</a:t>
            </a:r>
            <a:endParaRPr lang="en-NZ" sz="1400" dirty="0"/>
          </a:p>
          <a:p>
            <a:pPr>
              <a:defRPr/>
            </a:pPr>
            <a:endParaRPr lang="en-NZ" sz="800" dirty="0"/>
          </a:p>
          <a:p>
            <a:pPr lvl="1">
              <a:buFont typeface="Wingdings" charset="2"/>
              <a:buChar char="Ø"/>
              <a:defRPr/>
            </a:pPr>
            <a:r>
              <a:rPr lang="en-NZ" sz="2595" dirty="0"/>
              <a:t>Decreasing cost per bit</a:t>
            </a:r>
          </a:p>
          <a:p>
            <a:pPr lvl="1">
              <a:buFont typeface="Wingdings" charset="2"/>
              <a:buChar char="Ø"/>
              <a:defRPr/>
            </a:pPr>
            <a:r>
              <a:rPr lang="en-NZ" sz="2595" dirty="0"/>
              <a:t>Increasing capacity</a:t>
            </a:r>
          </a:p>
          <a:p>
            <a:pPr lvl="1">
              <a:buFont typeface="Wingdings" charset="2"/>
              <a:buChar char="Ø"/>
              <a:defRPr/>
            </a:pPr>
            <a:r>
              <a:rPr lang="en-NZ" sz="2595" dirty="0"/>
              <a:t>Increasing access time</a:t>
            </a:r>
          </a:p>
          <a:p>
            <a:pPr lvl="1">
              <a:buFont typeface="Wingdings" charset="2"/>
              <a:buChar char="Ø"/>
              <a:defRPr/>
            </a:pPr>
            <a:r>
              <a:rPr lang="en-NZ" sz="2595" dirty="0"/>
              <a:t>Decreasing frequency of access to the memory by the processor</a:t>
            </a:r>
          </a:p>
          <a:p>
            <a:pPr lvl="1">
              <a:defRPr/>
            </a:pPr>
            <a:endParaRPr lang="en-NZ" dirty="0"/>
          </a:p>
        </p:txBody>
      </p:sp>
      <p:pic>
        <p:nvPicPr>
          <p:cNvPr id="47108" name="Picture 5" descr="f14.pdf"/>
          <p:cNvPicPr>
            <a:picLocks noChangeAspect="1"/>
          </p:cNvPicPr>
          <p:nvPr/>
        </p:nvPicPr>
        <p:blipFill>
          <a:blip r:embed="rId3">
            <a:extLst>
              <a:ext uri="{28A0092B-C50C-407E-A947-70E740481C1C}">
                <a14:useLocalDpi xmlns:a14="http://schemas.microsoft.com/office/drawing/2010/main" val="0"/>
              </a:ext>
            </a:extLst>
          </a:blip>
          <a:srcRect l="7059" t="14545" r="7059" b="10909"/>
          <a:stretch>
            <a:fillRect/>
          </a:stretch>
        </p:blipFill>
        <p:spPr bwMode="auto">
          <a:xfrm>
            <a:off x="4648200" y="1447800"/>
            <a:ext cx="421005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Footer Placeholder 4"/>
          <p:cNvSpPr>
            <a:spLocks noGrp="1"/>
          </p:cNvSpPr>
          <p:nvPr>
            <p:ph type="ftr" sz="quarter" idx="10"/>
          </p:nvPr>
        </p:nvSpPr>
        <p:spPr>
          <a:xfrm>
            <a:off x="317500" y="6492875"/>
            <a:ext cx="79883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Verdana" panose="020B0604030504040204" pitchFamily="34" charset="0"/>
              </a:rPr>
              <a:t>© 2017 Pearson Education, Inc., Hoboken, NJ. All rights reserved.</a:t>
            </a:r>
          </a:p>
        </p:txBody>
      </p:sp>
    </p:spTree>
    <p:extLst>
      <p:ext uri="{BB962C8B-B14F-4D97-AF65-F5344CB8AC3E}">
        <p14:creationId xmlns:p14="http://schemas.microsoft.com/office/powerpoint/2010/main" val="49224553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457200"/>
            <a:ext cx="7824788" cy="1143000"/>
          </a:xfrm>
        </p:spPr>
        <p:txBody>
          <a:bodyPr/>
          <a:lstStyle/>
          <a:p>
            <a:r>
              <a:rPr lang="en-NZ" altLang="en-US">
                <a:solidFill>
                  <a:schemeClr val="tx1"/>
                </a:solidFill>
              </a:rPr>
              <a:t>Principle of Locality</a:t>
            </a:r>
          </a:p>
        </p:txBody>
      </p:sp>
      <p:sp>
        <p:nvSpPr>
          <p:cNvPr id="49155" name="Content Placeholder 2"/>
          <p:cNvSpPr>
            <a:spLocks noGrp="1"/>
          </p:cNvSpPr>
          <p:nvPr>
            <p:ph sz="half" idx="4294967295"/>
          </p:nvPr>
        </p:nvSpPr>
        <p:spPr>
          <a:xfrm>
            <a:off x="304800" y="1676400"/>
            <a:ext cx="8610600" cy="4953000"/>
          </a:xfrm>
        </p:spPr>
        <p:txBody>
          <a:bodyPr/>
          <a:lstStyle/>
          <a:p>
            <a:r>
              <a:rPr lang="en-NZ" altLang="en-US" sz="3200">
                <a:latin typeface="Arial" panose="020B0604020202020204" pitchFamily="34" charset="0"/>
              </a:rPr>
              <a:t>Memory references by the processor tend to cluster</a:t>
            </a:r>
          </a:p>
          <a:p>
            <a:r>
              <a:rPr lang="en-NZ" altLang="en-US" sz="3200">
                <a:latin typeface="Arial" panose="020B0604020202020204" pitchFamily="34" charset="0"/>
              </a:rPr>
              <a:t>Data is organized so that the percentage of accesses to each successively lower level is substantially less than that of the level above</a:t>
            </a:r>
          </a:p>
          <a:p>
            <a:r>
              <a:rPr lang="en-NZ" altLang="en-US" sz="3200">
                <a:latin typeface="Arial" panose="020B0604020202020204" pitchFamily="34" charset="0"/>
              </a:rPr>
              <a:t>Can be applied across more than two levels of memory</a:t>
            </a:r>
          </a:p>
        </p:txBody>
      </p:sp>
      <p:sp>
        <p:nvSpPr>
          <p:cNvPr id="49156" name="Footer Placeholder 3"/>
          <p:cNvSpPr>
            <a:spLocks noGrp="1"/>
          </p:cNvSpPr>
          <p:nvPr>
            <p:ph type="ftr" sz="quarter" idx="10"/>
          </p:nvPr>
        </p:nvSpPr>
        <p:spPr>
          <a:xfrm>
            <a:off x="317500" y="6492875"/>
            <a:ext cx="79121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Verdana" panose="020B0604030504040204" pitchFamily="34" charset="0"/>
              </a:rPr>
              <a:t>© 2017 Pearson Education, Inc., Hoboken, NJ. All rights reserved.</a:t>
            </a:r>
          </a:p>
        </p:txBody>
      </p:sp>
    </p:spTree>
    <p:extLst>
      <p:ext uri="{BB962C8B-B14F-4D97-AF65-F5344CB8AC3E}">
        <p14:creationId xmlns:p14="http://schemas.microsoft.com/office/powerpoint/2010/main" val="234094694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f16.pdf"/>
          <p:cNvPicPr>
            <a:picLocks noChangeAspect="1"/>
          </p:cNvPicPr>
          <p:nvPr/>
        </p:nvPicPr>
        <p:blipFill>
          <a:blip r:embed="rId3">
            <a:extLst>
              <a:ext uri="{28A0092B-C50C-407E-A947-70E740481C1C}">
                <a14:useLocalDpi xmlns:a14="http://schemas.microsoft.com/office/drawing/2010/main" val="0"/>
              </a:ext>
            </a:extLst>
          </a:blip>
          <a:srcRect t="2727" b="29091"/>
          <a:stretch>
            <a:fillRect/>
          </a:stretch>
        </p:blipFill>
        <p:spPr bwMode="auto">
          <a:xfrm>
            <a:off x="1219200" y="523875"/>
            <a:ext cx="69342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Footer Placeholder 2"/>
          <p:cNvSpPr>
            <a:spLocks noGrp="1"/>
          </p:cNvSpPr>
          <p:nvPr>
            <p:ph type="ftr" sz="quarter" idx="10"/>
          </p:nvPr>
        </p:nvSpPr>
        <p:spPr>
          <a:xfrm>
            <a:off x="317500" y="6492875"/>
            <a:ext cx="84455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Verdana" panose="020B0604030504040204" pitchFamily="34" charset="0"/>
              </a:rPr>
              <a:t>© 2017 Pearson Education, Inc., Hoboken, NJ. All rights reserved.</a:t>
            </a:r>
          </a:p>
        </p:txBody>
      </p:sp>
    </p:spTree>
    <p:extLst>
      <p:ext uri="{BB962C8B-B14F-4D97-AF65-F5344CB8AC3E}">
        <p14:creationId xmlns:p14="http://schemas.microsoft.com/office/powerpoint/2010/main" val="334736969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5C63D-3B6C-314A-B2D4-2F94BC30F5ED}"/>
              </a:ext>
            </a:extLst>
          </p:cNvPr>
          <p:cNvPicPr>
            <a:picLocks noChangeAspect="1"/>
          </p:cNvPicPr>
          <p:nvPr/>
        </p:nvPicPr>
        <p:blipFill>
          <a:blip r:embed="rId3"/>
          <a:stretch>
            <a:fillRect/>
          </a:stretch>
        </p:blipFill>
        <p:spPr>
          <a:xfrm>
            <a:off x="5797333" y="0"/>
            <a:ext cx="3340100" cy="2870200"/>
          </a:xfrm>
          <a:prstGeom prst="rect">
            <a:avLst/>
          </a:prstGeom>
        </p:spPr>
      </p:pic>
      <p:pic>
        <p:nvPicPr>
          <p:cNvPr id="5" name="Picture 4">
            <a:extLst>
              <a:ext uri="{FF2B5EF4-FFF2-40B4-BE49-F238E27FC236}">
                <a16:creationId xmlns:a16="http://schemas.microsoft.com/office/drawing/2014/main" id="{A2EDF739-5617-9642-BDCC-8E449741C312}"/>
              </a:ext>
            </a:extLst>
          </p:cNvPr>
          <p:cNvPicPr>
            <a:picLocks noChangeAspect="1"/>
          </p:cNvPicPr>
          <p:nvPr/>
        </p:nvPicPr>
        <p:blipFill>
          <a:blip r:embed="rId4"/>
          <a:stretch>
            <a:fillRect/>
          </a:stretch>
        </p:blipFill>
        <p:spPr>
          <a:xfrm>
            <a:off x="-50800" y="0"/>
            <a:ext cx="2768600" cy="5359400"/>
          </a:xfrm>
          <a:prstGeom prst="rect">
            <a:avLst/>
          </a:prstGeom>
        </p:spPr>
      </p:pic>
      <p:sp>
        <p:nvSpPr>
          <p:cNvPr id="2" name="Rectangle 1">
            <a:extLst>
              <a:ext uri="{FF2B5EF4-FFF2-40B4-BE49-F238E27FC236}">
                <a16:creationId xmlns:a16="http://schemas.microsoft.com/office/drawing/2014/main" id="{844AB17B-CF10-9B42-877B-D1FC3EF27126}"/>
              </a:ext>
            </a:extLst>
          </p:cNvPr>
          <p:cNvSpPr/>
          <p:nvPr/>
        </p:nvSpPr>
        <p:spPr>
          <a:xfrm>
            <a:off x="7567360" y="2999303"/>
            <a:ext cx="966931" cy="369332"/>
          </a:xfrm>
          <a:prstGeom prst="rect">
            <a:avLst/>
          </a:prstGeom>
        </p:spPr>
        <p:txBody>
          <a:bodyPr wrap="none">
            <a:spAutoFit/>
          </a:bodyPr>
          <a:lstStyle/>
          <a:p>
            <a:r>
              <a:rPr lang="en-US" altLang="en-US" dirty="0"/>
              <a:t>(</a:t>
            </a:r>
            <a:r>
              <a:rPr lang="en-US" altLang="en-US" i="1" dirty="0"/>
              <a:t>C&lt;&lt;M)</a:t>
            </a:r>
            <a:endParaRPr lang="en-US" dirty="0"/>
          </a:p>
        </p:txBody>
      </p:sp>
      <p:sp>
        <p:nvSpPr>
          <p:cNvPr id="3" name="Rectangle 2">
            <a:extLst>
              <a:ext uri="{FF2B5EF4-FFF2-40B4-BE49-F238E27FC236}">
                <a16:creationId xmlns:a16="http://schemas.microsoft.com/office/drawing/2014/main" id="{6E796788-FDAD-D84F-A8CB-A218F9C4C424}"/>
              </a:ext>
            </a:extLst>
          </p:cNvPr>
          <p:cNvSpPr/>
          <p:nvPr/>
        </p:nvSpPr>
        <p:spPr>
          <a:xfrm>
            <a:off x="2612832" y="225340"/>
            <a:ext cx="3635568" cy="2123658"/>
          </a:xfrm>
          <a:prstGeom prst="rect">
            <a:avLst/>
          </a:prstGeom>
        </p:spPr>
        <p:txBody>
          <a:bodyPr wrap="square">
            <a:spAutoFit/>
          </a:bodyPr>
          <a:lstStyle/>
          <a:p>
            <a:pPr marL="285750" indent="-285750">
              <a:buFont typeface="Arial" panose="020B0604020202020204" pitchFamily="34" charset="0"/>
              <a:buChar char="•"/>
            </a:pPr>
            <a:r>
              <a:rPr lang="en-US" altLang="en-US" sz="1600" dirty="0"/>
              <a:t>The cache tag identifies which particular block is currently being stored.</a:t>
            </a:r>
          </a:p>
          <a:p>
            <a:pPr marL="285750" indent="-285750">
              <a:buFont typeface="Arial" panose="020B0604020202020204" pitchFamily="34" charset="0"/>
              <a:buChar char="•"/>
            </a:pPr>
            <a:r>
              <a:rPr lang="en-GB" sz="1600" dirty="0"/>
              <a:t>A Mapping Function  determines which cache location the block will occupy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dirty="0"/>
          </a:p>
        </p:txBody>
      </p:sp>
      <p:pic>
        <p:nvPicPr>
          <p:cNvPr id="7" name="Picture 6">
            <a:extLst>
              <a:ext uri="{FF2B5EF4-FFF2-40B4-BE49-F238E27FC236}">
                <a16:creationId xmlns:a16="http://schemas.microsoft.com/office/drawing/2014/main" id="{5F579186-270A-924A-8762-62475B1AA9A5}"/>
              </a:ext>
            </a:extLst>
          </p:cNvPr>
          <p:cNvPicPr>
            <a:picLocks noChangeAspect="1"/>
          </p:cNvPicPr>
          <p:nvPr/>
        </p:nvPicPr>
        <p:blipFill>
          <a:blip r:embed="rId5"/>
          <a:stretch>
            <a:fillRect/>
          </a:stretch>
        </p:blipFill>
        <p:spPr>
          <a:xfrm>
            <a:off x="2527083" y="1869668"/>
            <a:ext cx="4940300" cy="4953000"/>
          </a:xfrm>
          <a:prstGeom prst="rect">
            <a:avLst/>
          </a:prstGeom>
        </p:spPr>
      </p:pic>
      <p:sp>
        <p:nvSpPr>
          <p:cNvPr id="10" name="Rounded Rectangle 4">
            <a:extLst>
              <a:ext uri="{FF2B5EF4-FFF2-40B4-BE49-F238E27FC236}">
                <a16:creationId xmlns:a16="http://schemas.microsoft.com/office/drawing/2014/main" id="{6F40684D-1AE6-2848-861F-6FC57E8EC7E9}"/>
              </a:ext>
            </a:extLst>
          </p:cNvPr>
          <p:cNvSpPr/>
          <p:nvPr/>
        </p:nvSpPr>
        <p:spPr>
          <a:xfrm>
            <a:off x="4677833" y="2517775"/>
            <a:ext cx="4876800" cy="1822450"/>
          </a:xfrm>
          <a:prstGeom prst="rect">
            <a:avLst/>
          </a:prstGeom>
        </p:spPr>
        <p:style>
          <a:lnRef idx="0">
            <a:scrgbClr r="0" g="0" b="0"/>
          </a:lnRef>
          <a:fillRef idx="0">
            <a:scrgbClr r="0" g="0" b="0"/>
          </a:fillRef>
          <a:effectRef idx="0">
            <a:scrgbClr r="0" g="0" b="0"/>
          </a:effectRef>
          <a:fontRef idx="minor">
            <a:schemeClr val="lt1"/>
          </a:fontRef>
        </p:style>
        <p:txBody>
          <a:bodyPr lIns="114300" tIns="57150" rIns="114300" bIns="57150" spcCol="1270" anchor="ctr"/>
          <a:lstStyle/>
          <a:p>
            <a:pPr defTabSz="266700">
              <a:lnSpc>
                <a:spcPct val="90000"/>
              </a:lnSpc>
              <a:spcAft>
                <a:spcPct val="35000"/>
              </a:spcAft>
              <a:buClr>
                <a:schemeClr val="accent1"/>
              </a:buClr>
              <a:buSzPct val="150000"/>
              <a:defRPr/>
            </a:pPr>
            <a:endParaRPr lang="en-US" sz="2800" dirty="0">
              <a:solidFill>
                <a:schemeClr val="tx1"/>
              </a:solidFill>
            </a:endParaRPr>
          </a:p>
        </p:txBody>
      </p:sp>
    </p:spTree>
    <p:extLst>
      <p:ext uri="{BB962C8B-B14F-4D97-AF65-F5344CB8AC3E}">
        <p14:creationId xmlns:p14="http://schemas.microsoft.com/office/powerpoint/2010/main" val="318231950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8664" y="0"/>
            <a:ext cx="8153400" cy="1068388"/>
          </a:xfrm>
        </p:spPr>
        <p:txBody>
          <a:bodyPr/>
          <a:lstStyle/>
          <a:p>
            <a:r>
              <a:rPr lang="en-NZ" altLang="en-US" dirty="0">
                <a:solidFill>
                  <a:schemeClr val="tx1"/>
                </a:solidFill>
              </a:rPr>
              <a:t>Replacement Algorithm</a:t>
            </a:r>
          </a:p>
        </p:txBody>
      </p:sp>
      <p:sp>
        <p:nvSpPr>
          <p:cNvPr id="65539" name="Content Placeholder 2"/>
          <p:cNvSpPr>
            <a:spLocks noGrp="1"/>
          </p:cNvSpPr>
          <p:nvPr>
            <p:ph sz="half" idx="4294967295"/>
          </p:nvPr>
        </p:nvSpPr>
        <p:spPr>
          <a:xfrm>
            <a:off x="320128" y="956998"/>
            <a:ext cx="8290472" cy="1905000"/>
          </a:xfrm>
        </p:spPr>
        <p:txBody>
          <a:bodyPr/>
          <a:lstStyle/>
          <a:p>
            <a:pPr marL="531813" indent="-344488">
              <a:defRPr/>
            </a:pPr>
            <a:r>
              <a:rPr lang="en-NZ" sz="2400" dirty="0"/>
              <a:t>Least Recently Used (LRU) Algorithm</a:t>
            </a:r>
          </a:p>
          <a:p>
            <a:pPr marL="912813" lvl="1" indent="-344488">
              <a:defRPr/>
            </a:pPr>
            <a:r>
              <a:rPr lang="en-NZ" sz="2400" dirty="0"/>
              <a:t>Effective strategy is to replace a block that has been in the cache the longest with no references to it</a:t>
            </a:r>
          </a:p>
          <a:p>
            <a:pPr marL="912813" lvl="1" indent="-344488">
              <a:defRPr/>
            </a:pPr>
            <a:r>
              <a:rPr lang="en-NZ" sz="2400" dirty="0"/>
              <a:t>Hardware mechanisms are needed to identify the least recently used block</a:t>
            </a:r>
          </a:p>
          <a:p>
            <a:pPr marL="531813" indent="-344488">
              <a:defRPr/>
            </a:pPr>
            <a:r>
              <a:rPr lang="en-NZ" altLang="en-US" sz="2000" dirty="0">
                <a:latin typeface="Arial" panose="020B0604020202020204" pitchFamily="34" charset="0"/>
              </a:rPr>
              <a:t>Chooses which block to replace when a new block is to be loaded into the cache</a:t>
            </a:r>
          </a:p>
          <a:p>
            <a:pPr lvl="0"/>
            <a:r>
              <a:rPr lang="en-NZ" altLang="en-US" sz="2000" dirty="0">
                <a:latin typeface="Arial" panose="020B0604020202020204" pitchFamily="34" charset="0"/>
              </a:rPr>
              <a:t>Write Policy: </a:t>
            </a:r>
            <a:r>
              <a:rPr lang="en-US" sz="2400" dirty="0"/>
              <a:t>Dictates when the memory write operation takes place</a:t>
            </a:r>
          </a:p>
          <a:p>
            <a:pPr lvl="1"/>
            <a:r>
              <a:rPr lang="en-US" sz="2000" dirty="0"/>
              <a:t>Can occur every time the block is updated or replaced</a:t>
            </a:r>
          </a:p>
          <a:p>
            <a:pPr lvl="2"/>
            <a:r>
              <a:rPr lang="en-US" sz="2000" dirty="0"/>
              <a:t>Minimizes write operations</a:t>
            </a:r>
          </a:p>
          <a:p>
            <a:pPr lvl="2"/>
            <a:r>
              <a:rPr lang="en-US" sz="2000" dirty="0"/>
              <a:t>Leaves main memory in an obsolete state</a:t>
            </a:r>
            <a:endParaRPr lang="en-US" sz="1400" dirty="0"/>
          </a:p>
          <a:p>
            <a:pPr marL="531813" indent="-344488">
              <a:defRPr/>
            </a:pPr>
            <a:endParaRPr lang="en-NZ" altLang="en-US" sz="2000" dirty="0">
              <a:latin typeface="Arial" panose="020B0604020202020204" pitchFamily="34" charset="0"/>
            </a:endParaRPr>
          </a:p>
        </p:txBody>
      </p:sp>
      <p:sp>
        <p:nvSpPr>
          <p:cNvPr id="65541" name="Footer Placeholder 4"/>
          <p:cNvSpPr>
            <a:spLocks noGrp="1"/>
          </p:cNvSpPr>
          <p:nvPr>
            <p:ph type="ftr" sz="quarter" idx="10"/>
          </p:nvPr>
        </p:nvSpPr>
        <p:spPr>
          <a:xfrm>
            <a:off x="317500" y="6492875"/>
            <a:ext cx="80645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Verdana" panose="020B0604030504040204" pitchFamily="34" charset="0"/>
              </a:rPr>
              <a:t>© 2017 Pearson Education, Inc., Hoboken, NJ. All rights reserved.</a:t>
            </a:r>
          </a:p>
        </p:txBody>
      </p:sp>
    </p:spTree>
    <p:extLst>
      <p:ext uri="{BB962C8B-B14F-4D97-AF65-F5344CB8AC3E}">
        <p14:creationId xmlns:p14="http://schemas.microsoft.com/office/powerpoint/2010/main" val="4531651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solidFill>
                  <a:schemeClr val="bg1">
                    <a:lumMod val="50000"/>
                  </a:schemeClr>
                </a:solidFill>
              </a:rPr>
              <a:t>Memory Hierarchy </a:t>
            </a:r>
          </a:p>
          <a:p>
            <a:endParaRPr lang="en-US" dirty="0"/>
          </a:p>
          <a:p>
            <a:r>
              <a:rPr lang="en-US" dirty="0"/>
              <a:t>Memory Management Requirements</a:t>
            </a:r>
          </a:p>
          <a:p>
            <a:pPr lvl="1"/>
            <a:r>
              <a:rPr lang="en-US" dirty="0"/>
              <a:t>Relocation</a:t>
            </a:r>
          </a:p>
          <a:p>
            <a:pPr lvl="1"/>
            <a:r>
              <a:rPr lang="en-US" dirty="0"/>
              <a:t>Protection</a:t>
            </a:r>
          </a:p>
          <a:p>
            <a:pPr lvl="1"/>
            <a:r>
              <a:rPr lang="en-GB" dirty="0"/>
              <a:t>Sharing</a:t>
            </a:r>
          </a:p>
          <a:p>
            <a:pPr lvl="1"/>
            <a:r>
              <a:rPr lang="en-GB" dirty="0"/>
              <a:t>Logical organization</a:t>
            </a:r>
          </a:p>
          <a:p>
            <a:pPr lvl="1"/>
            <a:r>
              <a:rPr lang="en-GB" dirty="0"/>
              <a:t>Physical organization</a:t>
            </a:r>
          </a:p>
          <a:p>
            <a:pPr lvl="1"/>
            <a:r>
              <a:rPr lang="en-GB" dirty="0"/>
              <a:t>Memory Partitioning</a:t>
            </a:r>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37921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3A2CA-869B-2C42-9BAC-66343A85A141}"/>
              </a:ext>
            </a:extLst>
          </p:cNvPr>
          <p:cNvSpPr>
            <a:spLocks noGrp="1"/>
          </p:cNvSpPr>
          <p:nvPr>
            <p:ph type="title"/>
          </p:nvPr>
        </p:nvSpPr>
        <p:spPr>
          <a:xfrm>
            <a:off x="457200" y="457200"/>
            <a:ext cx="8229600" cy="1143000"/>
          </a:xfrm>
        </p:spPr>
        <p:txBody>
          <a:bodyPr/>
          <a:lstStyle/>
          <a:p>
            <a:r>
              <a:rPr lang="en-US" dirty="0"/>
              <a:t>Memory Management Definition</a:t>
            </a:r>
          </a:p>
        </p:txBody>
      </p:sp>
      <p:sp>
        <p:nvSpPr>
          <p:cNvPr id="5" name="Content Placeholder 4">
            <a:extLst>
              <a:ext uri="{FF2B5EF4-FFF2-40B4-BE49-F238E27FC236}">
                <a16:creationId xmlns:a16="http://schemas.microsoft.com/office/drawing/2014/main" id="{91CE1AC5-E587-2C48-8FEA-AA4A6B9AAD6C}"/>
              </a:ext>
            </a:extLst>
          </p:cNvPr>
          <p:cNvSpPr>
            <a:spLocks noGrp="1"/>
          </p:cNvSpPr>
          <p:nvPr>
            <p:ph idx="1"/>
          </p:nvPr>
        </p:nvSpPr>
        <p:spPr/>
        <p:txBody>
          <a:bodyPr/>
          <a:lstStyle/>
          <a:p>
            <a:r>
              <a:rPr lang="en-GB" dirty="0"/>
              <a:t>Memory Management is the process of main memory dynamic partitioning: </a:t>
            </a:r>
          </a:p>
          <a:p>
            <a:pPr lvl="1"/>
            <a:r>
              <a:rPr lang="en-GB" dirty="0"/>
              <a:t>one part for the operating system (resident monitor, kernel) </a:t>
            </a:r>
          </a:p>
          <a:p>
            <a:pPr lvl="1"/>
            <a:r>
              <a:rPr lang="en-GB" dirty="0"/>
              <a:t>another part for the program currently being executed (the “user” part of memory )</a:t>
            </a:r>
          </a:p>
          <a:p>
            <a:pPr lvl="1"/>
            <a:r>
              <a:rPr lang="en-GB" dirty="0"/>
              <a:t>In a multiprogramming system, user memory must be further subdivided to accommodate multiple processes.</a:t>
            </a:r>
          </a:p>
          <a:p>
            <a:r>
              <a:rPr lang="en-GB" dirty="0"/>
              <a:t>Keeping the processor always busy, a large pool of processes need to be in memory in the ready queue, such that when a few processes blocks for I/O, another one starts.</a:t>
            </a:r>
          </a:p>
          <a:p>
            <a:endParaRPr lang="en-GB" dirty="0"/>
          </a:p>
          <a:p>
            <a:endParaRPr lang="en-GB" dirty="0"/>
          </a:p>
          <a:p>
            <a:endParaRPr lang="en-US" dirty="0"/>
          </a:p>
        </p:txBody>
      </p:sp>
      <p:sp>
        <p:nvSpPr>
          <p:cNvPr id="3" name="Footer Placeholder 2">
            <a:extLst>
              <a:ext uri="{FF2B5EF4-FFF2-40B4-BE49-F238E27FC236}">
                <a16:creationId xmlns:a16="http://schemas.microsoft.com/office/drawing/2014/main" id="{F192F903-3920-B245-A470-32098AF56B11}"/>
              </a:ext>
            </a:extLst>
          </p:cNvPr>
          <p:cNvSpPr>
            <a:spLocks noGrp="1"/>
          </p:cNvSpPr>
          <p:nvPr>
            <p:ph type="ftr" sz="quarter" idx="10"/>
          </p:nvPr>
        </p:nvSpPr>
        <p:spPr/>
        <p:txBody>
          <a:body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graphicFrame>
        <p:nvGraphicFramePr>
          <p:cNvPr id="7" name="Table 6">
            <a:extLst>
              <a:ext uri="{FF2B5EF4-FFF2-40B4-BE49-F238E27FC236}">
                <a16:creationId xmlns:a16="http://schemas.microsoft.com/office/drawing/2014/main" id="{C38BC79A-7ACB-3945-8F1D-1B244B105051}"/>
              </a:ext>
            </a:extLst>
          </p:cNvPr>
          <p:cNvGraphicFramePr>
            <a:graphicFrameLocks noGrp="1"/>
          </p:cNvGraphicFramePr>
          <p:nvPr/>
        </p:nvGraphicFramePr>
        <p:xfrm>
          <a:off x="457200" y="4096544"/>
          <a:ext cx="8229600" cy="1767840"/>
        </p:xfrm>
        <a:graphic>
          <a:graphicData uri="http://schemas.openxmlformats.org/drawingml/2006/table">
            <a:tbl>
              <a:tblPr>
                <a:tableStyleId>{2D5ABB26-0587-4C30-8999-92F81FD0307C}</a:tableStyleId>
              </a:tblPr>
              <a:tblGrid>
                <a:gridCol w="2057400">
                  <a:extLst>
                    <a:ext uri="{9D8B030D-6E8A-4147-A177-3AD203B41FA5}">
                      <a16:colId xmlns:a16="http://schemas.microsoft.com/office/drawing/2014/main" val="3393910211"/>
                    </a:ext>
                  </a:extLst>
                </a:gridCol>
                <a:gridCol w="6172200">
                  <a:extLst>
                    <a:ext uri="{9D8B030D-6E8A-4147-A177-3AD203B41FA5}">
                      <a16:colId xmlns:a16="http://schemas.microsoft.com/office/drawing/2014/main" val="581634885"/>
                    </a:ext>
                  </a:extLst>
                </a:gridCol>
              </a:tblGrid>
              <a:tr h="0">
                <a:tc>
                  <a:txBody>
                    <a:bodyPr/>
                    <a:lstStyle/>
                    <a:p>
                      <a:r>
                        <a:rPr lang="en-GB" sz="1400">
                          <a:effectLst/>
                        </a:rPr>
                        <a:t>Frame </a:t>
                      </a:r>
                      <a:endParaRPr lang="en-GB">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rPr>
                        <a:t>A fixed-length block of main memory. </a:t>
                      </a:r>
                      <a:endParaRPr lang="en-GB"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571257"/>
                  </a:ext>
                </a:extLst>
              </a:tr>
              <a:tr h="0">
                <a:tc>
                  <a:txBody>
                    <a:bodyPr/>
                    <a:lstStyle/>
                    <a:p>
                      <a:r>
                        <a:rPr lang="en-GB" sz="1400">
                          <a:effectLst/>
                        </a:rPr>
                        <a:t>Page </a:t>
                      </a:r>
                      <a:endParaRPr lang="en-GB">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rPr>
                        <a:t>A fixed-length block of data that resides in secondary memory (such as disk). A page of data may temporarily be copied into a frame of main memory. </a:t>
                      </a:r>
                      <a:endParaRPr lang="en-GB"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386053"/>
                  </a:ext>
                </a:extLst>
              </a:tr>
              <a:tr h="0">
                <a:tc>
                  <a:txBody>
                    <a:bodyPr/>
                    <a:lstStyle/>
                    <a:p>
                      <a:r>
                        <a:rPr lang="en-GB" sz="1400">
                          <a:effectLst/>
                        </a:rPr>
                        <a:t>Segment </a:t>
                      </a:r>
                      <a:endParaRPr lang="en-GB">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rPr>
                        <a:t>A variable-length block of data that resides in secondary memory. An entire segment may temporarily be copied into an available region of main memory (segmentation) or the segment may be divided into pages which can be individually copied into main memory (combined segmentation and paging). </a:t>
                      </a:r>
                      <a:endParaRPr lang="en-GB"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025712"/>
                  </a:ext>
                </a:extLst>
              </a:tr>
            </a:tbl>
          </a:graphicData>
        </a:graphic>
      </p:graphicFrame>
    </p:spTree>
    <p:extLst>
      <p:ext uri="{BB962C8B-B14F-4D97-AF65-F5344CB8AC3E}">
        <p14:creationId xmlns:p14="http://schemas.microsoft.com/office/powerpoint/2010/main" val="359696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8813" y="456252"/>
            <a:ext cx="7824788" cy="1220147"/>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Memory Tables</a:t>
            </a:r>
          </a:p>
        </p:txBody>
      </p:sp>
      <p:sp>
        <p:nvSpPr>
          <p:cNvPr id="35843" name="Content Placeholder 2"/>
          <p:cNvSpPr>
            <a:spLocks noGrp="1"/>
          </p:cNvSpPr>
          <p:nvPr>
            <p:ph sz="half" idx="1"/>
          </p:nvPr>
        </p:nvSpPr>
        <p:spPr/>
        <p:txBody>
          <a:bodyPr>
            <a:normAutofit/>
          </a:bodyPr>
          <a:lstStyle/>
          <a:p>
            <a:r>
              <a:rPr lang="en-NZ" sz="2200" dirty="0"/>
              <a:t>Used to keep track of both main (real) and secondary (virtual)  memory</a:t>
            </a:r>
          </a:p>
          <a:p>
            <a:r>
              <a:rPr lang="en-NZ" sz="2200" dirty="0"/>
              <a:t>Processes are maintained on secondary memory using some sort of virtual memory or simple swapping mechanism </a:t>
            </a:r>
          </a:p>
        </p:txBody>
      </p:sp>
      <p:graphicFrame>
        <p:nvGraphicFramePr>
          <p:cNvPr id="5" name="Diagram 4"/>
          <p:cNvGraphicFramePr/>
          <p:nvPr/>
        </p:nvGraphicFramePr>
        <p:xfrm>
          <a:off x="4495800" y="2209800"/>
          <a:ext cx="411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4294967295"/>
          </p:nvPr>
        </p:nvSpPr>
        <p:spPr>
          <a:xfrm>
            <a:off x="318246" y="6492875"/>
            <a:ext cx="6082553" cy="365125"/>
          </a:xfrm>
          <a:prstGeom prst="rect">
            <a:avLst/>
          </a:prstGeom>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143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Week Summary</a:t>
            </a:r>
          </a:p>
        </p:txBody>
      </p:sp>
      <p:sp>
        <p:nvSpPr>
          <p:cNvPr id="3" name="Content Placeholder 2"/>
          <p:cNvSpPr>
            <a:spLocks noGrp="1"/>
          </p:cNvSpPr>
          <p:nvPr>
            <p:ph idx="1"/>
          </p:nvPr>
        </p:nvSpPr>
        <p:spPr/>
        <p:txBody>
          <a:bodyPr/>
          <a:lstStyle/>
          <a:p>
            <a:r>
              <a:rPr lang="en-GB" dirty="0"/>
              <a:t>Important Definitions:</a:t>
            </a:r>
          </a:p>
          <a:p>
            <a:pPr lvl="1"/>
            <a:r>
              <a:rPr lang="en-GB" dirty="0"/>
              <a:t>Atomicity, Deadlock, </a:t>
            </a:r>
            <a:r>
              <a:rPr lang="en-GB" dirty="0" err="1"/>
              <a:t>Livelock</a:t>
            </a:r>
            <a:r>
              <a:rPr lang="en-GB" dirty="0"/>
              <a:t>, Critical Section, Mutual Exclusion, </a:t>
            </a:r>
          </a:p>
          <a:p>
            <a:r>
              <a:rPr lang="en-GB" dirty="0"/>
              <a:t>Synchronisation Constructs:</a:t>
            </a:r>
          </a:p>
          <a:p>
            <a:pPr lvl="1"/>
            <a:r>
              <a:rPr lang="en-GB" dirty="0" err="1"/>
              <a:t>Mutex</a:t>
            </a:r>
            <a:r>
              <a:rPr lang="en-GB" dirty="0"/>
              <a:t>: Semaphores and synchronised keyword, Monitor, locks and conditions</a:t>
            </a:r>
          </a:p>
          <a:p>
            <a:r>
              <a:rPr lang="en-GB" dirty="0"/>
              <a:t>Deadlock Avoidance, Prevention and Recovery and use cases for your review</a:t>
            </a:r>
          </a:p>
          <a:p>
            <a:pPr lvl="1"/>
            <a:endParaRPr lang="en-GB" dirty="0"/>
          </a:p>
        </p:txBody>
      </p:sp>
      <p:sp>
        <p:nvSpPr>
          <p:cNvPr id="4" name="Footer Placeholder 3"/>
          <p:cNvSpPr>
            <a:spLocks noGrp="1"/>
          </p:cNvSpPr>
          <p:nvPr>
            <p:ph type="ftr" sz="quarter" idx="10"/>
          </p:nvPr>
        </p:nvSpPr>
        <p:spPr/>
        <p:txBody>
          <a:body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p:spTree>
    <p:extLst>
      <p:ext uri="{BB962C8B-B14F-4D97-AF65-F5344CB8AC3E}">
        <p14:creationId xmlns:p14="http://schemas.microsoft.com/office/powerpoint/2010/main" val="32031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4">
                    <a:lumMod val="50000"/>
                  </a:schemeClr>
                </a:solidFill>
              </a:rPr>
              <a:t>Memory Management Requirements</a:t>
            </a:r>
          </a:p>
        </p:txBody>
      </p:sp>
      <p:sp>
        <p:nvSpPr>
          <p:cNvPr id="3" name="Content Placeholder 2"/>
          <p:cNvSpPr>
            <a:spLocks noGrp="1"/>
          </p:cNvSpPr>
          <p:nvPr>
            <p:ph idx="4294967295"/>
          </p:nvPr>
        </p:nvSpPr>
        <p:spPr>
          <a:xfrm>
            <a:off x="685800" y="2057400"/>
            <a:ext cx="7924800" cy="4419600"/>
          </a:xfrm>
        </p:spPr>
        <p:txBody>
          <a:bodyPr>
            <a:normAutofit/>
          </a:bodyPr>
          <a:lstStyle/>
          <a:p>
            <a:r>
              <a:rPr lang="en-NZ" sz="2800" dirty="0"/>
              <a:t>Memory management is intended to satisfy the following requirements:</a:t>
            </a:r>
          </a:p>
          <a:p>
            <a:pPr marL="1139825" indent="-346075"/>
            <a:r>
              <a:rPr lang="en-NZ" sz="2400" b="1" dirty="0"/>
              <a:t>Relocation</a:t>
            </a:r>
            <a:r>
              <a:rPr lang="en-NZ" sz="2400" dirty="0"/>
              <a:t>: swap out and in to different locations</a:t>
            </a:r>
          </a:p>
          <a:p>
            <a:pPr marL="1139825" indent="-346075"/>
            <a:r>
              <a:rPr lang="en-NZ" sz="2400" b="1" dirty="0"/>
              <a:t>Protection</a:t>
            </a:r>
            <a:r>
              <a:rPr lang="en-NZ" sz="2400" dirty="0"/>
              <a:t>: permissions and access restrictions to other processes blocks</a:t>
            </a:r>
          </a:p>
          <a:p>
            <a:pPr marL="1139825" indent="-346075"/>
            <a:r>
              <a:rPr lang="en-NZ" sz="2400" b="1" dirty="0"/>
              <a:t>Sharing</a:t>
            </a:r>
            <a:r>
              <a:rPr lang="en-NZ" sz="2400" dirty="0"/>
              <a:t>: examples: several processes from one program, dynamic link libraries</a:t>
            </a:r>
          </a:p>
          <a:p>
            <a:pPr marL="1139825" indent="-346075"/>
            <a:r>
              <a:rPr lang="en-NZ" sz="2400" b="1" dirty="0"/>
              <a:t>Logical organization</a:t>
            </a:r>
          </a:p>
          <a:p>
            <a:pPr marL="1139825" indent="-346075"/>
            <a:r>
              <a:rPr lang="en-NZ" sz="2400" b="1" dirty="0"/>
              <a:t>Physical organization</a:t>
            </a:r>
          </a:p>
        </p:txBody>
      </p:sp>
      <p:sp>
        <p:nvSpPr>
          <p:cNvPr id="5" name="Footer Placeholder 4"/>
          <p:cNvSpPr>
            <a:spLocks noGrp="1"/>
          </p:cNvSpPr>
          <p:nvPr>
            <p:ph type="ftr" sz="quarter" idx="4294967295"/>
          </p:nvPr>
        </p:nvSpPr>
        <p:spPr>
          <a:xfrm>
            <a:off x="318246" y="6492875"/>
            <a:ext cx="62349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87672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20148"/>
          </a:xfrm>
        </p:spPr>
        <p:txBody>
          <a:bodyPr/>
          <a:lstStyle/>
          <a:p>
            <a:pPr algn="ct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p:cNvSpPr>
            <a:spLocks noGrp="1"/>
          </p:cNvSpPr>
          <p:nvPr>
            <p:ph idx="4294967295"/>
          </p:nvPr>
        </p:nvSpPr>
        <p:spPr>
          <a:xfrm>
            <a:off x="457200" y="2057400"/>
            <a:ext cx="8229600" cy="4267200"/>
          </a:xfrm>
        </p:spPr>
        <p:txBody>
          <a:bodyPr>
            <a:normAutofit/>
          </a:bodyPr>
          <a:lstStyle/>
          <a:p>
            <a:r>
              <a:rPr lang="en-US" sz="2300" dirty="0"/>
              <a:t>Memory is organized as linear</a:t>
            </a:r>
          </a:p>
          <a:p>
            <a:endParaRPr lang="en-US" sz="2300" dirty="0"/>
          </a:p>
          <a:p>
            <a:endParaRPr lang="en-US" sz="2300" dirty="0"/>
          </a:p>
          <a:p>
            <a:endParaRPr lang="en-US" sz="2300" dirty="0"/>
          </a:p>
          <a:p>
            <a:endParaRPr lang="en-US" dirty="0"/>
          </a:p>
          <a:p>
            <a:endParaRPr lang="en-US" dirty="0"/>
          </a:p>
          <a:p>
            <a:endParaRPr lang="en-US" dirty="0"/>
          </a:p>
          <a:p>
            <a:endParaRPr lang="en-US" dirty="0"/>
          </a:p>
          <a:p>
            <a:pPr>
              <a:buNone/>
            </a:pPr>
            <a:endParaRPr lang="en-US" sz="1200" dirty="0"/>
          </a:p>
          <a:p>
            <a:pPr>
              <a:buNone/>
            </a:pPr>
            <a:endParaRPr lang="en-US" sz="1200" dirty="0"/>
          </a:p>
          <a:p>
            <a:r>
              <a:rPr lang="en-US" sz="2300" dirty="0"/>
              <a:t>Segmentation is the tool that most readily satisfies requirements</a:t>
            </a:r>
          </a:p>
          <a:p>
            <a:endParaRPr lang="en-US" sz="2600" dirty="0"/>
          </a:p>
        </p:txBody>
      </p:sp>
      <p:graphicFrame>
        <p:nvGraphicFramePr>
          <p:cNvPr id="4" name="Diagram 3"/>
          <p:cNvGraphicFramePr/>
          <p:nvPr>
            <p:extLst>
              <p:ext uri="{D42A27DB-BD31-4B8C-83A1-F6EECF244321}">
                <p14:modId xmlns:p14="http://schemas.microsoft.com/office/powerpoint/2010/main" val="1109079223"/>
              </p:ext>
            </p:extLst>
          </p:nvPr>
        </p:nvGraphicFramePr>
        <p:xfrm>
          <a:off x="685800" y="2743200"/>
          <a:ext cx="76200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318246" y="6492875"/>
            <a:ext cx="5777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78026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05788" cy="1067747"/>
          </a:xfrm>
        </p:spPr>
        <p:txBody>
          <a:bodyPr/>
          <a:lstStyle/>
          <a:p>
            <a:r>
              <a:rPr lang="en-US" b="1" dirty="0">
                <a:solidFill>
                  <a:schemeClr val="accent1">
                    <a:lumMod val="75000"/>
                  </a:schemeClr>
                </a:solidFill>
              </a:rPr>
              <a:t>Physical Organization</a:t>
            </a:r>
          </a:p>
        </p:txBody>
      </p:sp>
      <p:graphicFrame>
        <p:nvGraphicFramePr>
          <p:cNvPr id="5" name="Content Placeholder 4"/>
          <p:cNvGraphicFramePr>
            <a:graphicFrameLocks noGrp="1"/>
          </p:cNvGraphicFramePr>
          <p:nvPr>
            <p:ph idx="4294967295"/>
          </p:nvPr>
        </p:nvGraphicFramePr>
        <p:xfrm>
          <a:off x="457200" y="1752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4294967295"/>
          </p:nvPr>
        </p:nvSpPr>
        <p:spPr>
          <a:xfrm>
            <a:off x="318246" y="6492875"/>
            <a:ext cx="5396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084450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solidFill>
                  <a:schemeClr val="bg1">
                    <a:lumMod val="50000"/>
                  </a:schemeClr>
                </a:solidFill>
              </a:rPr>
              <a:t>Memory Hierarchy </a:t>
            </a:r>
          </a:p>
          <a:p>
            <a:endParaRPr lang="en-US" dirty="0"/>
          </a:p>
          <a:p>
            <a:r>
              <a:rPr lang="en-US" dirty="0"/>
              <a:t>Memory Management Requirements</a:t>
            </a:r>
          </a:p>
          <a:p>
            <a:pPr lvl="1"/>
            <a:r>
              <a:rPr lang="en-US" dirty="0">
                <a:solidFill>
                  <a:schemeClr val="bg1">
                    <a:lumMod val="50000"/>
                  </a:schemeClr>
                </a:solidFill>
              </a:rPr>
              <a:t>Relocation</a:t>
            </a:r>
          </a:p>
          <a:p>
            <a:pPr lvl="1"/>
            <a:r>
              <a:rPr lang="en-US" dirty="0">
                <a:solidFill>
                  <a:schemeClr val="bg1">
                    <a:lumMod val="50000"/>
                  </a:schemeClr>
                </a:solidFill>
              </a:rPr>
              <a:t>Protection</a:t>
            </a:r>
          </a:p>
          <a:p>
            <a:pPr lvl="1"/>
            <a:r>
              <a:rPr lang="en-GB" dirty="0">
                <a:solidFill>
                  <a:schemeClr val="bg1">
                    <a:lumMod val="50000"/>
                  </a:schemeClr>
                </a:solidFill>
              </a:rPr>
              <a:t>Sharing</a:t>
            </a:r>
          </a:p>
          <a:p>
            <a:pPr lvl="1"/>
            <a:r>
              <a:rPr lang="en-GB" dirty="0">
                <a:solidFill>
                  <a:schemeClr val="bg1">
                    <a:lumMod val="50000"/>
                  </a:schemeClr>
                </a:solidFill>
              </a:rPr>
              <a:t>Logical organization</a:t>
            </a:r>
          </a:p>
          <a:p>
            <a:pPr lvl="1"/>
            <a:r>
              <a:rPr lang="en-GB" dirty="0">
                <a:solidFill>
                  <a:schemeClr val="bg1">
                    <a:lumMod val="50000"/>
                  </a:schemeClr>
                </a:solidFill>
              </a:rPr>
              <a:t>Physical organization</a:t>
            </a:r>
          </a:p>
          <a:p>
            <a:pPr lvl="1"/>
            <a:r>
              <a:rPr lang="en-GB" dirty="0"/>
              <a:t>Memory Partitioning</a:t>
            </a:r>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41618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Memory Partitioning</a:t>
            </a:r>
          </a:p>
        </p:txBody>
      </p:sp>
      <p:sp>
        <p:nvSpPr>
          <p:cNvPr id="3" name="Content Placeholder 2"/>
          <p:cNvSpPr>
            <a:spLocks noGrp="1"/>
          </p:cNvSpPr>
          <p:nvPr>
            <p:ph idx="4294967295"/>
          </p:nvPr>
        </p:nvSpPr>
        <p:spPr>
          <a:xfrm>
            <a:off x="457200" y="2133600"/>
            <a:ext cx="8382000" cy="5029200"/>
          </a:xfrm>
        </p:spPr>
        <p:txBody>
          <a:bodyPr/>
          <a:lstStyle/>
          <a:p>
            <a:r>
              <a:rPr lang="en-NZ" sz="2200" dirty="0"/>
              <a:t>Memory management brings processes into main memory for execution by the processor</a:t>
            </a:r>
          </a:p>
          <a:p>
            <a:pPr marL="1027113" lvl="5" indent="-279400">
              <a:buClr>
                <a:schemeClr val="accent1">
                  <a:lumMod val="75000"/>
                </a:schemeClr>
              </a:buClr>
              <a:buFont typeface="Wingdings" charset="2"/>
              <a:buChar char="§"/>
            </a:pPr>
            <a:r>
              <a:rPr lang="en-NZ" sz="2200" dirty="0"/>
              <a:t> Involves virtual memory</a:t>
            </a:r>
          </a:p>
          <a:p>
            <a:pPr marL="1082675" lvl="3" indent="-346075">
              <a:buClr>
                <a:schemeClr val="accent1">
                  <a:lumMod val="75000"/>
                </a:schemeClr>
              </a:buClr>
              <a:buSzPct val="100000"/>
              <a:buFont typeface="Wingdings" charset="2"/>
              <a:buChar char="§"/>
            </a:pPr>
            <a:r>
              <a:rPr lang="en-NZ" sz="2200" dirty="0"/>
              <a:t>Based on segmentation and paging</a:t>
            </a:r>
          </a:p>
          <a:p>
            <a:pPr marL="342900" lvl="2" indent="-342900"/>
            <a:r>
              <a:rPr lang="en-NZ" sz="2200" dirty="0"/>
              <a:t>Partitioning</a:t>
            </a:r>
          </a:p>
          <a:p>
            <a:pPr marL="1077913" lvl="5" indent="-277813">
              <a:buClr>
                <a:schemeClr val="accent1">
                  <a:lumMod val="75000"/>
                </a:schemeClr>
              </a:buClr>
              <a:buFont typeface="Wingdings" charset="2"/>
              <a:buChar char="§"/>
            </a:pPr>
            <a:r>
              <a:rPr lang="en-NZ" sz="2200" dirty="0"/>
              <a:t>Used in several variations in some now-obsolete operating systems</a:t>
            </a:r>
          </a:p>
          <a:p>
            <a:pPr marL="1077913" lvl="5" indent="-277813">
              <a:buClr>
                <a:schemeClr val="accent1">
                  <a:lumMod val="75000"/>
                </a:schemeClr>
              </a:buClr>
              <a:buFont typeface="Wingdings" charset="2"/>
              <a:buChar char="§"/>
            </a:pPr>
            <a:r>
              <a:rPr lang="en-NZ" sz="2200" dirty="0"/>
              <a:t>Does not involve virtual memory</a:t>
            </a:r>
          </a:p>
          <a:p>
            <a:pPr lvl="2"/>
            <a:endParaRPr lang="en-NZ" dirty="0"/>
          </a:p>
          <a:p>
            <a:pPr marL="800100" lvl="3" indent="-342900"/>
            <a:endParaRPr lang="en-NZ" sz="3200" dirty="0"/>
          </a:p>
        </p:txBody>
      </p:sp>
      <p:sp>
        <p:nvSpPr>
          <p:cNvPr id="5" name="Footer Placeholder 4"/>
          <p:cNvSpPr>
            <a:spLocks noGrp="1"/>
          </p:cNvSpPr>
          <p:nvPr>
            <p:ph type="ftr" sz="quarter" idx="4294967295"/>
          </p:nvPr>
        </p:nvSpPr>
        <p:spPr>
          <a:xfrm>
            <a:off x="318246" y="6492875"/>
            <a:ext cx="5472953" cy="365125"/>
          </a:xfrm>
          <a:prstGeom prst="rect">
            <a:avLst/>
          </a:prstGeom>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409675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t="1302" r="3013" b="2604"/>
          <a:stretch>
            <a:fillRect/>
          </a:stretch>
        </p:blipFill>
        <p:spPr>
          <a:xfrm>
            <a:off x="533400" y="686501"/>
            <a:ext cx="4951584" cy="5675757"/>
          </a:xfrm>
          <a:prstGeom prst="rect">
            <a:avLst/>
          </a:prstGeom>
          <a:solidFill>
            <a:schemeClr val="bg1"/>
          </a:solidFill>
          <a:ln w="19050">
            <a:solidFill>
              <a:schemeClr val="tx1"/>
            </a:solidFill>
          </a:ln>
        </p:spPr>
      </p:pic>
      <p:sp>
        <p:nvSpPr>
          <p:cNvPr id="6" name="TextBox 5"/>
          <p:cNvSpPr txBox="1"/>
          <p:nvPr/>
        </p:nvSpPr>
        <p:spPr>
          <a:xfrm>
            <a:off x="6912568" y="2337709"/>
            <a:ext cx="184666" cy="369332"/>
          </a:xfrm>
          <a:prstGeom prst="rect">
            <a:avLst/>
          </a:prstGeom>
          <a:noFill/>
        </p:spPr>
        <p:txBody>
          <a:bodyPr wrap="none" rtlCol="0">
            <a:spAutoFit/>
          </a:bodyPr>
          <a:lstStyle/>
          <a:p>
            <a:endParaRPr lang="en-US" dirty="0"/>
          </a:p>
        </p:txBody>
      </p:sp>
      <p:sp>
        <p:nvSpPr>
          <p:cNvPr id="7" name="Rectangle 6"/>
          <p:cNvSpPr/>
          <p:nvPr/>
        </p:nvSpPr>
        <p:spPr>
          <a:xfrm>
            <a:off x="523874" y="104647"/>
            <a:ext cx="5800726" cy="523220"/>
          </a:xfrm>
          <a:prstGeom prst="rect">
            <a:avLst/>
          </a:prstGeom>
        </p:spPr>
        <p:txBody>
          <a:bodyPr wrap="square">
            <a:spAutoFit/>
          </a:bodyPr>
          <a:lstStyle/>
          <a:p>
            <a:r>
              <a:rPr lang="en-US" sz="2800" dirty="0">
                <a:latin typeface="+mn-lt"/>
              </a:rPr>
              <a:t>Memory Management Techniques </a:t>
            </a:r>
          </a:p>
        </p:txBody>
      </p:sp>
      <p:sp>
        <p:nvSpPr>
          <p:cNvPr id="9" name="TextBox 8"/>
          <p:cNvSpPr txBox="1"/>
          <p:nvPr/>
        </p:nvSpPr>
        <p:spPr>
          <a:xfrm>
            <a:off x="5791200" y="6096000"/>
            <a:ext cx="2860619" cy="307777"/>
          </a:xfrm>
          <a:prstGeom prst="rect">
            <a:avLst/>
          </a:prstGeom>
          <a:noFill/>
        </p:spPr>
        <p:txBody>
          <a:bodyPr wrap="square" rtlCol="0">
            <a:spAutoFit/>
          </a:bodyPr>
          <a:lstStyle/>
          <a:p>
            <a:r>
              <a:rPr lang="en-US" sz="1400" dirty="0">
                <a:latin typeface="+mn-lt"/>
              </a:rPr>
              <a:t>(Table is on page 317 in textbook)</a:t>
            </a:r>
          </a:p>
        </p:txBody>
      </p:sp>
      <p:sp>
        <p:nvSpPr>
          <p:cNvPr id="8" name="Footer Placeholder 7"/>
          <p:cNvSpPr>
            <a:spLocks noGrp="1"/>
          </p:cNvSpPr>
          <p:nvPr>
            <p:ph type="ftr" sz="quarter" idx="4294967295"/>
          </p:nvPr>
        </p:nvSpPr>
        <p:spPr>
          <a:xfrm>
            <a:off x="318246" y="6492875"/>
            <a:ext cx="5625353" cy="365125"/>
          </a:xfrm>
          <a:prstGeom prst="rect">
            <a:avLst/>
          </a:prstGeom>
        </p:spPr>
        <p:txBody>
          <a:bodyPr/>
          <a:lstStyle/>
          <a:p>
            <a:pPr>
              <a:defRPr/>
            </a:pPr>
            <a:r>
              <a:rPr lang="en-US" dirty="0"/>
              <a:t>© 2017 Pearson Education, Inc., Hoboken, NJ. All rights reserved. </a:t>
            </a:r>
          </a:p>
        </p:txBody>
      </p:sp>
      <p:cxnSp>
        <p:nvCxnSpPr>
          <p:cNvPr id="11" name="Straight Connector 10"/>
          <p:cNvCxnSpPr/>
          <p:nvPr/>
        </p:nvCxnSpPr>
        <p:spPr>
          <a:xfrm rot="10800000">
            <a:off x="533400" y="1752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33400" y="3657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33400" y="44958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33400" y="54102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533400" y="9144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33400" y="2514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36A49A57-98D4-C740-9F3A-520887B0062D}"/>
              </a:ext>
            </a:extLst>
          </p:cNvPr>
          <p:cNvPicPr>
            <a:picLocks noChangeAspect="1"/>
          </p:cNvPicPr>
          <p:nvPr/>
        </p:nvPicPr>
        <p:blipFill>
          <a:blip r:embed="rId4"/>
          <a:stretch>
            <a:fillRect/>
          </a:stretch>
        </p:blipFill>
        <p:spPr>
          <a:xfrm>
            <a:off x="5723523" y="596900"/>
            <a:ext cx="1346200" cy="5346700"/>
          </a:xfrm>
          <a:prstGeom prst="rect">
            <a:avLst/>
          </a:prstGeom>
        </p:spPr>
      </p:pic>
      <p:pic>
        <p:nvPicPr>
          <p:cNvPr id="3" name="Picture 2">
            <a:extLst>
              <a:ext uri="{FF2B5EF4-FFF2-40B4-BE49-F238E27FC236}">
                <a16:creationId xmlns:a16="http://schemas.microsoft.com/office/drawing/2014/main" id="{D8D6E343-B5D6-A549-8563-F61B25C3A4D4}"/>
              </a:ext>
            </a:extLst>
          </p:cNvPr>
          <p:cNvPicPr>
            <a:picLocks noChangeAspect="1"/>
          </p:cNvPicPr>
          <p:nvPr/>
        </p:nvPicPr>
        <p:blipFill>
          <a:blip r:embed="rId5"/>
          <a:stretch>
            <a:fillRect/>
          </a:stretch>
        </p:blipFill>
        <p:spPr>
          <a:xfrm>
            <a:off x="7308262" y="590550"/>
            <a:ext cx="1485900" cy="5334000"/>
          </a:xfrm>
          <a:prstGeom prst="rect">
            <a:avLst/>
          </a:prstGeom>
        </p:spPr>
      </p:pic>
      <p:sp>
        <p:nvSpPr>
          <p:cNvPr id="19" name="Rectangle 18">
            <a:extLst>
              <a:ext uri="{FF2B5EF4-FFF2-40B4-BE49-F238E27FC236}">
                <a16:creationId xmlns:a16="http://schemas.microsoft.com/office/drawing/2014/main" id="{2889BCFA-13E1-774D-9191-3BCB25473B19}"/>
              </a:ext>
            </a:extLst>
          </p:cNvPr>
          <p:cNvSpPr/>
          <p:nvPr/>
        </p:nvSpPr>
        <p:spPr>
          <a:xfrm>
            <a:off x="5723523" y="91728"/>
            <a:ext cx="3653926" cy="461665"/>
          </a:xfrm>
          <a:prstGeom prst="rect">
            <a:avLst/>
          </a:prstGeom>
        </p:spPr>
        <p:txBody>
          <a:bodyPr wrap="square">
            <a:spAutoFit/>
          </a:bodyPr>
          <a:lstStyle/>
          <a:p>
            <a:r>
              <a:rPr lang="en-US" sz="2400" dirty="0">
                <a:latin typeface="+mn-lt"/>
              </a:rPr>
              <a:t>Fixed Partitioning Sizes</a:t>
            </a:r>
          </a:p>
        </p:txBody>
      </p:sp>
    </p:spTree>
    <p:extLst>
      <p:ext uri="{BB962C8B-B14F-4D97-AF65-F5344CB8AC3E}">
        <p14:creationId xmlns:p14="http://schemas.microsoft.com/office/powerpoint/2010/main" val="80825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Fixed Partitioning Disadvantages</a:t>
            </a:r>
          </a:p>
        </p:txBody>
      </p:sp>
      <p:sp>
        <p:nvSpPr>
          <p:cNvPr id="3" name="Content Placeholder 2"/>
          <p:cNvSpPr>
            <a:spLocks noGrp="1"/>
          </p:cNvSpPr>
          <p:nvPr>
            <p:ph idx="4294967295"/>
          </p:nvPr>
        </p:nvSpPr>
        <p:spPr>
          <a:xfrm>
            <a:off x="318246" y="1417638"/>
            <a:ext cx="8001000" cy="5867400"/>
          </a:xfrm>
        </p:spPr>
        <p:txBody>
          <a:bodyPr/>
          <a:lstStyle/>
          <a:p>
            <a:r>
              <a:rPr lang="en-US" sz="2200" dirty="0"/>
              <a:t>A program may be too big to fit in a partition </a:t>
            </a:r>
          </a:p>
          <a:p>
            <a:pPr lvl="2"/>
            <a:r>
              <a:rPr lang="en-US" sz="2200" dirty="0"/>
              <a:t>Program needs to be designed with the use of overlays</a:t>
            </a:r>
          </a:p>
          <a:p>
            <a:r>
              <a:rPr lang="en-US" sz="2200" dirty="0"/>
              <a:t>Main memory utilization is inefficient  </a:t>
            </a:r>
          </a:p>
          <a:p>
            <a:pPr lvl="2"/>
            <a:r>
              <a:rPr lang="en-US" sz="2200" dirty="0"/>
              <a:t>Any program, regardless of size, occupies an entire partition</a:t>
            </a:r>
          </a:p>
          <a:p>
            <a:pPr lvl="2"/>
            <a:r>
              <a:rPr lang="en-US" sz="2200" b="1" i="1" dirty="0"/>
              <a:t>Internal fragmentation </a:t>
            </a:r>
          </a:p>
          <a:p>
            <a:pPr lvl="3"/>
            <a:r>
              <a:rPr lang="en-US" sz="2200" dirty="0"/>
              <a:t>Wasted space due to the block of data loaded being smaller than the partition</a:t>
            </a:r>
            <a:endParaRPr lang="en-US" sz="2200" b="1" i="1" dirty="0"/>
          </a:p>
          <a:p>
            <a:r>
              <a:rPr lang="en-GB" sz="2200" dirty="0"/>
              <a:t>The number of partitions specified at system generation time limits the number of active processes in the system</a:t>
            </a:r>
          </a:p>
          <a:p>
            <a:r>
              <a:rPr lang="en-GB" sz="2200" dirty="0"/>
              <a:t>Small jobs will not utilize partition space efficiently</a:t>
            </a:r>
          </a:p>
        </p:txBody>
      </p:sp>
      <p:sp>
        <p:nvSpPr>
          <p:cNvPr id="5" name="Footer Placeholder 4"/>
          <p:cNvSpPr>
            <a:spLocks noGrp="1"/>
          </p:cNvSpPr>
          <p:nvPr>
            <p:ph type="ftr" sz="quarter" idx="4294967295"/>
          </p:nvPr>
        </p:nvSpPr>
        <p:spPr>
          <a:xfrm>
            <a:off x="318246" y="6492875"/>
            <a:ext cx="7073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519180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75726"/>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p:cNvSpPr>
            <a:spLocks noGrp="1"/>
          </p:cNvSpPr>
          <p:nvPr>
            <p:ph idx="4294967295"/>
          </p:nvPr>
        </p:nvSpPr>
        <p:spPr>
          <a:xfrm>
            <a:off x="284908" y="1371600"/>
            <a:ext cx="3829892" cy="4800600"/>
          </a:xfrm>
        </p:spPr>
        <p:txBody>
          <a:bodyPr>
            <a:noAutofit/>
          </a:bodyPr>
          <a:lstStyle/>
          <a:p>
            <a:r>
              <a:rPr lang="en-US" sz="2400" dirty="0"/>
              <a:t>Partitions are of variable length and number</a:t>
            </a:r>
          </a:p>
          <a:p>
            <a:r>
              <a:rPr lang="en-US" sz="2400" dirty="0"/>
              <a:t>Process is allocated exactly as much memory as it requires</a:t>
            </a:r>
          </a:p>
          <a:p>
            <a:r>
              <a:rPr lang="en-US" sz="2400" dirty="0"/>
              <a:t>This technique was used by IBM’s mainframe operating system, OS/MVT</a:t>
            </a:r>
          </a:p>
        </p:txBody>
      </p:sp>
      <p:sp>
        <p:nvSpPr>
          <p:cNvPr id="5" name="Footer Placeholder 4"/>
          <p:cNvSpPr>
            <a:spLocks noGrp="1"/>
          </p:cNvSpPr>
          <p:nvPr>
            <p:ph type="ftr" sz="quarter" idx="4294967295"/>
          </p:nvPr>
        </p:nvSpPr>
        <p:spPr>
          <a:xfrm>
            <a:off x="318246" y="6492875"/>
            <a:ext cx="6844553" cy="365125"/>
          </a:xfrm>
          <a:prstGeom prst="rect">
            <a:avLst/>
          </a:prstGeom>
        </p:spPr>
        <p:txBody>
          <a:bodyPr/>
          <a:lstStyle/>
          <a:p>
            <a:pPr>
              <a:defRPr/>
            </a:pPr>
            <a:r>
              <a:rPr lang="en-US" dirty="0"/>
              <a:t>© 2017 Pearson Education, Inc., Hoboken, NJ. All rights reserved. </a:t>
            </a:r>
          </a:p>
        </p:txBody>
      </p:sp>
      <p:pic>
        <p:nvPicPr>
          <p:cNvPr id="4" name="Picture 3">
            <a:extLst>
              <a:ext uri="{FF2B5EF4-FFF2-40B4-BE49-F238E27FC236}">
                <a16:creationId xmlns:a16="http://schemas.microsoft.com/office/drawing/2014/main" id="{A885E4D3-02B5-B84E-9583-A29AB0BC6315}"/>
              </a:ext>
            </a:extLst>
          </p:cNvPr>
          <p:cNvPicPr>
            <a:picLocks noChangeAspect="1"/>
          </p:cNvPicPr>
          <p:nvPr/>
        </p:nvPicPr>
        <p:blipFill>
          <a:blip r:embed="rId3"/>
          <a:stretch>
            <a:fillRect/>
          </a:stretch>
        </p:blipFill>
        <p:spPr>
          <a:xfrm>
            <a:off x="4064000" y="1171575"/>
            <a:ext cx="1016000" cy="2286000"/>
          </a:xfrm>
          <a:prstGeom prst="rect">
            <a:avLst/>
          </a:prstGeom>
        </p:spPr>
      </p:pic>
      <p:pic>
        <p:nvPicPr>
          <p:cNvPr id="6" name="Picture 5">
            <a:extLst>
              <a:ext uri="{FF2B5EF4-FFF2-40B4-BE49-F238E27FC236}">
                <a16:creationId xmlns:a16="http://schemas.microsoft.com/office/drawing/2014/main" id="{682E2F44-EA17-6B4C-AF7F-EE80A30CD730}"/>
              </a:ext>
            </a:extLst>
          </p:cNvPr>
          <p:cNvPicPr>
            <a:picLocks noChangeAspect="1"/>
          </p:cNvPicPr>
          <p:nvPr/>
        </p:nvPicPr>
        <p:blipFill>
          <a:blip r:embed="rId4"/>
          <a:stretch>
            <a:fillRect/>
          </a:stretch>
        </p:blipFill>
        <p:spPr>
          <a:xfrm>
            <a:off x="5080000" y="1181100"/>
            <a:ext cx="1016000" cy="2286000"/>
          </a:xfrm>
          <a:prstGeom prst="rect">
            <a:avLst/>
          </a:prstGeom>
        </p:spPr>
      </p:pic>
      <p:pic>
        <p:nvPicPr>
          <p:cNvPr id="7" name="Picture 6">
            <a:extLst>
              <a:ext uri="{FF2B5EF4-FFF2-40B4-BE49-F238E27FC236}">
                <a16:creationId xmlns:a16="http://schemas.microsoft.com/office/drawing/2014/main" id="{85AB0EC8-7677-C449-A67A-03DCFA1A9C0D}"/>
              </a:ext>
            </a:extLst>
          </p:cNvPr>
          <p:cNvPicPr>
            <a:picLocks noChangeAspect="1"/>
          </p:cNvPicPr>
          <p:nvPr/>
        </p:nvPicPr>
        <p:blipFill>
          <a:blip r:embed="rId5"/>
          <a:stretch>
            <a:fillRect/>
          </a:stretch>
        </p:blipFill>
        <p:spPr>
          <a:xfrm>
            <a:off x="6096000" y="1185862"/>
            <a:ext cx="1016000" cy="2286000"/>
          </a:xfrm>
          <a:prstGeom prst="rect">
            <a:avLst/>
          </a:prstGeom>
        </p:spPr>
      </p:pic>
      <p:pic>
        <p:nvPicPr>
          <p:cNvPr id="8" name="Picture 7">
            <a:extLst>
              <a:ext uri="{FF2B5EF4-FFF2-40B4-BE49-F238E27FC236}">
                <a16:creationId xmlns:a16="http://schemas.microsoft.com/office/drawing/2014/main" id="{1ED0CA22-253E-FA46-BD7C-BA7B86B94B7F}"/>
              </a:ext>
            </a:extLst>
          </p:cNvPr>
          <p:cNvPicPr>
            <a:picLocks noChangeAspect="1"/>
          </p:cNvPicPr>
          <p:nvPr/>
        </p:nvPicPr>
        <p:blipFill>
          <a:blip r:embed="rId6"/>
          <a:stretch>
            <a:fillRect/>
          </a:stretch>
        </p:blipFill>
        <p:spPr>
          <a:xfrm>
            <a:off x="7290197" y="1143000"/>
            <a:ext cx="1016000" cy="2286000"/>
          </a:xfrm>
          <a:prstGeom prst="rect">
            <a:avLst/>
          </a:prstGeom>
        </p:spPr>
      </p:pic>
      <p:pic>
        <p:nvPicPr>
          <p:cNvPr id="9" name="Picture 8">
            <a:extLst>
              <a:ext uri="{FF2B5EF4-FFF2-40B4-BE49-F238E27FC236}">
                <a16:creationId xmlns:a16="http://schemas.microsoft.com/office/drawing/2014/main" id="{BBF08365-BA8A-F54D-B465-7E8C8C397E06}"/>
              </a:ext>
            </a:extLst>
          </p:cNvPr>
          <p:cNvPicPr>
            <a:picLocks noChangeAspect="1"/>
          </p:cNvPicPr>
          <p:nvPr/>
        </p:nvPicPr>
        <p:blipFill>
          <a:blip r:embed="rId7"/>
          <a:stretch>
            <a:fillRect/>
          </a:stretch>
        </p:blipFill>
        <p:spPr>
          <a:xfrm>
            <a:off x="4114800" y="3533301"/>
            <a:ext cx="1016000" cy="2286000"/>
          </a:xfrm>
          <a:prstGeom prst="rect">
            <a:avLst/>
          </a:prstGeom>
        </p:spPr>
      </p:pic>
      <p:pic>
        <p:nvPicPr>
          <p:cNvPr id="10" name="Picture 9">
            <a:extLst>
              <a:ext uri="{FF2B5EF4-FFF2-40B4-BE49-F238E27FC236}">
                <a16:creationId xmlns:a16="http://schemas.microsoft.com/office/drawing/2014/main" id="{5209EC2C-1E07-C947-9D8A-229C1776B9A4}"/>
              </a:ext>
            </a:extLst>
          </p:cNvPr>
          <p:cNvPicPr>
            <a:picLocks noChangeAspect="1"/>
          </p:cNvPicPr>
          <p:nvPr/>
        </p:nvPicPr>
        <p:blipFill>
          <a:blip r:embed="rId8"/>
          <a:stretch>
            <a:fillRect/>
          </a:stretch>
        </p:blipFill>
        <p:spPr>
          <a:xfrm>
            <a:off x="5130800" y="3533301"/>
            <a:ext cx="1016000" cy="2286000"/>
          </a:xfrm>
          <a:prstGeom prst="rect">
            <a:avLst/>
          </a:prstGeom>
        </p:spPr>
      </p:pic>
      <p:pic>
        <p:nvPicPr>
          <p:cNvPr id="11" name="Picture 10">
            <a:extLst>
              <a:ext uri="{FF2B5EF4-FFF2-40B4-BE49-F238E27FC236}">
                <a16:creationId xmlns:a16="http://schemas.microsoft.com/office/drawing/2014/main" id="{16041E17-DD86-6D40-9515-EE0D4C11E188}"/>
              </a:ext>
            </a:extLst>
          </p:cNvPr>
          <p:cNvPicPr>
            <a:picLocks noChangeAspect="1"/>
          </p:cNvPicPr>
          <p:nvPr/>
        </p:nvPicPr>
        <p:blipFill>
          <a:blip r:embed="rId9"/>
          <a:stretch>
            <a:fillRect/>
          </a:stretch>
        </p:blipFill>
        <p:spPr>
          <a:xfrm>
            <a:off x="6199486" y="3467100"/>
            <a:ext cx="1016000" cy="2286000"/>
          </a:xfrm>
          <a:prstGeom prst="rect">
            <a:avLst/>
          </a:prstGeom>
        </p:spPr>
      </p:pic>
      <p:pic>
        <p:nvPicPr>
          <p:cNvPr id="12" name="Picture 11">
            <a:extLst>
              <a:ext uri="{FF2B5EF4-FFF2-40B4-BE49-F238E27FC236}">
                <a16:creationId xmlns:a16="http://schemas.microsoft.com/office/drawing/2014/main" id="{7E5F7B12-84B6-D34E-8834-D4F71C793120}"/>
              </a:ext>
            </a:extLst>
          </p:cNvPr>
          <p:cNvPicPr>
            <a:picLocks noChangeAspect="1"/>
          </p:cNvPicPr>
          <p:nvPr/>
        </p:nvPicPr>
        <p:blipFill>
          <a:blip r:embed="rId10"/>
          <a:stretch>
            <a:fillRect/>
          </a:stretch>
        </p:blipFill>
        <p:spPr>
          <a:xfrm>
            <a:off x="7287222" y="3445348"/>
            <a:ext cx="1016000" cy="2286000"/>
          </a:xfrm>
          <a:prstGeom prst="rect">
            <a:avLst/>
          </a:prstGeom>
        </p:spPr>
      </p:pic>
    </p:spTree>
    <p:extLst>
      <p:ext uri="{BB962C8B-B14F-4D97-AF65-F5344CB8AC3E}">
        <p14:creationId xmlns:p14="http://schemas.microsoft.com/office/powerpoint/2010/main" val="4065505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Dynamic Partitioning</a:t>
            </a:r>
          </a:p>
        </p:txBody>
      </p:sp>
      <p:graphicFrame>
        <p:nvGraphicFramePr>
          <p:cNvPr id="4" name="Diagram 3"/>
          <p:cNvGraphicFramePr/>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318246" y="6492875"/>
            <a:ext cx="6006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11288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46679"/>
            <a:ext cx="7824788" cy="791522"/>
          </a:xfrm>
        </p:spPr>
        <p:txBody>
          <a:bodyPr/>
          <a:lstStyle/>
          <a:p>
            <a:pPr algn="ctr"/>
            <a:r>
              <a:rPr lang="en-US" b="1" dirty="0">
                <a:solidFill>
                  <a:schemeClr val="accent1">
                    <a:lumMod val="50000"/>
                  </a:schemeClr>
                </a:solidFill>
              </a:rPr>
              <a:t>Placement Algorithms</a:t>
            </a:r>
          </a:p>
        </p:txBody>
      </p:sp>
      <p:graphicFrame>
        <p:nvGraphicFramePr>
          <p:cNvPr id="4" name="Diagram 3"/>
          <p:cNvGraphicFramePr/>
          <p:nvPr>
            <p:extLst>
              <p:ext uri="{D42A27DB-BD31-4B8C-83A1-F6EECF244321}">
                <p14:modId xmlns:p14="http://schemas.microsoft.com/office/powerpoint/2010/main" val="1786981204"/>
              </p:ext>
            </p:extLst>
          </p:nvPr>
        </p:nvGraphicFramePr>
        <p:xfrm>
          <a:off x="16668" y="639762"/>
          <a:ext cx="8229600"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318246" y="6492875"/>
            <a:ext cx="7377953" cy="365125"/>
          </a:xfrm>
          <a:prstGeom prst="rect">
            <a:avLst/>
          </a:prstGeom>
        </p:spPr>
        <p:txBody>
          <a:bodyPr/>
          <a:lstStyle/>
          <a:p>
            <a:pPr>
              <a:defRPr/>
            </a:pPr>
            <a:r>
              <a:rPr lang="en-US" dirty="0"/>
              <a:t>© 2017 Pearson Education, Inc., Hoboken, NJ. All rights reserved. </a:t>
            </a:r>
          </a:p>
        </p:txBody>
      </p:sp>
      <p:pic>
        <p:nvPicPr>
          <p:cNvPr id="3" name="Picture 2">
            <a:extLst>
              <a:ext uri="{FF2B5EF4-FFF2-40B4-BE49-F238E27FC236}">
                <a16:creationId xmlns:a16="http://schemas.microsoft.com/office/drawing/2014/main" id="{4CD4FF53-715A-F143-8DC4-498972EEE97E}"/>
              </a:ext>
            </a:extLst>
          </p:cNvPr>
          <p:cNvPicPr>
            <a:picLocks noChangeAspect="1"/>
          </p:cNvPicPr>
          <p:nvPr/>
        </p:nvPicPr>
        <p:blipFill>
          <a:blip r:embed="rId8"/>
          <a:stretch>
            <a:fillRect/>
          </a:stretch>
        </p:blipFill>
        <p:spPr>
          <a:xfrm>
            <a:off x="5143500" y="2514600"/>
            <a:ext cx="4000500" cy="4495800"/>
          </a:xfrm>
          <a:prstGeom prst="rect">
            <a:avLst/>
          </a:prstGeom>
        </p:spPr>
      </p:pic>
    </p:spTree>
    <p:extLst>
      <p:ext uri="{BB962C8B-B14F-4D97-AF65-F5344CB8AC3E}">
        <p14:creationId xmlns:p14="http://schemas.microsoft.com/office/powerpoint/2010/main" val="339079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5" name="Rectangle 5"/>
          <p:cNvSpPr>
            <a:spLocks noChangeArrowheads="1"/>
          </p:cNvSpPr>
          <p:nvPr/>
        </p:nvSpPr>
        <p:spPr bwMode="auto">
          <a:xfrm>
            <a:off x="446088" y="5751513"/>
            <a:ext cx="800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b="1" dirty="0">
                <a:solidFill>
                  <a:srgbClr val="333333"/>
                </a:solidFill>
                <a:latin typeface="inherit"/>
              </a:rPr>
              <a:t>Attributes Developed</a:t>
            </a:r>
          </a:p>
          <a:p>
            <a:r>
              <a:rPr lang="en-GB" altLang="en-US" b="1" dirty="0">
                <a:solidFill>
                  <a:srgbClr val="333333"/>
                </a:solidFill>
                <a:latin typeface="Roboto"/>
              </a:rPr>
              <a:t>C</a:t>
            </a:r>
            <a:r>
              <a:rPr lang="en-GB" altLang="en-US" dirty="0">
                <a:solidFill>
                  <a:srgbClr val="333333"/>
                </a:solidFill>
                <a:latin typeface="Roboto"/>
              </a:rPr>
              <a:t> - Cognitive/analytical			</a:t>
            </a:r>
            <a:r>
              <a:rPr lang="en-GB" altLang="en-US" b="1" dirty="0">
                <a:solidFill>
                  <a:srgbClr val="333333"/>
                </a:solidFill>
                <a:latin typeface="Roboto"/>
              </a:rPr>
              <a:t>T</a:t>
            </a:r>
            <a:r>
              <a:rPr lang="en-GB" altLang="en-US" dirty="0">
                <a:solidFill>
                  <a:srgbClr val="333333"/>
                </a:solidFill>
                <a:latin typeface="Roboto"/>
              </a:rPr>
              <a:t> - Transferable skills</a:t>
            </a:r>
          </a:p>
          <a:p>
            <a:r>
              <a:rPr lang="en-GB" altLang="en-US" b="1" dirty="0">
                <a:solidFill>
                  <a:srgbClr val="333333"/>
                </a:solidFill>
                <a:latin typeface="Roboto"/>
              </a:rPr>
              <a:t>K</a:t>
            </a:r>
            <a:r>
              <a:rPr lang="en-GB" altLang="en-US" dirty="0">
                <a:solidFill>
                  <a:srgbClr val="333333"/>
                </a:solidFill>
                <a:latin typeface="Roboto"/>
              </a:rPr>
              <a:t> - Subject knowledge			</a:t>
            </a:r>
            <a:r>
              <a:rPr lang="en-GB" altLang="en-US" b="1" dirty="0">
                <a:solidFill>
                  <a:srgbClr val="333333"/>
                </a:solidFill>
                <a:latin typeface="Roboto"/>
              </a:rPr>
              <a:t>P</a:t>
            </a:r>
            <a:r>
              <a:rPr lang="en-GB" altLang="en-US" dirty="0">
                <a:solidFill>
                  <a:srgbClr val="333333"/>
                </a:solidFill>
                <a:latin typeface="Roboto"/>
              </a:rPr>
              <a:t> - Professional/Practical skills</a:t>
            </a:r>
          </a:p>
        </p:txBody>
      </p:sp>
      <p:graphicFrame>
        <p:nvGraphicFramePr>
          <p:cNvPr id="6" name="Content Placeholder 4"/>
          <p:cNvGraphicFramePr>
            <a:graphicFrameLocks/>
          </p:cNvGraphicFramePr>
          <p:nvPr>
            <p:extLst>
              <p:ext uri="{D42A27DB-BD31-4B8C-83A1-F6EECF244321}">
                <p14:modId xmlns:p14="http://schemas.microsoft.com/office/powerpoint/2010/main" val="651981717"/>
              </p:ext>
            </p:extLst>
          </p:nvPr>
        </p:nvGraphicFramePr>
        <p:xfrm>
          <a:off x="332581" y="1600200"/>
          <a:ext cx="8478838" cy="1978482"/>
        </p:xfrm>
        <a:graphic>
          <a:graphicData uri="http://schemas.openxmlformats.org/drawingml/2006/table">
            <a:tbl>
              <a:tblPr>
                <a:tableStyleId>{2D5ABB26-0587-4C30-8999-92F81FD0307C}</a:tableStyleId>
              </a:tblPr>
              <a:tblGrid>
                <a:gridCol w="457175">
                  <a:extLst>
                    <a:ext uri="{9D8B030D-6E8A-4147-A177-3AD203B41FA5}">
                      <a16:colId xmlns:a16="http://schemas.microsoft.com/office/drawing/2014/main" val="20000"/>
                    </a:ext>
                  </a:extLst>
                </a:gridCol>
                <a:gridCol w="5915844">
                  <a:extLst>
                    <a:ext uri="{9D8B030D-6E8A-4147-A177-3AD203B41FA5}">
                      <a16:colId xmlns:a16="http://schemas.microsoft.com/office/drawing/2014/main" val="20001"/>
                    </a:ext>
                  </a:extLst>
                </a:gridCol>
                <a:gridCol w="2105819">
                  <a:extLst>
                    <a:ext uri="{9D8B030D-6E8A-4147-A177-3AD203B41FA5}">
                      <a16:colId xmlns:a16="http://schemas.microsoft.com/office/drawing/2014/main" val="20002"/>
                    </a:ext>
                  </a:extLst>
                </a:gridCol>
              </a:tblGrid>
              <a:tr h="357392">
                <a:tc>
                  <a:txBody>
                    <a:bodyPr/>
                    <a:lstStyle/>
                    <a:p>
                      <a:pPr algn="l" fontAlgn="b"/>
                      <a:endParaRPr lang="en-GB" sz="1800" dirty="0">
                        <a:effectLst/>
                      </a:endParaRPr>
                    </a:p>
                  </a:txBody>
                  <a:tcPr marL="36148" marR="36148" marT="36148" marB="36148" anchor="b"/>
                </a:tc>
                <a:tc>
                  <a:txBody>
                    <a:bodyPr/>
                    <a:lstStyle/>
                    <a:p>
                      <a:pPr algn="ctr" fontAlgn="b"/>
                      <a:endParaRPr lang="en-GB" sz="1800" dirty="0">
                        <a:effectLst/>
                      </a:endParaRPr>
                    </a:p>
                  </a:txBody>
                  <a:tcPr marL="36148" marR="36148" marT="36148" marB="36148"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Attributes Developed</a:t>
                      </a:r>
                    </a:p>
                    <a:p>
                      <a:pPr algn="l"/>
                      <a:endParaRPr lang="en-GB" sz="1800" dirty="0"/>
                    </a:p>
                  </a:txBody>
                  <a:tcPr marL="43378" marR="43378" marT="21689" marB="21689"/>
                </a:tc>
                <a:extLst>
                  <a:ext uri="{0D108BD9-81ED-4DB2-BD59-A6C34878D82A}">
                    <a16:rowId xmlns:a16="http://schemas.microsoft.com/office/drawing/2014/main" val="10000"/>
                  </a:ext>
                </a:extLst>
              </a:tr>
              <a:tr h="282370">
                <a:tc>
                  <a:txBody>
                    <a:bodyPr/>
                    <a:lstStyle/>
                    <a:p>
                      <a:pPr fontAlgn="t"/>
                      <a:r>
                        <a:rPr lang="en-GB" sz="1800" dirty="0">
                          <a:effectLst/>
                        </a:rPr>
                        <a:t>001</a:t>
                      </a:r>
                    </a:p>
                  </a:txBody>
                  <a:tcPr marL="36148" marR="36148" marT="36148" marB="36148"/>
                </a:tc>
                <a:tc>
                  <a:txBody>
                    <a:bodyPr/>
                    <a:lstStyle/>
                    <a:p>
                      <a:pPr lvl="0"/>
                      <a:r>
                        <a:rPr lang="en-GB" dirty="0"/>
                        <a:t>Memory Allocation &amp; Relocation</a:t>
                      </a:r>
                    </a:p>
                  </a:txBody>
                  <a:tcPr marL="36148" marR="36148" marT="36148" marB="36148"/>
                </a:tc>
                <a:tc>
                  <a:txBody>
                    <a:bodyPr/>
                    <a:lstStyle/>
                    <a:p>
                      <a:pPr algn="l" fontAlgn="t"/>
                      <a:r>
                        <a:rPr lang="en-GB" sz="1800" dirty="0">
                          <a:effectLst/>
                        </a:rPr>
                        <a:t>KPTC</a:t>
                      </a:r>
                    </a:p>
                  </a:txBody>
                  <a:tcPr marL="36148" marR="36148" marT="36148" marB="36148"/>
                </a:tc>
                <a:extLst>
                  <a:ext uri="{0D108BD9-81ED-4DB2-BD59-A6C34878D82A}">
                    <a16:rowId xmlns:a16="http://schemas.microsoft.com/office/drawing/2014/main" val="10001"/>
                  </a:ext>
                </a:extLst>
              </a:tr>
              <a:tr h="316754">
                <a:tc>
                  <a:txBody>
                    <a:bodyPr/>
                    <a:lstStyle/>
                    <a:p>
                      <a:pPr fontAlgn="t"/>
                      <a:r>
                        <a:rPr lang="en-GB" sz="1800">
                          <a:effectLst/>
                        </a:rPr>
                        <a:t>002</a:t>
                      </a:r>
                    </a:p>
                  </a:txBody>
                  <a:tcPr marL="36148" marR="36148" marT="36148" marB="36148"/>
                </a:tc>
                <a:tc>
                  <a:txBody>
                    <a:bodyPr/>
                    <a:lstStyle/>
                    <a:p>
                      <a:pPr lvl="0"/>
                      <a:r>
                        <a:rPr lang="en-GB" dirty="0"/>
                        <a:t>Paging &amp; Segmentation</a:t>
                      </a:r>
                    </a:p>
                  </a:txBody>
                  <a:tcPr marL="36148" marR="36148" marT="36148" marB="36148"/>
                </a:tc>
                <a:tc>
                  <a:txBody>
                    <a:bodyPr/>
                    <a:lstStyle/>
                    <a:p>
                      <a:pPr algn="l" fontAlgn="t"/>
                      <a:r>
                        <a:rPr lang="en-GB" sz="1800" dirty="0">
                          <a:effectLst/>
                        </a:rPr>
                        <a:t>KC</a:t>
                      </a:r>
                    </a:p>
                  </a:txBody>
                  <a:tcPr marL="36148" marR="36148" marT="36148" marB="36148"/>
                </a:tc>
                <a:extLst>
                  <a:ext uri="{0D108BD9-81ED-4DB2-BD59-A6C34878D82A}">
                    <a16:rowId xmlns:a16="http://schemas.microsoft.com/office/drawing/2014/main" val="10002"/>
                  </a:ext>
                </a:extLst>
              </a:tr>
              <a:tr h="316754">
                <a:tc>
                  <a:txBody>
                    <a:bodyPr/>
                    <a:lstStyle/>
                    <a:p>
                      <a:pPr fontAlgn="t"/>
                      <a:r>
                        <a:rPr lang="en-GB" sz="1800" dirty="0">
                          <a:effectLst/>
                        </a:rPr>
                        <a:t>003</a:t>
                      </a:r>
                    </a:p>
                  </a:txBody>
                  <a:tcPr marL="36148" marR="36148" marT="36148" marB="36148"/>
                </a:tc>
                <a:tc>
                  <a:txBody>
                    <a:bodyPr/>
                    <a:lstStyle/>
                    <a:p>
                      <a:pPr lvl="0"/>
                      <a:r>
                        <a:rPr lang="en-GB" dirty="0"/>
                        <a:t>Mapping Logical Addresses to Physical Addresses</a:t>
                      </a:r>
                    </a:p>
                  </a:txBody>
                  <a:tcPr marL="36148" marR="36148" marT="36148" marB="36148"/>
                </a:tc>
                <a:tc>
                  <a:txBody>
                    <a:bodyPr/>
                    <a:lstStyle/>
                    <a:p>
                      <a:pPr algn="l" fontAlgn="t"/>
                      <a:r>
                        <a:rPr lang="en-GB" sz="1800" dirty="0">
                          <a:effectLst/>
                        </a:rPr>
                        <a:t>KC</a:t>
                      </a:r>
                    </a:p>
                  </a:txBody>
                  <a:tcPr marL="36148" marR="36148" marT="36148" marB="36148"/>
                </a:tc>
                <a:extLst>
                  <a:ext uri="{0D108BD9-81ED-4DB2-BD59-A6C34878D82A}">
                    <a16:rowId xmlns:a16="http://schemas.microsoft.com/office/drawing/2014/main" val="10003"/>
                  </a:ext>
                </a:extLst>
              </a:tr>
              <a:tr h="316754">
                <a:tc>
                  <a:txBody>
                    <a:bodyPr/>
                    <a:lstStyle/>
                    <a:p>
                      <a:pPr fontAlgn="t"/>
                      <a:r>
                        <a:rPr lang="en-GB" sz="1800" dirty="0">
                          <a:effectLst/>
                        </a:rPr>
                        <a:t>004</a:t>
                      </a:r>
                    </a:p>
                  </a:txBody>
                  <a:tcPr marL="36148" marR="36148" marT="36148" marB="36148"/>
                </a:tc>
                <a:tc>
                  <a:txBody>
                    <a:bodyPr/>
                    <a:lstStyle/>
                    <a:p>
                      <a:pPr lvl="0"/>
                      <a:r>
                        <a:rPr lang="en-GB" dirty="0"/>
                        <a:t>Virtual Memory Employment</a:t>
                      </a:r>
                    </a:p>
                  </a:txBody>
                  <a:tcPr marL="36148" marR="36148" marT="36148" marB="36148"/>
                </a:tc>
                <a:tc>
                  <a:txBody>
                    <a:bodyPr/>
                    <a:lstStyle/>
                    <a:p>
                      <a:pPr algn="l" fontAlgn="t"/>
                      <a:r>
                        <a:rPr lang="en-GB" sz="1800" dirty="0">
                          <a:effectLst/>
                        </a:rPr>
                        <a:t>KC</a:t>
                      </a:r>
                    </a:p>
                  </a:txBody>
                  <a:tcPr marL="36148" marR="36148" marT="36148" marB="3614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3878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8" y="111709"/>
            <a:ext cx="7824788" cy="1067748"/>
          </a:xfrm>
        </p:spPr>
        <p:txBody>
          <a:bodyPr/>
          <a:lstStyle/>
          <a:p>
            <a:pPr algn="l"/>
            <a:r>
              <a:rPr lang="en-US" sz="6000" b="1" dirty="0">
                <a:solidFill>
                  <a:schemeClr val="tx2">
                    <a:lumMod val="50000"/>
                  </a:schemeClr>
                </a:solidFill>
              </a:rPr>
              <a:t>Addresses</a:t>
            </a:r>
          </a:p>
        </p:txBody>
      </p:sp>
      <p:graphicFrame>
        <p:nvGraphicFramePr>
          <p:cNvPr id="4" name="Diagram 3"/>
          <p:cNvGraphicFramePr/>
          <p:nvPr>
            <p:extLst>
              <p:ext uri="{D42A27DB-BD31-4B8C-83A1-F6EECF244321}">
                <p14:modId xmlns:p14="http://schemas.microsoft.com/office/powerpoint/2010/main" val="2531964874"/>
              </p:ext>
            </p:extLst>
          </p:nvPr>
        </p:nvGraphicFramePr>
        <p:xfrm>
          <a:off x="127000" y="22860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1" name="Picture 1" descr="page32image16056528">
            <a:extLst>
              <a:ext uri="{FF2B5EF4-FFF2-40B4-BE49-F238E27FC236}">
                <a16:creationId xmlns:a16="http://schemas.microsoft.com/office/drawing/2014/main" id="{B48D520B-403C-D84E-8C7E-28729CD696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31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38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page11image16015280">
            <a:extLst>
              <a:ext uri="{FF2B5EF4-FFF2-40B4-BE49-F238E27FC236}">
                <a16:creationId xmlns:a16="http://schemas.microsoft.com/office/drawing/2014/main" id="{644EEFDC-2AD2-6A46-90EA-1152E8EBE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76200"/>
            <a:ext cx="60833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13image16050128">
            <a:extLst>
              <a:ext uri="{FF2B5EF4-FFF2-40B4-BE49-F238E27FC236}">
                <a16:creationId xmlns:a16="http://schemas.microsoft.com/office/drawing/2014/main" id="{3495FD0F-B624-1C4B-A69F-E48BB2CDD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73400"/>
            <a:ext cx="600710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page15image15993072">
            <a:extLst>
              <a:ext uri="{FF2B5EF4-FFF2-40B4-BE49-F238E27FC236}">
                <a16:creationId xmlns:a16="http://schemas.microsoft.com/office/drawing/2014/main" id="{7BEE150E-BFF8-C942-8D2A-04FEB46C3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 y="283633"/>
            <a:ext cx="2959100" cy="2679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CE7EB90-0A7B-3F4D-9A73-AB327FE853EC}"/>
              </a:ext>
            </a:extLst>
          </p:cNvPr>
          <p:cNvSpPr/>
          <p:nvPr/>
        </p:nvSpPr>
        <p:spPr>
          <a:xfrm>
            <a:off x="88900" y="3244334"/>
            <a:ext cx="2497735" cy="369332"/>
          </a:xfrm>
          <a:prstGeom prst="rect">
            <a:avLst/>
          </a:prstGeom>
        </p:spPr>
        <p:txBody>
          <a:bodyPr wrap="none">
            <a:spAutoFit/>
          </a:bodyPr>
          <a:lstStyle/>
          <a:p>
            <a:r>
              <a:rPr lang="en-GB" dirty="0">
                <a:latin typeface="Calibri" panose="020F0502020204030204" pitchFamily="34" charset="0"/>
              </a:rPr>
              <a:t>Solid State Drives (SSDs) </a:t>
            </a:r>
            <a:endParaRPr lang="en-GB" dirty="0"/>
          </a:p>
        </p:txBody>
      </p:sp>
    </p:spTree>
    <p:extLst>
      <p:ext uri="{BB962C8B-B14F-4D97-AF65-F5344CB8AC3E}">
        <p14:creationId xmlns:p14="http://schemas.microsoft.com/office/powerpoint/2010/main" val="1655739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1818" b="23636"/>
          <a:stretch>
            <a:fillRect/>
          </a:stretch>
        </p:blipFill>
        <p:spPr>
          <a:xfrm>
            <a:off x="1143000" y="457200"/>
            <a:ext cx="7391400" cy="6173982"/>
          </a:xfrm>
          <a:prstGeom prst="rect">
            <a:avLst/>
          </a:prstGeom>
        </p:spPr>
      </p:pic>
      <p:sp>
        <p:nvSpPr>
          <p:cNvPr id="3" name="Footer Placeholder 2"/>
          <p:cNvSpPr>
            <a:spLocks noGrp="1"/>
          </p:cNvSpPr>
          <p:nvPr>
            <p:ph type="ftr" sz="quarter" idx="4294967295"/>
          </p:nvPr>
        </p:nvSpPr>
        <p:spPr>
          <a:xfrm>
            <a:off x="318246" y="6492875"/>
            <a:ext cx="5625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452792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06" y="0"/>
            <a:ext cx="7824788" cy="1323041"/>
          </a:xfrm>
        </p:spPr>
        <p:txBody>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3" name="Content Placeholder 2"/>
          <p:cNvSpPr>
            <a:spLocks noGrp="1"/>
          </p:cNvSpPr>
          <p:nvPr>
            <p:ph idx="4294967295"/>
          </p:nvPr>
        </p:nvSpPr>
        <p:spPr>
          <a:xfrm>
            <a:off x="0" y="990600"/>
            <a:ext cx="4800600" cy="4267200"/>
          </a:xfrm>
        </p:spPr>
        <p:txBody>
          <a:bodyPr>
            <a:normAutofit/>
          </a:bodyPr>
          <a:lstStyle/>
          <a:p>
            <a:r>
              <a:rPr lang="en-US" sz="2500" dirty="0"/>
              <a:t>Partition memory into equal fixed-size chunks that are relatively small</a:t>
            </a:r>
          </a:p>
          <a:p>
            <a:r>
              <a:rPr lang="en-US" sz="2500" dirty="0"/>
              <a:t>Process is also divided into small fixed-size chunks of the same size</a:t>
            </a:r>
          </a:p>
        </p:txBody>
      </p:sp>
      <p:graphicFrame>
        <p:nvGraphicFramePr>
          <p:cNvPr id="4" name="Diagram 3"/>
          <p:cNvGraphicFramePr/>
          <p:nvPr>
            <p:extLst>
              <p:ext uri="{D42A27DB-BD31-4B8C-83A1-F6EECF244321}">
                <p14:modId xmlns:p14="http://schemas.microsoft.com/office/powerpoint/2010/main" val="3684224813"/>
              </p:ext>
            </p:extLst>
          </p:nvPr>
        </p:nvGraphicFramePr>
        <p:xfrm>
          <a:off x="152400" y="3581400"/>
          <a:ext cx="4710954"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318246" y="6492875"/>
            <a:ext cx="6006353" cy="365125"/>
          </a:xfrm>
          <a:prstGeom prst="rect">
            <a:avLst/>
          </a:prstGeom>
        </p:spPr>
        <p:txBody>
          <a:bodyPr/>
          <a:lstStyle/>
          <a:p>
            <a:pPr>
              <a:defRPr/>
            </a:pPr>
            <a:r>
              <a:rPr lang="en-US" dirty="0"/>
              <a:t>© 2017 Pearson Education, Inc., Hoboken, NJ. All rights reserved. </a:t>
            </a:r>
          </a:p>
        </p:txBody>
      </p:sp>
      <p:pic>
        <p:nvPicPr>
          <p:cNvPr id="6" name="Picture 5" descr="f9.pdf">
            <a:extLst>
              <a:ext uri="{FF2B5EF4-FFF2-40B4-BE49-F238E27FC236}">
                <a16:creationId xmlns:a16="http://schemas.microsoft.com/office/drawing/2014/main" id="{37D6FDA4-CDFA-A845-83AE-3C94D61C5DCB}"/>
              </a:ext>
            </a:extLst>
          </p:cNvPr>
          <p:cNvPicPr>
            <a:picLocks noChangeAspect="1"/>
          </p:cNvPicPr>
          <p:nvPr/>
        </p:nvPicPr>
        <p:blipFill>
          <a:blip r:embed="rId8"/>
          <a:stretch>
            <a:fillRect/>
          </a:stretch>
        </p:blipFill>
        <p:spPr>
          <a:xfrm>
            <a:off x="4343400" y="152400"/>
            <a:ext cx="5299364" cy="6858000"/>
          </a:xfrm>
          <a:prstGeom prst="rect">
            <a:avLst/>
          </a:prstGeom>
        </p:spPr>
      </p:pic>
    </p:spTree>
    <p:extLst>
      <p:ext uri="{BB962C8B-B14F-4D97-AF65-F5344CB8AC3E}">
        <p14:creationId xmlns:p14="http://schemas.microsoft.com/office/powerpoint/2010/main" val="1571633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Page Table</a:t>
            </a:r>
          </a:p>
        </p:txBody>
      </p:sp>
      <p:sp>
        <p:nvSpPr>
          <p:cNvPr id="3" name="Content Placeholder 2"/>
          <p:cNvSpPr>
            <a:spLocks noGrp="1"/>
          </p:cNvSpPr>
          <p:nvPr>
            <p:ph idx="4294967295"/>
          </p:nvPr>
        </p:nvSpPr>
        <p:spPr>
          <a:xfrm>
            <a:off x="658813" y="1371600"/>
            <a:ext cx="8153400" cy="3840163"/>
          </a:xfrm>
        </p:spPr>
        <p:txBody>
          <a:bodyPr/>
          <a:lstStyle/>
          <a:p>
            <a:r>
              <a:rPr lang="en-US" sz="2200" dirty="0"/>
              <a:t>Maintained by operating system for each process</a:t>
            </a:r>
          </a:p>
          <a:p>
            <a:r>
              <a:rPr lang="en-US" sz="2200" dirty="0"/>
              <a:t>Contains the frame location for each page in the process</a:t>
            </a:r>
          </a:p>
          <a:p>
            <a:r>
              <a:rPr lang="en-US" sz="2200" dirty="0"/>
              <a:t>Processor must know how to access for the current process</a:t>
            </a:r>
          </a:p>
          <a:p>
            <a:r>
              <a:rPr lang="en-US" sz="2200" dirty="0"/>
              <a:t>Used by processor to produce a physical address</a:t>
            </a:r>
          </a:p>
          <a:p>
            <a:endParaRPr lang="en-US" dirty="0"/>
          </a:p>
          <a:p>
            <a:endParaRPr lang="en-US" dirty="0"/>
          </a:p>
        </p:txBody>
      </p:sp>
      <p:pic>
        <p:nvPicPr>
          <p:cNvPr id="6" name="Picture 5" descr="f10.pdf">
            <a:extLst>
              <a:ext uri="{FF2B5EF4-FFF2-40B4-BE49-F238E27FC236}">
                <a16:creationId xmlns:a16="http://schemas.microsoft.com/office/drawing/2014/main" id="{B6366092-5F67-7545-88C9-3F32E232980D}"/>
              </a:ext>
            </a:extLst>
          </p:cNvPr>
          <p:cNvPicPr>
            <a:picLocks noChangeAspect="1"/>
          </p:cNvPicPr>
          <p:nvPr/>
        </p:nvPicPr>
        <p:blipFill>
          <a:blip r:embed="rId3"/>
          <a:srcRect l="9091" t="14118" r="4545" b="35294"/>
          <a:stretch>
            <a:fillRect/>
          </a:stretch>
        </p:blipFill>
        <p:spPr>
          <a:xfrm>
            <a:off x="507699" y="3332162"/>
            <a:ext cx="8455628" cy="3827215"/>
          </a:xfrm>
          <a:prstGeom prst="rect">
            <a:avLst/>
          </a:prstGeom>
        </p:spPr>
      </p:pic>
    </p:spTree>
    <p:extLst>
      <p:ext uri="{BB962C8B-B14F-4D97-AF65-F5344CB8AC3E}">
        <p14:creationId xmlns:p14="http://schemas.microsoft.com/office/powerpoint/2010/main" val="414167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18246" y="6492875"/>
            <a:ext cx="6692153" cy="365125"/>
          </a:xfrm>
          <a:prstGeom prst="rect">
            <a:avLst/>
          </a:prstGeom>
        </p:spPr>
        <p:txBody>
          <a:bodyPr/>
          <a:lstStyle/>
          <a:p>
            <a:pPr>
              <a:defRPr/>
            </a:pPr>
            <a:r>
              <a:rPr lang="en-US" dirty="0"/>
              <a:t>© 2017 Pearson Education, Inc., Hoboken, NJ. All rights reserved. </a:t>
            </a:r>
          </a:p>
        </p:txBody>
      </p:sp>
      <p:pic>
        <p:nvPicPr>
          <p:cNvPr id="4" name="Picture 3">
            <a:extLst>
              <a:ext uri="{FF2B5EF4-FFF2-40B4-BE49-F238E27FC236}">
                <a16:creationId xmlns:a16="http://schemas.microsoft.com/office/drawing/2014/main" id="{315C0EBD-6831-1B44-A94B-447DAC2E401C}"/>
              </a:ext>
            </a:extLst>
          </p:cNvPr>
          <p:cNvPicPr>
            <a:picLocks noChangeAspect="1"/>
          </p:cNvPicPr>
          <p:nvPr/>
        </p:nvPicPr>
        <p:blipFill>
          <a:blip r:embed="rId3"/>
          <a:stretch>
            <a:fillRect/>
          </a:stretch>
        </p:blipFill>
        <p:spPr>
          <a:xfrm>
            <a:off x="23812" y="28179"/>
            <a:ext cx="1879600" cy="5168900"/>
          </a:xfrm>
          <a:prstGeom prst="rect">
            <a:avLst/>
          </a:prstGeom>
        </p:spPr>
      </p:pic>
      <p:pic>
        <p:nvPicPr>
          <p:cNvPr id="6" name="Picture 5">
            <a:extLst>
              <a:ext uri="{FF2B5EF4-FFF2-40B4-BE49-F238E27FC236}">
                <a16:creationId xmlns:a16="http://schemas.microsoft.com/office/drawing/2014/main" id="{397A37DB-A76F-B64B-BA97-F17A4BFA3B25}"/>
              </a:ext>
            </a:extLst>
          </p:cNvPr>
          <p:cNvPicPr>
            <a:picLocks noChangeAspect="1"/>
          </p:cNvPicPr>
          <p:nvPr/>
        </p:nvPicPr>
        <p:blipFill>
          <a:blip r:embed="rId4"/>
          <a:stretch>
            <a:fillRect/>
          </a:stretch>
        </p:blipFill>
        <p:spPr>
          <a:xfrm>
            <a:off x="2362200" y="3000375"/>
            <a:ext cx="4986174" cy="3048000"/>
          </a:xfrm>
          <a:prstGeom prst="rect">
            <a:avLst/>
          </a:prstGeom>
        </p:spPr>
      </p:pic>
      <p:pic>
        <p:nvPicPr>
          <p:cNvPr id="8" name="Picture 7">
            <a:extLst>
              <a:ext uri="{FF2B5EF4-FFF2-40B4-BE49-F238E27FC236}">
                <a16:creationId xmlns:a16="http://schemas.microsoft.com/office/drawing/2014/main" id="{B9B122E5-B3A8-B94B-B98B-33E678433818}"/>
              </a:ext>
            </a:extLst>
          </p:cNvPr>
          <p:cNvPicPr>
            <a:picLocks noChangeAspect="1"/>
          </p:cNvPicPr>
          <p:nvPr/>
        </p:nvPicPr>
        <p:blipFill>
          <a:blip r:embed="rId5"/>
          <a:stretch>
            <a:fillRect/>
          </a:stretch>
        </p:blipFill>
        <p:spPr>
          <a:xfrm>
            <a:off x="7124700" y="193675"/>
            <a:ext cx="2019300" cy="4330700"/>
          </a:xfrm>
          <a:prstGeom prst="rect">
            <a:avLst/>
          </a:prstGeom>
        </p:spPr>
      </p:pic>
    </p:spTree>
    <p:extLst>
      <p:ext uri="{BB962C8B-B14F-4D97-AF65-F5344CB8AC3E}">
        <p14:creationId xmlns:p14="http://schemas.microsoft.com/office/powerpoint/2010/main" val="232261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75000"/>
                  </a:schemeClr>
                </a:solidFill>
              </a:rPr>
              <a:t>Segmentation</a:t>
            </a:r>
          </a:p>
        </p:txBody>
      </p:sp>
      <p:sp>
        <p:nvSpPr>
          <p:cNvPr id="3" name="Content Placeholder 2"/>
          <p:cNvSpPr>
            <a:spLocks noGrp="1"/>
          </p:cNvSpPr>
          <p:nvPr>
            <p:ph idx="4294967295"/>
          </p:nvPr>
        </p:nvSpPr>
        <p:spPr>
          <a:xfrm>
            <a:off x="457200" y="2057400"/>
            <a:ext cx="8382000" cy="4419600"/>
          </a:xfrm>
        </p:spPr>
        <p:txBody>
          <a:bodyPr>
            <a:normAutofit fontScale="92500" lnSpcReduction="10000"/>
          </a:bodyPr>
          <a:lstStyle/>
          <a:p>
            <a:r>
              <a:rPr lang="en-US" sz="3100" dirty="0"/>
              <a:t>A program can be subdivided into segments</a:t>
            </a:r>
          </a:p>
          <a:p>
            <a:pPr lvl="2">
              <a:buSzPct val="125000"/>
              <a:buFont typeface="Wingdings" charset="2"/>
              <a:buChar char="§"/>
            </a:pPr>
            <a:r>
              <a:rPr lang="en-US" sz="2400" dirty="0"/>
              <a:t>May vary in length</a:t>
            </a:r>
          </a:p>
          <a:p>
            <a:pPr lvl="2">
              <a:buSzPct val="125000"/>
              <a:buFont typeface="Wingdings" charset="2"/>
              <a:buChar char="§"/>
            </a:pPr>
            <a:r>
              <a:rPr lang="en-US" sz="2400" dirty="0"/>
              <a:t>There is a maximum length</a:t>
            </a:r>
          </a:p>
          <a:p>
            <a:r>
              <a:rPr lang="en-US" sz="3100" dirty="0"/>
              <a:t>Addressing consists of two parts:</a:t>
            </a:r>
          </a:p>
          <a:p>
            <a:pPr lvl="2">
              <a:buSzPct val="125000"/>
              <a:buFont typeface="Wingdings" charset="2"/>
              <a:buChar char="§"/>
            </a:pPr>
            <a:r>
              <a:rPr lang="en-US" sz="2400" dirty="0"/>
              <a:t>Segment number </a:t>
            </a:r>
          </a:p>
          <a:p>
            <a:pPr lvl="2">
              <a:buSzPct val="125000"/>
              <a:buFont typeface="Wingdings" charset="2"/>
              <a:buChar char="§"/>
            </a:pPr>
            <a:r>
              <a:rPr lang="en-US" sz="2400" dirty="0"/>
              <a:t>An offset</a:t>
            </a:r>
          </a:p>
          <a:p>
            <a:r>
              <a:rPr lang="en-US" sz="3100" dirty="0"/>
              <a:t>Similar to dynamic partitioning, but one process can occupy more then one segment that are not required to be </a:t>
            </a:r>
            <a:r>
              <a:rPr lang="en-US" sz="3200" kern="1200" dirty="0"/>
              <a:t>contiguous</a:t>
            </a:r>
            <a:endParaRPr lang="en-US" sz="3100" dirty="0"/>
          </a:p>
          <a:p>
            <a:r>
              <a:rPr lang="en-US" sz="3100" dirty="0"/>
              <a:t>Eliminates internal fragmentation</a:t>
            </a:r>
          </a:p>
          <a:p>
            <a:endParaRPr lang="en-US" dirty="0"/>
          </a:p>
        </p:txBody>
      </p:sp>
      <p:sp>
        <p:nvSpPr>
          <p:cNvPr id="5" name="Footer Placeholder 4"/>
          <p:cNvSpPr>
            <a:spLocks noGrp="1"/>
          </p:cNvSpPr>
          <p:nvPr>
            <p:ph type="ftr" sz="quarter" idx="4294967295"/>
          </p:nvPr>
        </p:nvSpPr>
        <p:spPr>
          <a:xfrm>
            <a:off x="318246" y="6492875"/>
            <a:ext cx="6539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89911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ctr"/>
            <a:r>
              <a:rPr lang="en-US" b="1" dirty="0">
                <a:solidFill>
                  <a:schemeClr val="accent1">
                    <a:lumMod val="75000"/>
                  </a:schemeClr>
                </a:solidFill>
              </a:rPr>
              <a:t>Segmentation</a:t>
            </a:r>
          </a:p>
        </p:txBody>
      </p:sp>
      <p:sp>
        <p:nvSpPr>
          <p:cNvPr id="6" name="Content Placeholder 5"/>
          <p:cNvSpPr>
            <a:spLocks noGrp="1"/>
          </p:cNvSpPr>
          <p:nvPr>
            <p:ph sz="half" idx="1"/>
          </p:nvPr>
        </p:nvSpPr>
        <p:spPr>
          <a:xfrm>
            <a:off x="631032" y="1828800"/>
            <a:ext cx="7880350" cy="4114800"/>
          </a:xfrm>
        </p:spPr>
        <p:txBody>
          <a:bodyPr>
            <a:noAutofit/>
          </a:bodyPr>
          <a:lstStyle/>
          <a:p>
            <a:r>
              <a:rPr lang="en-US" sz="2400" dirty="0"/>
              <a:t>Usually visible to programmers</a:t>
            </a:r>
          </a:p>
          <a:p>
            <a:r>
              <a:rPr lang="en-US" sz="2400" dirty="0"/>
              <a:t>Provided as a convenience for organizing programs and data</a:t>
            </a:r>
          </a:p>
          <a:p>
            <a:r>
              <a:rPr lang="en-US" sz="2400" dirty="0"/>
              <a:t>Typically the programmer will assign programs and data to different segments</a:t>
            </a:r>
          </a:p>
          <a:p>
            <a:r>
              <a:rPr lang="en-US" sz="2400" dirty="0"/>
              <a:t>For purposes of modular programming the program or data may be further broken down into multiple segments</a:t>
            </a:r>
          </a:p>
          <a:p>
            <a:pPr lvl="2"/>
            <a:r>
              <a:rPr lang="en-US" sz="2000" dirty="0"/>
              <a:t>The principal inconvenience of this service is that the programmer must be aware of the maximum segment size limitation</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071897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220148"/>
          </a:xfrm>
        </p:spPr>
        <p:txBody>
          <a:bodyPr/>
          <a:lstStyle/>
          <a:p>
            <a:pPr algn="ctr"/>
            <a:r>
              <a:rPr lang="en-US" b="1" dirty="0">
                <a:solidFill>
                  <a:schemeClr val="accent1">
                    <a:lumMod val="75000"/>
                  </a:schemeClr>
                </a:solidFill>
              </a:rPr>
              <a:t>Address Translation</a:t>
            </a:r>
          </a:p>
        </p:txBody>
      </p:sp>
      <p:sp>
        <p:nvSpPr>
          <p:cNvPr id="5" name="Content Placeholder 4"/>
          <p:cNvSpPr>
            <a:spLocks noGrp="1"/>
          </p:cNvSpPr>
          <p:nvPr>
            <p:ph sz="half" idx="1"/>
          </p:nvPr>
        </p:nvSpPr>
        <p:spPr>
          <a:xfrm>
            <a:off x="654050" y="1643063"/>
            <a:ext cx="7956550" cy="1905000"/>
          </a:xfrm>
        </p:spPr>
        <p:txBody>
          <a:bodyPr>
            <a:normAutofit lnSpcReduction="10000"/>
          </a:bodyPr>
          <a:lstStyle/>
          <a:p>
            <a:r>
              <a:rPr lang="en-US" sz="2400" dirty="0"/>
              <a:t>Another consequence of unequal size segments is that there is no simple relationship between logical addresses and physical addresses</a:t>
            </a:r>
          </a:p>
          <a:p>
            <a:r>
              <a:rPr lang="en-US" sz="2400" dirty="0"/>
              <a:t>The following steps are needed for address translation:</a:t>
            </a:r>
          </a:p>
        </p:txBody>
      </p:sp>
      <p:graphicFrame>
        <p:nvGraphicFramePr>
          <p:cNvPr id="2" name="Diagram 1"/>
          <p:cNvGraphicFramePr/>
          <p:nvPr>
            <p:extLst>
              <p:ext uri="{D42A27DB-BD31-4B8C-83A1-F6EECF244321}">
                <p14:modId xmlns:p14="http://schemas.microsoft.com/office/powerpoint/2010/main" val="4281938666"/>
              </p:ext>
            </p:extLst>
          </p:nvPr>
        </p:nvGraphicFramePr>
        <p:xfrm>
          <a:off x="533400" y="3146140"/>
          <a:ext cx="8153400" cy="355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8597153" cy="365125"/>
          </a:xfr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486349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45455"/>
          <a:stretch>
            <a:fillRect/>
          </a:stretch>
        </p:blipFill>
        <p:spPr>
          <a:xfrm>
            <a:off x="-254001" y="914400"/>
            <a:ext cx="9131301" cy="6445606"/>
          </a:xfrm>
          <a:prstGeom prst="rect">
            <a:avLst/>
          </a:prstGeom>
        </p:spPr>
      </p:pic>
      <p:pic>
        <p:nvPicPr>
          <p:cNvPr id="5" name="Picture 4">
            <a:extLst>
              <a:ext uri="{FF2B5EF4-FFF2-40B4-BE49-F238E27FC236}">
                <a16:creationId xmlns:a16="http://schemas.microsoft.com/office/drawing/2014/main" id="{7FC21A3F-2FA7-0C4C-9459-DB309DE4A049}"/>
              </a:ext>
            </a:extLst>
          </p:cNvPr>
          <p:cNvPicPr>
            <a:picLocks noChangeAspect="1"/>
          </p:cNvPicPr>
          <p:nvPr/>
        </p:nvPicPr>
        <p:blipFill>
          <a:blip r:embed="rId4"/>
          <a:stretch>
            <a:fillRect/>
          </a:stretch>
        </p:blipFill>
        <p:spPr>
          <a:xfrm>
            <a:off x="6858000" y="19050"/>
            <a:ext cx="2019300" cy="4622800"/>
          </a:xfrm>
          <a:prstGeom prst="rect">
            <a:avLst/>
          </a:prstGeom>
        </p:spPr>
      </p:pic>
    </p:spTree>
    <p:extLst>
      <p:ext uri="{BB962C8B-B14F-4D97-AF65-F5344CB8AC3E}">
        <p14:creationId xmlns:p14="http://schemas.microsoft.com/office/powerpoint/2010/main" val="229351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t>Stack vs. Heap</a:t>
            </a:r>
          </a:p>
          <a:p>
            <a:pPr lvl="1"/>
            <a:r>
              <a:rPr lang="en-US" dirty="0"/>
              <a:t>Memory Hierarchy </a:t>
            </a:r>
          </a:p>
          <a:p>
            <a:endParaRPr lang="en-US" dirty="0"/>
          </a:p>
          <a:p>
            <a:r>
              <a:rPr lang="en-US" dirty="0"/>
              <a:t>Memory Management Requirements</a:t>
            </a:r>
          </a:p>
          <a:p>
            <a:pPr lvl="1"/>
            <a:r>
              <a:rPr lang="en-US" dirty="0"/>
              <a:t>Relocation</a:t>
            </a:r>
          </a:p>
          <a:p>
            <a:pPr lvl="1"/>
            <a:r>
              <a:rPr lang="en-US" dirty="0"/>
              <a:t>Protection</a:t>
            </a:r>
          </a:p>
          <a:p>
            <a:pPr lvl="1"/>
            <a:r>
              <a:rPr lang="en-GB" dirty="0"/>
              <a:t>Sharing</a:t>
            </a:r>
          </a:p>
          <a:p>
            <a:pPr lvl="1"/>
            <a:r>
              <a:rPr lang="en-GB" dirty="0"/>
              <a:t>Logical organization</a:t>
            </a:r>
          </a:p>
          <a:p>
            <a:pPr lvl="1"/>
            <a:r>
              <a:rPr lang="en-GB" dirty="0"/>
              <a:t>Physical organization</a:t>
            </a:r>
          </a:p>
          <a:p>
            <a:pPr lvl="1"/>
            <a:r>
              <a:rPr lang="en-GB" dirty="0"/>
              <a:t>Memory Partitioning</a:t>
            </a:r>
          </a:p>
          <a:p>
            <a:pPr lvl="1"/>
            <a:endParaRPr lang="en-GB" dirty="0"/>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
        <p:nvSpPr>
          <p:cNvPr id="4" name="TextBox 3"/>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Tree>
    <p:extLst>
      <p:ext uri="{BB962C8B-B14F-4D97-AF65-F5344CB8AC3E}">
        <p14:creationId xmlns:p14="http://schemas.microsoft.com/office/powerpoint/2010/main" val="1591424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6FA5DF-48EA-AD4E-8073-C459EEF35F48}"/>
              </a:ext>
            </a:extLst>
          </p:cNvPr>
          <p:cNvSpPr>
            <a:spLocks noGrp="1"/>
          </p:cNvSpPr>
          <p:nvPr>
            <p:ph type="ftr" sz="quarter" idx="10"/>
          </p:nvPr>
        </p:nvSpPr>
        <p:spPr/>
        <p:txBody>
          <a:bodyPr/>
          <a:lstStyle/>
          <a:p>
            <a:pPr>
              <a:defRPr/>
            </a:pPr>
            <a:r>
              <a:rPr lang="en-US"/>
              <a:t>From Introduction to Android™ Application Development, Android Essentials, Fiftth Edition, by Joseph Annuzzi, Jr., Lauren Darcey, and Shane Conder (ISBN-13: 978-0-134-38945-5) Copyright © 2016 Pearson Education, Inc. All rights reserved.</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E5B843D8-6029-EB42-9D36-566771BCF167}"/>
                  </a:ext>
                </a:extLst>
              </p:cNvPr>
              <p:cNvGraphicFramePr>
                <a:graphicFrameLocks noGrp="1"/>
              </p:cNvGraphicFramePr>
              <p:nvPr/>
            </p:nvGraphicFramePr>
            <p:xfrm>
              <a:off x="-152400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2">
                <a:extLst>
                  <a:ext uri="{FF2B5EF4-FFF2-40B4-BE49-F238E27FC236}">
                    <a16:creationId xmlns:a16="http://schemas.microsoft.com/office/drawing/2014/main" id="{E5B843D8-6029-EB42-9D36-566771BCF167}"/>
                  </a:ext>
                </a:extLst>
              </p:cNvPr>
              <p:cNvPicPr>
                <a:picLocks noGrp="1" noRot="1" noChangeAspect="1" noMove="1" noResize="1" noEditPoints="1" noAdjustHandles="1" noChangeArrowheads="1" noChangeShapeType="1"/>
              </p:cNvPicPr>
              <p:nvPr/>
            </p:nvPicPr>
            <p:blipFill>
              <a:blip r:embed="rId4"/>
              <a:stretch>
                <a:fillRect/>
              </a:stretch>
            </p:blipFill>
            <p:spPr>
              <a:xfrm>
                <a:off x="-1524000" y="0"/>
                <a:ext cx="12192000" cy="6858000"/>
              </a:xfrm>
              <a:prstGeom prst="rect">
                <a:avLst/>
              </a:prstGeom>
            </p:spPr>
          </p:pic>
        </mc:Fallback>
      </mc:AlternateContent>
    </p:spTree>
    <p:extLst>
      <p:ext uri="{BB962C8B-B14F-4D97-AF65-F5344CB8AC3E}">
        <p14:creationId xmlns:p14="http://schemas.microsoft.com/office/powerpoint/2010/main" val="939598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B3015674-BA1A-074E-ACA4-B41B23F10748}"/>
                  </a:ext>
                </a:extLst>
              </p:cNvPr>
              <p:cNvGraphicFramePr>
                <a:graphicFrameLocks noGrp="1"/>
              </p:cNvGraphicFramePr>
              <p:nvPr/>
            </p:nvGraphicFramePr>
            <p:xfrm>
              <a:off x="-152400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2">
                <a:extLst>
                  <a:ext uri="{FF2B5EF4-FFF2-40B4-BE49-F238E27FC236}">
                    <a16:creationId xmlns:a16="http://schemas.microsoft.com/office/drawing/2014/main" id="{B3015674-BA1A-074E-ACA4-B41B23F10748}"/>
                  </a:ext>
                </a:extLst>
              </p:cNvPr>
              <p:cNvPicPr>
                <a:picLocks noGrp="1" noRot="1" noChangeAspect="1" noMove="1" noResize="1" noEditPoints="1" noAdjustHandles="1" noChangeArrowheads="1" noChangeShapeType="1"/>
              </p:cNvPicPr>
              <p:nvPr/>
            </p:nvPicPr>
            <p:blipFill>
              <a:blip r:embed="rId4"/>
              <a:stretch>
                <a:fillRect/>
              </a:stretch>
            </p:blipFill>
            <p:spPr>
              <a:xfrm>
                <a:off x="-1524000" y="0"/>
                <a:ext cx="12192000" cy="6858000"/>
              </a:xfrm>
              <a:prstGeom prst="rect">
                <a:avLst/>
              </a:prstGeom>
            </p:spPr>
          </p:pic>
        </mc:Fallback>
      </mc:AlternateContent>
    </p:spTree>
    <p:extLst>
      <p:ext uri="{BB962C8B-B14F-4D97-AF65-F5344CB8AC3E}">
        <p14:creationId xmlns:p14="http://schemas.microsoft.com/office/powerpoint/2010/main" val="1803904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9522681">
            <a:off x="574277" y="1894614"/>
            <a:ext cx="8030737" cy="2646878"/>
          </a:xfrm>
          <a:prstGeom prst="rect">
            <a:avLst/>
          </a:prstGeom>
          <a:noFill/>
        </p:spPr>
        <p:txBody>
          <a:bodyPr wrap="square" lIns="91440" tIns="45720" rIns="91440" bIns="45720">
            <a:spAutoFit/>
          </a:bodyPr>
          <a:lstStyle/>
          <a:p>
            <a:pPr algn="ctr"/>
            <a:r>
              <a:rPr lang="en-US" sz="16600" b="1" dirty="0">
                <a:ln w="9525">
                  <a:solidFill>
                    <a:schemeClr val="bg1"/>
                  </a:solidFill>
                  <a:prstDash val="solid"/>
                </a:ln>
                <a:effectLst>
                  <a:outerShdw blurRad="12700" dist="38100" dir="2700000" algn="tl" rotWithShape="0">
                    <a:schemeClr val="bg1">
                      <a:lumMod val="50000"/>
                    </a:schemeClr>
                  </a:outerShdw>
                </a:effectLst>
              </a:rPr>
              <a:t>Break</a:t>
            </a:r>
          </a:p>
        </p:txBody>
      </p:sp>
    </p:spTree>
    <p:extLst>
      <p:ext uri="{BB962C8B-B14F-4D97-AF65-F5344CB8AC3E}">
        <p14:creationId xmlns:p14="http://schemas.microsoft.com/office/powerpoint/2010/main" val="1070820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solidFill>
                  <a:schemeClr val="bg1">
                    <a:lumMod val="50000"/>
                  </a:schemeClr>
                </a:solidFill>
              </a:rPr>
              <a:t>Memory Hierarchy </a:t>
            </a:r>
          </a:p>
          <a:p>
            <a:endParaRPr lang="en-US" dirty="0"/>
          </a:p>
          <a:p>
            <a:r>
              <a:rPr lang="en-US" dirty="0"/>
              <a:t>Memory Management Requirements</a:t>
            </a:r>
          </a:p>
          <a:p>
            <a:pPr lvl="1"/>
            <a:r>
              <a:rPr lang="en-US" dirty="0">
                <a:solidFill>
                  <a:schemeClr val="bg1">
                    <a:lumMod val="50000"/>
                  </a:schemeClr>
                </a:solidFill>
              </a:rPr>
              <a:t>Relocation</a:t>
            </a:r>
          </a:p>
          <a:p>
            <a:pPr lvl="1"/>
            <a:r>
              <a:rPr lang="en-US" dirty="0">
                <a:solidFill>
                  <a:schemeClr val="bg1">
                    <a:lumMod val="50000"/>
                  </a:schemeClr>
                </a:solidFill>
              </a:rPr>
              <a:t>Protection</a:t>
            </a:r>
          </a:p>
          <a:p>
            <a:pPr lvl="1"/>
            <a:r>
              <a:rPr lang="en-GB" dirty="0">
                <a:solidFill>
                  <a:schemeClr val="bg1">
                    <a:lumMod val="50000"/>
                  </a:schemeClr>
                </a:solidFill>
              </a:rPr>
              <a:t>Sharing</a:t>
            </a:r>
          </a:p>
          <a:p>
            <a:pPr lvl="1"/>
            <a:r>
              <a:rPr lang="en-GB" dirty="0">
                <a:solidFill>
                  <a:schemeClr val="bg1">
                    <a:lumMod val="50000"/>
                  </a:schemeClr>
                </a:solidFill>
              </a:rPr>
              <a:t>Logical organization</a:t>
            </a:r>
          </a:p>
          <a:p>
            <a:pPr lvl="1"/>
            <a:r>
              <a:rPr lang="en-GB" dirty="0">
                <a:solidFill>
                  <a:schemeClr val="bg1">
                    <a:lumMod val="50000"/>
                  </a:schemeClr>
                </a:solidFill>
              </a:rPr>
              <a:t>Physical organization</a:t>
            </a:r>
          </a:p>
          <a:p>
            <a:pPr lvl="1"/>
            <a:r>
              <a:rPr lang="en-GB" dirty="0">
                <a:solidFill>
                  <a:schemeClr val="bg1">
                    <a:lumMod val="50000"/>
                  </a:schemeClr>
                </a:solidFill>
              </a:rPr>
              <a:t>Memory Partitioning</a:t>
            </a:r>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4198733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1066800"/>
            <a:ext cx="8077200" cy="4299970"/>
          </a:xfrm>
          <a:prstGeom prst="rect">
            <a:avLst/>
          </a:prstGeom>
        </p:spPr>
      </p:pic>
      <p:sp>
        <p:nvSpPr>
          <p:cNvPr id="7" name="Rectangle 6"/>
          <p:cNvSpPr/>
          <p:nvPr/>
        </p:nvSpPr>
        <p:spPr>
          <a:xfrm>
            <a:off x="533400" y="5562600"/>
            <a:ext cx="8153400" cy="369332"/>
          </a:xfrm>
          <a:prstGeom prst="rect">
            <a:avLst/>
          </a:prstGeom>
        </p:spPr>
        <p:txBody>
          <a:bodyPr wrap="square">
            <a:spAutoFit/>
          </a:bodyPr>
          <a:lstStyle/>
          <a:p>
            <a:pPr algn="ctr"/>
            <a:r>
              <a:rPr lang="en-US" b="1" dirty="0">
                <a:latin typeface="+mn-lt"/>
              </a:rPr>
              <a:t>Table 8.1  Virtual Memory Terminology</a:t>
            </a:r>
            <a:r>
              <a:rPr lang="en-US" dirty="0">
                <a:latin typeface="+mn-lt"/>
              </a:rPr>
              <a:t> </a:t>
            </a:r>
          </a:p>
        </p:txBody>
      </p:sp>
      <p:sp>
        <p:nvSpPr>
          <p:cNvPr id="10" name="Footer Placeholder 9"/>
          <p:cNvSpPr>
            <a:spLocks noGrp="1"/>
          </p:cNvSpPr>
          <p:nvPr>
            <p:ph type="ftr" sz="quarter" idx="4294967295"/>
          </p:nvPr>
        </p:nvSpPr>
        <p:spPr>
          <a:xfrm>
            <a:off x="318246" y="6492875"/>
            <a:ext cx="5930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2371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4000" dirty="0">
                <a:solidFill>
                  <a:schemeClr val="accent6">
                    <a:lumMod val="50000"/>
                  </a:schemeClr>
                </a:solidFill>
              </a:rPr>
              <a:t>Hardware and Control Structures</a:t>
            </a:r>
          </a:p>
        </p:txBody>
      </p:sp>
      <p:sp>
        <p:nvSpPr>
          <p:cNvPr id="3" name="Content Placeholder 2"/>
          <p:cNvSpPr>
            <a:spLocks noGrp="1"/>
          </p:cNvSpPr>
          <p:nvPr>
            <p:ph idx="4294967295"/>
          </p:nvPr>
        </p:nvSpPr>
        <p:spPr>
          <a:xfrm>
            <a:off x="342107" y="1600200"/>
            <a:ext cx="8458200" cy="5257800"/>
          </a:xfrm>
        </p:spPr>
        <p:txBody>
          <a:bodyPr/>
          <a:lstStyle/>
          <a:p>
            <a:r>
              <a:rPr lang="en-US" sz="2800" dirty="0"/>
              <a:t>Two characteristics fundamental to memory management:</a:t>
            </a:r>
          </a:p>
          <a:p>
            <a:pPr marL="1371600" lvl="2" indent="-457200">
              <a:buSzPct val="90000"/>
              <a:buFont typeface="+mj-lt"/>
              <a:buAutoNum type="arabicParenR"/>
            </a:pPr>
            <a:r>
              <a:rPr lang="en-US" sz="2000" dirty="0"/>
              <a:t>All memory references are logical addresses that are dynamically translated into physical addresses at run time</a:t>
            </a:r>
          </a:p>
          <a:p>
            <a:pPr marL="1371600" lvl="2" indent="-457200">
              <a:buSzPct val="90000"/>
              <a:buFont typeface="+mj-lt"/>
              <a:buAutoNum type="arabicParenR"/>
            </a:pPr>
            <a:r>
              <a:rPr lang="en-US" sz="2000" dirty="0"/>
              <a:t>A process may be broken up into a number of pieces that don’t need to be contiguously located in main memory during execution</a:t>
            </a:r>
          </a:p>
          <a:p>
            <a:pPr marL="342900" lvl="2" indent="-342900"/>
            <a:r>
              <a:rPr lang="en-US" sz="2800" dirty="0"/>
              <a:t>If these two characteristics are present, it is not necessary that all of the pages or segments of a process be in main memory during execution</a:t>
            </a:r>
          </a:p>
          <a:p>
            <a:pPr marL="723900" lvl="3" indent="-342900"/>
            <a:r>
              <a:rPr lang="en-GB" sz="2000" dirty="0"/>
              <a:t>More processes may be maintained in main memory</a:t>
            </a:r>
          </a:p>
          <a:p>
            <a:pPr marL="723900" lvl="3" indent="-342900"/>
            <a:r>
              <a:rPr lang="en-GB" sz="2000" dirty="0"/>
              <a:t>A process may be larger than all of main memory</a:t>
            </a:r>
          </a:p>
          <a:p>
            <a:pPr marL="723900" lvl="3" indent="-342900"/>
            <a:endParaRPr lang="en-GB" sz="2000" dirty="0"/>
          </a:p>
          <a:p>
            <a:pPr marL="723900" lvl="3" indent="-342900"/>
            <a:endParaRPr lang="en-US" sz="2000" dirty="0"/>
          </a:p>
          <a:p>
            <a:pPr marL="342900" lvl="1" indent="-342900">
              <a:buFont typeface="Arial" charset="0"/>
              <a:buChar char="•"/>
            </a:pPr>
            <a:endParaRPr lang="en-US" sz="2800" dirty="0"/>
          </a:p>
        </p:txBody>
      </p:sp>
      <p:sp>
        <p:nvSpPr>
          <p:cNvPr id="6" name="Footer Placeholder 5"/>
          <p:cNvSpPr>
            <a:spLocks noGrp="1"/>
          </p:cNvSpPr>
          <p:nvPr>
            <p:ph type="ftr" sz="quarter" idx="4294967295"/>
          </p:nvPr>
        </p:nvSpPr>
        <p:spPr>
          <a:xfrm>
            <a:off x="318246" y="6492875"/>
            <a:ext cx="6768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4200439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3783"/>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Execution of a Process</a:t>
            </a:r>
          </a:p>
        </p:txBody>
      </p:sp>
      <p:sp>
        <p:nvSpPr>
          <p:cNvPr id="3" name="Content Placeholder 2"/>
          <p:cNvSpPr>
            <a:spLocks noGrp="1"/>
          </p:cNvSpPr>
          <p:nvPr>
            <p:ph idx="4294967295"/>
          </p:nvPr>
        </p:nvSpPr>
        <p:spPr>
          <a:xfrm>
            <a:off x="152400" y="1431925"/>
            <a:ext cx="8991600" cy="4983163"/>
          </a:xfrm>
        </p:spPr>
        <p:txBody>
          <a:bodyPr/>
          <a:lstStyle/>
          <a:p>
            <a:r>
              <a:rPr lang="en-US" sz="2000" dirty="0"/>
              <a:t>Operating system brings into main memory a few pieces of the program</a:t>
            </a:r>
          </a:p>
          <a:p>
            <a:r>
              <a:rPr lang="en-US" sz="2000" dirty="0"/>
              <a:t>Resident set: Portion of process that is in main memory</a:t>
            </a:r>
          </a:p>
          <a:p>
            <a:r>
              <a:rPr lang="en-US" sz="2000" dirty="0"/>
              <a:t>An interrupt is generated when an address is needed that is not in main memory</a:t>
            </a:r>
          </a:p>
          <a:p>
            <a:r>
              <a:rPr lang="en-US" sz="2000" dirty="0"/>
              <a:t>Operating system places the process in a blocking state</a:t>
            </a:r>
          </a:p>
          <a:p>
            <a:r>
              <a:rPr lang="en-US" sz="2000" dirty="0"/>
              <a:t>Piece of process that contains the logical address is brought into main memory</a:t>
            </a:r>
          </a:p>
          <a:p>
            <a:pPr lvl="2"/>
            <a:r>
              <a:rPr lang="en-US" sz="2000" dirty="0"/>
              <a:t>Operating system issues a disk I/O Read request</a:t>
            </a:r>
          </a:p>
          <a:p>
            <a:pPr lvl="2"/>
            <a:r>
              <a:rPr lang="en-US" sz="2000" dirty="0"/>
              <a:t>Another process is dispatched to run while the disk I/O takes place</a:t>
            </a:r>
          </a:p>
          <a:p>
            <a:pPr lvl="2"/>
            <a:r>
              <a:rPr lang="en-US" sz="2000" dirty="0"/>
              <a:t>An interrupt is issued when disk I/O is complete, which causes the operating system to place the affected process in the Ready state</a:t>
            </a:r>
          </a:p>
          <a:p>
            <a:endParaRPr lang="en-US" sz="2000" dirty="0"/>
          </a:p>
          <a:p>
            <a:endParaRPr lang="en-US" sz="2000" dirty="0"/>
          </a:p>
          <a:p>
            <a:endParaRPr lang="en-US" sz="2000" dirty="0"/>
          </a:p>
        </p:txBody>
      </p:sp>
      <p:sp>
        <p:nvSpPr>
          <p:cNvPr id="8" name="Footer Placeholder 7"/>
          <p:cNvSpPr>
            <a:spLocks noGrp="1"/>
          </p:cNvSpPr>
          <p:nvPr>
            <p:ph type="ftr" sz="quarter" idx="4294967295"/>
          </p:nvPr>
        </p:nvSpPr>
        <p:spPr>
          <a:xfrm>
            <a:off x="318246" y="6492875"/>
            <a:ext cx="4787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259345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15294" r="23636" b="16471"/>
          <a:stretch>
            <a:fillRect/>
          </a:stretch>
        </p:blipFill>
        <p:spPr>
          <a:xfrm>
            <a:off x="762000" y="685800"/>
            <a:ext cx="7673772" cy="5934345"/>
          </a:xfrm>
          <a:prstGeom prst="rect">
            <a:avLst/>
          </a:prstGeom>
        </p:spPr>
      </p:pic>
      <p:sp>
        <p:nvSpPr>
          <p:cNvPr id="3" name="Footer Placeholder 2"/>
          <p:cNvSpPr>
            <a:spLocks noGrp="1"/>
          </p:cNvSpPr>
          <p:nvPr>
            <p:ph type="ftr" sz="quarter" idx="4294967295"/>
          </p:nvPr>
        </p:nvSpPr>
        <p:spPr>
          <a:xfrm>
            <a:off x="318246" y="6492875"/>
            <a:ext cx="5320553" cy="365125"/>
          </a:xfrm>
          <a:prstGeom prst="rect">
            <a:avLst/>
          </a:prstGeom>
        </p:spPr>
        <p:txBody>
          <a:bodyPr/>
          <a:lstStyle/>
          <a:p>
            <a:pPr>
              <a:defRPr/>
            </a:pPr>
            <a:r>
              <a:rPr lang="en-US" dirty="0"/>
              <a:t>© 2017 Pearson Education, Inc., Hoboken, NJ. All rights reserved.</a:t>
            </a:r>
          </a:p>
        </p:txBody>
      </p:sp>
      <p:sp>
        <p:nvSpPr>
          <p:cNvPr id="2" name="Rectangle 1">
            <a:extLst>
              <a:ext uri="{FF2B5EF4-FFF2-40B4-BE49-F238E27FC236}">
                <a16:creationId xmlns:a16="http://schemas.microsoft.com/office/drawing/2014/main" id="{7D7C0FF3-45DE-3642-A158-5FCB6E98CA00}"/>
              </a:ext>
            </a:extLst>
          </p:cNvPr>
          <p:cNvSpPr/>
          <p:nvPr/>
        </p:nvSpPr>
        <p:spPr>
          <a:xfrm>
            <a:off x="8086958" y="1946261"/>
            <a:ext cx="697627" cy="369332"/>
          </a:xfrm>
          <a:prstGeom prst="rect">
            <a:avLst/>
          </a:prstGeom>
        </p:spPr>
        <p:txBody>
          <a:bodyPr wrap="none">
            <a:spAutoFit/>
          </a:bodyPr>
          <a:lstStyle/>
          <a:p>
            <a:r>
              <a:rPr lang="en-US" dirty="0"/>
              <a:t>RAM</a:t>
            </a:r>
          </a:p>
        </p:txBody>
      </p:sp>
      <p:sp>
        <p:nvSpPr>
          <p:cNvPr id="9" name="Rectangle 8">
            <a:extLst>
              <a:ext uri="{FF2B5EF4-FFF2-40B4-BE49-F238E27FC236}">
                <a16:creationId xmlns:a16="http://schemas.microsoft.com/office/drawing/2014/main" id="{5E45A672-8B37-CC46-862F-3DBC86F84BA4}"/>
              </a:ext>
            </a:extLst>
          </p:cNvPr>
          <p:cNvSpPr/>
          <p:nvPr/>
        </p:nvSpPr>
        <p:spPr>
          <a:xfrm>
            <a:off x="8213428" y="4724400"/>
            <a:ext cx="684803" cy="369332"/>
          </a:xfrm>
          <a:prstGeom prst="rect">
            <a:avLst/>
          </a:prstGeom>
        </p:spPr>
        <p:txBody>
          <a:bodyPr wrap="none">
            <a:spAutoFit/>
          </a:bodyPr>
          <a:lstStyle/>
          <a:p>
            <a:r>
              <a:rPr lang="en-US" dirty="0" err="1"/>
              <a:t>Diisk</a:t>
            </a:r>
            <a:endParaRPr lang="en-US" dirty="0"/>
          </a:p>
        </p:txBody>
      </p:sp>
    </p:spTree>
    <p:extLst>
      <p:ext uri="{BB962C8B-B14F-4D97-AF65-F5344CB8AC3E}">
        <p14:creationId xmlns:p14="http://schemas.microsoft.com/office/powerpoint/2010/main" val="2209478430"/>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solidFill>
                  <a:schemeClr val="bg1">
                    <a:lumMod val="50000"/>
                  </a:schemeClr>
                </a:solidFill>
              </a:rPr>
              <a:t>Memory Hierarchy </a:t>
            </a:r>
          </a:p>
          <a:p>
            <a:endParaRPr lang="en-US" dirty="0"/>
          </a:p>
          <a:p>
            <a:r>
              <a:rPr lang="en-US" dirty="0"/>
              <a:t>Memory Management Requirements</a:t>
            </a:r>
          </a:p>
          <a:p>
            <a:pPr lvl="1"/>
            <a:r>
              <a:rPr lang="en-US" dirty="0">
                <a:solidFill>
                  <a:schemeClr val="bg1">
                    <a:lumMod val="50000"/>
                  </a:schemeClr>
                </a:solidFill>
              </a:rPr>
              <a:t>Relocation</a:t>
            </a:r>
          </a:p>
          <a:p>
            <a:pPr lvl="1"/>
            <a:r>
              <a:rPr lang="en-US" dirty="0">
                <a:solidFill>
                  <a:schemeClr val="bg1">
                    <a:lumMod val="50000"/>
                  </a:schemeClr>
                </a:solidFill>
              </a:rPr>
              <a:t>Protection</a:t>
            </a:r>
          </a:p>
          <a:p>
            <a:pPr lvl="1"/>
            <a:r>
              <a:rPr lang="en-GB" dirty="0">
                <a:solidFill>
                  <a:schemeClr val="bg1">
                    <a:lumMod val="50000"/>
                  </a:schemeClr>
                </a:solidFill>
              </a:rPr>
              <a:t>Sharing</a:t>
            </a:r>
          </a:p>
          <a:p>
            <a:pPr lvl="1"/>
            <a:r>
              <a:rPr lang="en-GB" dirty="0">
                <a:solidFill>
                  <a:schemeClr val="bg1">
                    <a:lumMod val="50000"/>
                  </a:schemeClr>
                </a:solidFill>
              </a:rPr>
              <a:t>Logical organization</a:t>
            </a:r>
          </a:p>
          <a:p>
            <a:pPr lvl="1"/>
            <a:r>
              <a:rPr lang="en-GB" dirty="0">
                <a:solidFill>
                  <a:schemeClr val="bg1">
                    <a:lumMod val="50000"/>
                  </a:schemeClr>
                </a:solidFill>
              </a:rPr>
              <a:t>Physical organization</a:t>
            </a:r>
          </a:p>
          <a:p>
            <a:pPr lvl="1"/>
            <a:r>
              <a:rPr lang="en-GB" dirty="0">
                <a:solidFill>
                  <a:schemeClr val="bg1">
                    <a:lumMod val="50000"/>
                  </a:schemeClr>
                </a:solidFill>
              </a:rPr>
              <a:t>Memory Partitioning</a:t>
            </a:r>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solidFill>
                  <a:schemeClr val="bg1">
                    <a:lumMod val="50000"/>
                  </a:schemeClr>
                </a:solidFill>
              </a:rPr>
              <a:t>Hardware and control Structures</a:t>
            </a:r>
          </a:p>
          <a:p>
            <a:pPr marL="742950" lvl="1" indent="-285750">
              <a:buFont typeface="System Font"/>
              <a:buChar char="⁻"/>
            </a:pPr>
            <a:r>
              <a:rPr lang="en-GB" dirty="0"/>
              <a:t>Segmentation</a:t>
            </a:r>
          </a:p>
          <a:p>
            <a:pPr marL="742950" lvl="1" indent="-285750">
              <a:buFont typeface="System Font"/>
              <a:buChar char="⁻"/>
            </a:pPr>
            <a:r>
              <a:rPr lang="en-GB" dirty="0"/>
              <a:t>Paging</a:t>
            </a:r>
          </a:p>
          <a:p>
            <a:pPr marL="742950" lvl="1" indent="-285750">
              <a:buFont typeface="System Font"/>
              <a:buChar char="⁻"/>
            </a:pPr>
            <a:r>
              <a:rPr lang="en-GB" dirty="0"/>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2239317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400800"/>
            <a:ext cx="5410200" cy="762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533400" y="667320"/>
            <a:ext cx="6781800" cy="5974780"/>
          </a:xfrm>
          <a:prstGeom prst="rect">
            <a:avLst/>
          </a:prstGeom>
        </p:spPr>
      </p:pic>
      <p:sp>
        <p:nvSpPr>
          <p:cNvPr id="6" name="TextBox 5"/>
          <p:cNvSpPr txBox="1"/>
          <p:nvPr/>
        </p:nvSpPr>
        <p:spPr>
          <a:xfrm>
            <a:off x="7315200" y="1985708"/>
            <a:ext cx="1447800" cy="1261884"/>
          </a:xfrm>
          <a:prstGeom prst="rect">
            <a:avLst/>
          </a:prstGeom>
          <a:noFill/>
        </p:spPr>
        <p:txBody>
          <a:bodyPr wrap="square" rtlCol="0">
            <a:spAutoFit/>
          </a:bodyPr>
          <a:lstStyle/>
          <a:p>
            <a:pPr algn="ctr"/>
            <a:r>
              <a:rPr lang="en-US" sz="2400" b="1" dirty="0">
                <a:latin typeface="+mn-lt"/>
              </a:rPr>
              <a:t>Table 8.2 </a:t>
            </a:r>
          </a:p>
          <a:p>
            <a:pPr algn="ctr"/>
            <a:r>
              <a:rPr lang="en-US" sz="2400" b="1" dirty="0">
                <a:latin typeface="+mn-lt"/>
              </a:rPr>
              <a:t> </a:t>
            </a:r>
            <a:r>
              <a:rPr lang="en-US" sz="1400" b="1" dirty="0">
                <a:latin typeface="+mn-lt"/>
              </a:rPr>
              <a:t>Characteristics of Paging and Segmentation</a:t>
            </a:r>
            <a:r>
              <a:rPr lang="en-US" sz="1400" dirty="0">
                <a:latin typeface="+mn-lt"/>
              </a:rPr>
              <a:t> </a:t>
            </a:r>
            <a:endParaRPr lang="en-US" sz="2400" dirty="0">
              <a:latin typeface="+mn-lt"/>
            </a:endParaRPr>
          </a:p>
        </p:txBody>
      </p:sp>
      <p:sp>
        <p:nvSpPr>
          <p:cNvPr id="9" name="Footer Placeholder 8"/>
          <p:cNvSpPr>
            <a:spLocks noGrp="1"/>
          </p:cNvSpPr>
          <p:nvPr>
            <p:ph type="ftr" sz="quarter" idx="4294967295"/>
          </p:nvPr>
        </p:nvSpPr>
        <p:spPr>
          <a:xfrm>
            <a:off x="318246" y="6492875"/>
            <a:ext cx="47109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451521692"/>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cess Sw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703"/>
            <a:ext cx="4757691" cy="4900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800601" y="283901"/>
            <a:ext cx="4343400" cy="2973649"/>
          </a:xfrm>
          <a:prstGeom prst="rect">
            <a:avLst/>
          </a:prstGeom>
        </p:spPr>
      </p:pic>
      <p:pic>
        <p:nvPicPr>
          <p:cNvPr id="1030" name="Picture 6" descr="Segment Map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2" y="3422905"/>
            <a:ext cx="4343398" cy="34312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4410" y="1037701"/>
            <a:ext cx="2428870" cy="369332"/>
          </a:xfrm>
          <a:prstGeom prst="rect">
            <a:avLst/>
          </a:prstGeom>
          <a:noFill/>
        </p:spPr>
        <p:txBody>
          <a:bodyPr wrap="none" rtlCol="0">
            <a:spAutoFit/>
          </a:bodyPr>
          <a:lstStyle/>
          <a:p>
            <a:r>
              <a:rPr lang="en-GB" dirty="0"/>
              <a:t>Memory Management</a:t>
            </a:r>
          </a:p>
        </p:txBody>
      </p:sp>
      <p:sp>
        <p:nvSpPr>
          <p:cNvPr id="11" name="TextBox 10"/>
          <p:cNvSpPr txBox="1"/>
          <p:nvPr/>
        </p:nvSpPr>
        <p:spPr>
          <a:xfrm>
            <a:off x="5501353" y="0"/>
            <a:ext cx="2941896" cy="369332"/>
          </a:xfrm>
          <a:prstGeom prst="rect">
            <a:avLst/>
          </a:prstGeom>
          <a:noFill/>
        </p:spPr>
        <p:txBody>
          <a:bodyPr wrap="none" rtlCol="0">
            <a:spAutoFit/>
          </a:bodyPr>
          <a:lstStyle/>
          <a:p>
            <a:r>
              <a:rPr lang="en-GB" dirty="0"/>
              <a:t>Process Pages Addressing</a:t>
            </a:r>
          </a:p>
        </p:txBody>
      </p:sp>
      <p:sp>
        <p:nvSpPr>
          <p:cNvPr id="12" name="TextBox 11"/>
          <p:cNvSpPr txBox="1"/>
          <p:nvPr/>
        </p:nvSpPr>
        <p:spPr>
          <a:xfrm>
            <a:off x="5116633" y="3172119"/>
            <a:ext cx="3711337" cy="369332"/>
          </a:xfrm>
          <a:prstGeom prst="rect">
            <a:avLst/>
          </a:prstGeom>
          <a:noFill/>
        </p:spPr>
        <p:txBody>
          <a:bodyPr wrap="none" rtlCol="0">
            <a:spAutoFit/>
          </a:bodyPr>
          <a:lstStyle/>
          <a:p>
            <a:r>
              <a:rPr lang="en-GB" dirty="0"/>
              <a:t>Process Segmentation Addressing</a:t>
            </a:r>
          </a:p>
        </p:txBody>
      </p:sp>
    </p:spTree>
    <p:extLst>
      <p:ext uri="{BB962C8B-B14F-4D97-AF65-F5344CB8AC3E}">
        <p14:creationId xmlns:p14="http://schemas.microsoft.com/office/powerpoint/2010/main" val="2827530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1262277528"/>
              </p:ext>
            </p:extLst>
          </p:nvPr>
        </p:nvGraphicFramePr>
        <p:xfrm>
          <a:off x="0" y="1828800"/>
          <a:ext cx="8839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4294967295"/>
          </p:nvPr>
        </p:nvSpPr>
        <p:spPr>
          <a:xfrm>
            <a:off x="318246" y="6492875"/>
            <a:ext cx="5091953" cy="365125"/>
          </a:xfrm>
          <a:prstGeom prst="rect">
            <a:avLst/>
          </a:prstGeom>
        </p:spPr>
        <p:txBody>
          <a:bodyPr/>
          <a:lstStyle/>
          <a:p>
            <a:pPr>
              <a:defRPr/>
            </a:pPr>
            <a:r>
              <a:rPr lang="en-US" dirty="0"/>
              <a:t>© 2017 Pearson Education, Inc., Hoboken, NJ. All rights reserved. </a:t>
            </a:r>
          </a:p>
        </p:txBody>
      </p:sp>
      <p:sp>
        <p:nvSpPr>
          <p:cNvPr id="5" name="TextBox 4"/>
          <p:cNvSpPr txBox="1"/>
          <p:nvPr/>
        </p:nvSpPr>
        <p:spPr>
          <a:xfrm>
            <a:off x="609599" y="685800"/>
            <a:ext cx="4800599" cy="892552"/>
          </a:xfrm>
          <a:prstGeom prst="rect">
            <a:avLst/>
          </a:prstGeom>
          <a:noFill/>
        </p:spPr>
        <p:txBody>
          <a:bodyPr wrap="square" rtlCol="0">
            <a:spAutoFit/>
          </a:bodyPr>
          <a:lstStyle/>
          <a:p>
            <a:r>
              <a:rPr lang="en-US" sz="5200" b="1" dirty="0">
                <a:solidFill>
                  <a:schemeClr val="accent1">
                    <a:lumMod val="50000"/>
                  </a:schemeClr>
                </a:solidFill>
                <a:effectLst>
                  <a:outerShdw blurRad="50800" dist="38100" dir="2700000" algn="tl" rotWithShape="0">
                    <a:prstClr val="black">
                      <a:alpha val="40000"/>
                    </a:prstClr>
                  </a:outerShdw>
                </a:effectLst>
                <a:latin typeface="+mj-lt"/>
                <a:ea typeface="+mj-ea"/>
                <a:cs typeface="+mj-cs"/>
              </a:rPr>
              <a:t>Thrashing</a:t>
            </a:r>
          </a:p>
        </p:txBody>
      </p:sp>
    </p:spTree>
    <p:extLst>
      <p:ext uri="{BB962C8B-B14F-4D97-AF65-F5344CB8AC3E}">
        <p14:creationId xmlns:p14="http://schemas.microsoft.com/office/powerpoint/2010/main" val="3842330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norm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Needed for Virtual Memory</a:t>
            </a:r>
          </a:p>
        </p:txBody>
      </p:sp>
      <p:graphicFrame>
        <p:nvGraphicFramePr>
          <p:cNvPr id="5" name="Content Placeholder 4"/>
          <p:cNvGraphicFramePr>
            <a:graphicFrameLocks noGrp="1"/>
          </p:cNvGraphicFramePr>
          <p:nvPr>
            <p:ph idx="4294967295"/>
          </p:nvPr>
        </p:nvGraphicFramePr>
        <p:xfrm>
          <a:off x="990600" y="2514600"/>
          <a:ext cx="7010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6158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469506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76200"/>
            <a:ext cx="7824788" cy="915347"/>
          </a:xfrm>
        </p:spPr>
        <p:txBody>
          <a:bodyPr/>
          <a:lstStyle/>
          <a:p>
            <a:pPr algn="l"/>
            <a:r>
              <a:rPr lang="en-US" b="1" dirty="0">
                <a:solidFill>
                  <a:schemeClr val="accent6">
                    <a:lumMod val="75000"/>
                  </a:schemeClr>
                </a:solidFill>
              </a:rPr>
              <a:t>Paging</a:t>
            </a:r>
          </a:p>
        </p:txBody>
      </p:sp>
      <p:sp>
        <p:nvSpPr>
          <p:cNvPr id="3" name="Content Placeholder 2"/>
          <p:cNvSpPr>
            <a:spLocks noGrp="1"/>
          </p:cNvSpPr>
          <p:nvPr>
            <p:ph idx="4294967295"/>
          </p:nvPr>
        </p:nvSpPr>
        <p:spPr>
          <a:xfrm>
            <a:off x="52736" y="551769"/>
            <a:ext cx="4671664" cy="3840163"/>
          </a:xfrm>
        </p:spPr>
        <p:txBody>
          <a:bodyPr/>
          <a:lstStyle/>
          <a:p>
            <a:r>
              <a:rPr lang="en-US" sz="2200" dirty="0"/>
              <a:t>The term </a:t>
            </a:r>
            <a:r>
              <a:rPr lang="en-US" sz="2200" i="1" dirty="0"/>
              <a:t>virtual memory </a:t>
            </a:r>
            <a:r>
              <a:rPr lang="en-US" sz="2200" dirty="0"/>
              <a:t>is usually associated with systems that employ paging</a:t>
            </a:r>
          </a:p>
          <a:p>
            <a:r>
              <a:rPr lang="en-US" sz="2200" dirty="0"/>
              <a:t>Each process has its own page table</a:t>
            </a:r>
          </a:p>
          <a:p>
            <a:pPr lvl="1"/>
            <a:r>
              <a:rPr lang="en-US" sz="2200" dirty="0"/>
              <a:t>Each page table entry (PTE) contains the frame number of the corresponding page in main memory</a:t>
            </a:r>
          </a:p>
          <a:p>
            <a:pPr lvl="1"/>
            <a:r>
              <a:rPr lang="en-GB" sz="2200" dirty="0"/>
              <a:t>Page is Present (P) in main memory </a:t>
            </a:r>
          </a:p>
          <a:p>
            <a:pPr lvl="1"/>
            <a:r>
              <a:rPr lang="en-GB" sz="2200" dirty="0"/>
              <a:t>Page is Modified (M)</a:t>
            </a:r>
          </a:p>
          <a:p>
            <a:pPr lvl="1"/>
            <a:r>
              <a:rPr lang="en-GB" sz="2200" dirty="0"/>
              <a:t>Can add protection bits</a:t>
            </a:r>
            <a:endParaRPr lang="en-US" sz="2200" dirty="0"/>
          </a:p>
          <a:p>
            <a:pPr lvl="1"/>
            <a:r>
              <a:rPr lang="en-US" sz="2200" dirty="0"/>
              <a:t>A page table is also needed for a virtual memory  scheme based on paging</a:t>
            </a:r>
          </a:p>
          <a:p>
            <a:endParaRPr lang="en-US" dirty="0"/>
          </a:p>
        </p:txBody>
      </p:sp>
      <p:pic>
        <p:nvPicPr>
          <p:cNvPr id="5" name="Picture 4" descr="f01.pdf">
            <a:extLst>
              <a:ext uri="{FF2B5EF4-FFF2-40B4-BE49-F238E27FC236}">
                <a16:creationId xmlns:a16="http://schemas.microsoft.com/office/drawing/2014/main" id="{B8B4D5B8-4689-414D-B85A-4D7E6BD04CF2}"/>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267200" y="-38100"/>
            <a:ext cx="5469082" cy="7077635"/>
          </a:xfrm>
          <a:prstGeom prst="rect">
            <a:avLst/>
          </a:prstGeom>
        </p:spPr>
      </p:pic>
    </p:spTree>
    <p:extLst>
      <p:ext uri="{BB962C8B-B14F-4D97-AF65-F5344CB8AC3E}">
        <p14:creationId xmlns:p14="http://schemas.microsoft.com/office/powerpoint/2010/main" val="2734837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rPr>
              <a:t>Translation Lookaside</a:t>
            </a:r>
            <a:br>
              <a:rPr lang="en-US" dirty="0">
                <a:solidFill>
                  <a:schemeClr val="accent4">
                    <a:lumMod val="50000"/>
                  </a:schemeClr>
                </a:solidFill>
              </a:rPr>
            </a:br>
            <a:r>
              <a:rPr lang="en-US" dirty="0">
                <a:solidFill>
                  <a:schemeClr val="accent4">
                    <a:lumMod val="50000"/>
                  </a:schemeClr>
                </a:solidFill>
              </a:rPr>
              <a:t>Buffer (TLB)</a:t>
            </a:r>
          </a:p>
        </p:txBody>
      </p:sp>
      <p:sp>
        <p:nvSpPr>
          <p:cNvPr id="3" name="Content Placeholder 2"/>
          <p:cNvSpPr>
            <a:spLocks noGrp="1"/>
          </p:cNvSpPr>
          <p:nvPr>
            <p:ph sz="half" idx="1"/>
          </p:nvPr>
        </p:nvSpPr>
        <p:spPr>
          <a:xfrm>
            <a:off x="4267200" y="1905000"/>
            <a:ext cx="4343400" cy="4068763"/>
          </a:xfrm>
        </p:spPr>
        <p:txBody>
          <a:bodyPr>
            <a:normAutofit fontScale="92500" lnSpcReduction="10000"/>
          </a:bodyPr>
          <a:lstStyle/>
          <a:p>
            <a:r>
              <a:rPr lang="en-US" sz="2200" dirty="0"/>
              <a:t>To overcome the effect of doubling the memory access time, most virtual memory schemes make use of a special high-speed cache called a </a:t>
            </a:r>
            <a:r>
              <a:rPr lang="en-US" sz="2200" b="1" i="1" dirty="0"/>
              <a:t>translation lookaside buffer </a:t>
            </a:r>
            <a:r>
              <a:rPr lang="en-US" sz="2200" dirty="0"/>
              <a:t>(TLB)</a:t>
            </a:r>
          </a:p>
          <a:p>
            <a:pPr lvl="2"/>
            <a:r>
              <a:rPr lang="en-US" sz="2200" dirty="0"/>
              <a:t>This cache functions in the same way as a memory cache and contains those page table entities that have been most recently used</a:t>
            </a:r>
          </a:p>
          <a:p>
            <a:endParaRPr lang="en-US" dirty="0"/>
          </a:p>
        </p:txBody>
      </p:sp>
      <p:sp>
        <p:nvSpPr>
          <p:cNvPr id="11" name="Content Placeholder 10"/>
          <p:cNvSpPr>
            <a:spLocks noGrp="1"/>
          </p:cNvSpPr>
          <p:nvPr>
            <p:ph sz="half" idx="2"/>
          </p:nvPr>
        </p:nvSpPr>
        <p:spPr>
          <a:xfrm>
            <a:off x="152400" y="1905000"/>
            <a:ext cx="3657600" cy="3840163"/>
          </a:xfrm>
        </p:spPr>
        <p:txBody>
          <a:bodyPr>
            <a:normAutofit fontScale="92500" lnSpcReduction="10000"/>
          </a:bodyPr>
          <a:lstStyle/>
          <a:p>
            <a:pPr lvl="0"/>
            <a:r>
              <a:rPr lang="en-US" sz="2200" dirty="0"/>
              <a:t>Each virtual memory reference can cause two physical memory accesses:</a:t>
            </a:r>
          </a:p>
          <a:p>
            <a:pPr marL="855663" lvl="1" indent="-280988"/>
            <a:r>
              <a:rPr lang="en-US" sz="2000" dirty="0"/>
              <a:t>One to fetch the page table entry</a:t>
            </a:r>
          </a:p>
          <a:p>
            <a:pPr marL="855663" lvl="1" indent="-280988"/>
            <a:r>
              <a:rPr lang="en-US" sz="2000" dirty="0"/>
              <a:t>One to fetch the data</a:t>
            </a:r>
          </a:p>
        </p:txBody>
      </p:sp>
      <p:sp>
        <p:nvSpPr>
          <p:cNvPr id="7" name="Footer Placeholder 6"/>
          <p:cNvSpPr>
            <a:spLocks noGrp="1"/>
          </p:cNvSpPr>
          <p:nvPr>
            <p:ph type="ftr" sz="quarter" idx="4294967295"/>
          </p:nvPr>
        </p:nvSpPr>
        <p:spPr>
          <a:xfrm>
            <a:off x="318246" y="6492875"/>
            <a:ext cx="6387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557242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tretch>
            <a:fillRect/>
          </a:stretch>
        </p:blipFill>
        <p:spPr>
          <a:xfrm>
            <a:off x="134470" y="0"/>
            <a:ext cx="8875059" cy="6858000"/>
          </a:xfrm>
          <a:prstGeom prst="rect">
            <a:avLst/>
          </a:prstGeom>
        </p:spPr>
      </p:pic>
      <p:sp>
        <p:nvSpPr>
          <p:cNvPr id="5" name="Footer Placeholder 4"/>
          <p:cNvSpPr>
            <a:spLocks noGrp="1"/>
          </p:cNvSpPr>
          <p:nvPr>
            <p:ph type="ftr" sz="quarter" idx="4294967295"/>
          </p:nvPr>
        </p:nvSpPr>
        <p:spPr>
          <a:xfrm>
            <a:off x="318246" y="6492875"/>
            <a:ext cx="6006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87053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b="1" dirty="0">
                <a:solidFill>
                  <a:schemeClr val="accent1">
                    <a:lumMod val="50000"/>
                  </a:schemeClr>
                </a:solidFill>
              </a:rPr>
              <a:t>Page Size</a:t>
            </a:r>
          </a:p>
        </p:txBody>
      </p:sp>
      <p:sp>
        <p:nvSpPr>
          <p:cNvPr id="3" name="Content Placeholder 2"/>
          <p:cNvSpPr>
            <a:spLocks noGrp="1"/>
          </p:cNvSpPr>
          <p:nvPr>
            <p:ph idx="4294967295"/>
          </p:nvPr>
        </p:nvSpPr>
        <p:spPr>
          <a:xfrm>
            <a:off x="228600" y="1828800"/>
            <a:ext cx="8686800" cy="3733800"/>
          </a:xfrm>
        </p:spPr>
        <p:txBody>
          <a:bodyPr/>
          <a:lstStyle/>
          <a:p>
            <a:r>
              <a:rPr lang="en-US" sz="2400" dirty="0"/>
              <a:t>The smaller the page size, the lesser the amount of internal fragmentation</a:t>
            </a:r>
          </a:p>
          <a:p>
            <a:pPr lvl="2"/>
            <a:r>
              <a:rPr lang="en-US" sz="2000" dirty="0"/>
              <a:t>However, more pages are required per process</a:t>
            </a:r>
          </a:p>
          <a:p>
            <a:pPr lvl="2"/>
            <a:r>
              <a:rPr lang="en-US" sz="2000" dirty="0"/>
              <a:t>More pages per process means larger page tables</a:t>
            </a:r>
          </a:p>
          <a:p>
            <a:pPr lvl="2"/>
            <a:r>
              <a:rPr lang="en-US" sz="2000" dirty="0"/>
              <a:t>For large programs in a heavily multiprogrammed environment some portion of the page tables of active processes must be in virtual memory instead of main memory</a:t>
            </a:r>
          </a:p>
          <a:p>
            <a:pPr lvl="2"/>
            <a:r>
              <a:rPr lang="en-US" sz="2000" dirty="0"/>
              <a:t>The physical characteristics of most secondary-memory devices favor a larger page size for more efficient block transfer of data</a:t>
            </a:r>
          </a:p>
          <a:p>
            <a:endParaRPr lang="en-US" dirty="0"/>
          </a:p>
        </p:txBody>
      </p:sp>
    </p:spTree>
    <p:extLst>
      <p:ext uri="{BB962C8B-B14F-4D97-AF65-F5344CB8AC3E}">
        <p14:creationId xmlns:p14="http://schemas.microsoft.com/office/powerpoint/2010/main" val="1009837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a:solidFill>
                  <a:schemeClr val="accent1">
                    <a:lumMod val="50000"/>
                  </a:schemeClr>
                </a:solidFill>
              </a:rPr>
              <a:t>Segmentation</a:t>
            </a:r>
          </a:p>
        </p:txBody>
      </p:sp>
      <p:sp>
        <p:nvSpPr>
          <p:cNvPr id="3" name="Content Placeholder 2"/>
          <p:cNvSpPr>
            <a:spLocks noGrp="1"/>
          </p:cNvSpPr>
          <p:nvPr>
            <p:ph idx="4294967295"/>
          </p:nvPr>
        </p:nvSpPr>
        <p:spPr>
          <a:xfrm>
            <a:off x="762000" y="2209800"/>
            <a:ext cx="7620000" cy="1295400"/>
          </a:xfrm>
        </p:spPr>
        <p:txBody>
          <a:bodyPr>
            <a:normAutofit/>
          </a:bodyPr>
          <a:lstStyle/>
          <a:p>
            <a:r>
              <a:rPr lang="en-NZ" sz="2200" dirty="0"/>
              <a:t>Segmentation allows the programmer to view memory as consisting of multiple address spaces or segments</a:t>
            </a:r>
          </a:p>
        </p:txBody>
      </p:sp>
      <p:cxnSp>
        <p:nvCxnSpPr>
          <p:cNvPr id="7" name="Straight Connector 6"/>
          <p:cNvCxnSpPr/>
          <p:nvPr/>
        </p:nvCxnSpPr>
        <p:spPr>
          <a:xfrm rot="10800000">
            <a:off x="2590800" y="3505200"/>
            <a:ext cx="3505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4294967295"/>
          </p:nvPr>
        </p:nvSpPr>
        <p:spPr>
          <a:xfrm>
            <a:off x="318246" y="6492875"/>
            <a:ext cx="7073153" cy="365125"/>
          </a:xfrm>
          <a:prstGeom prst="rect">
            <a:avLst/>
          </a:prstGeom>
        </p:spPr>
        <p:txBody>
          <a:bodyPr/>
          <a:lstStyle/>
          <a:p>
            <a:pPr>
              <a:defRPr/>
            </a:pPr>
            <a:r>
              <a:rPr lang="en-US" dirty="0"/>
              <a:t>© 2017 Pearson Education, Inc., Hoboken, NJ. All rights reserved. </a:t>
            </a:r>
          </a:p>
        </p:txBody>
      </p:sp>
      <p:sp>
        <p:nvSpPr>
          <p:cNvPr id="10" name="TextBox 9"/>
          <p:cNvSpPr txBox="1"/>
          <p:nvPr/>
        </p:nvSpPr>
        <p:spPr>
          <a:xfrm>
            <a:off x="762000" y="3886200"/>
            <a:ext cx="7738016" cy="2816156"/>
          </a:xfrm>
          <a:prstGeom prst="rect">
            <a:avLst/>
          </a:prstGeom>
          <a:noFill/>
        </p:spPr>
        <p:txBody>
          <a:bodyPr wrap="none" rtlCol="0">
            <a:spAutoFit/>
          </a:bodyPr>
          <a:lstStyle/>
          <a:p>
            <a:pPr lvl="0"/>
            <a:r>
              <a:rPr lang="en-US" sz="2200" dirty="0">
                <a:solidFill>
                  <a:schemeClr val="tx1">
                    <a:lumMod val="85000"/>
                    <a:lumOff val="15000"/>
                  </a:schemeClr>
                </a:solidFill>
                <a:latin typeface="+mn-lt"/>
              </a:rPr>
              <a:t>			</a:t>
            </a:r>
            <a:r>
              <a:rPr lang="en-US" sz="2400" dirty="0">
                <a:solidFill>
                  <a:schemeClr val="tx1">
                    <a:lumMod val="85000"/>
                    <a:lumOff val="15000"/>
                  </a:schemeClr>
                </a:solidFill>
                <a:latin typeface="+mn-lt"/>
              </a:rPr>
              <a:t>Advantages:</a:t>
            </a:r>
          </a:p>
          <a:p>
            <a:pPr lvl="0"/>
            <a:endParaRPr lang="en-US" dirty="0"/>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Simplifies handling of growing data structures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Allows programs to be altered and recompiled independently</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sharing data among processes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protection</a:t>
            </a:r>
          </a:p>
          <a:p>
            <a:endParaRPr lang="en-US" dirty="0"/>
          </a:p>
        </p:txBody>
      </p:sp>
    </p:spTree>
    <p:extLst>
      <p:ext uri="{BB962C8B-B14F-4D97-AF65-F5344CB8AC3E}">
        <p14:creationId xmlns:p14="http://schemas.microsoft.com/office/powerpoint/2010/main" val="2052756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lumMod val="75000"/>
                  </a:schemeClr>
                </a:solidFill>
              </a:rPr>
              <a:t>Combined Paging and Segmentation</a:t>
            </a:r>
          </a:p>
        </p:txBody>
      </p:sp>
      <p:graphicFrame>
        <p:nvGraphicFramePr>
          <p:cNvPr id="5" name="Diagram 4"/>
          <p:cNvGraphicFramePr/>
          <p:nvPr/>
        </p:nvGraphicFramePr>
        <p:xfrm>
          <a:off x="381000" y="2057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6006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879427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4294967295"/>
          </p:nvPr>
        </p:nvSpPr>
        <p:spPr>
          <a:xfrm>
            <a:off x="318246" y="6492875"/>
            <a:ext cx="64635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8475997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3">
                    <a:lumMod val="50000"/>
                  </a:schemeClr>
                </a:solidFill>
              </a:rPr>
              <a:t>Protection and Sharing</a:t>
            </a:r>
          </a:p>
        </p:txBody>
      </p:sp>
      <p:sp>
        <p:nvSpPr>
          <p:cNvPr id="3" name="Content Placeholder 2"/>
          <p:cNvSpPr>
            <a:spLocks noGrp="1"/>
          </p:cNvSpPr>
          <p:nvPr>
            <p:ph idx="4294967295"/>
          </p:nvPr>
        </p:nvSpPr>
        <p:spPr>
          <a:xfrm>
            <a:off x="457200" y="2286000"/>
            <a:ext cx="8229600" cy="3840163"/>
          </a:xfrm>
        </p:spPr>
        <p:txBody>
          <a:bodyPr>
            <a:normAutofit/>
          </a:bodyPr>
          <a:lstStyle/>
          <a:p>
            <a:r>
              <a:rPr lang="en-NZ" sz="2200" dirty="0"/>
              <a:t>Segmentation lends itself to the implementation of protection and sharing policies</a:t>
            </a:r>
          </a:p>
          <a:p>
            <a:r>
              <a:rPr lang="en-NZ" sz="2200" dirty="0"/>
              <a:t>Each entry has a base address and length so inadvertent memory access can be controlled</a:t>
            </a:r>
          </a:p>
          <a:p>
            <a:r>
              <a:rPr lang="en-NZ" sz="2200" dirty="0"/>
              <a:t>Sharing can be achieved by segments referencing multiple processes</a:t>
            </a:r>
          </a:p>
        </p:txBody>
      </p:sp>
      <p:sp>
        <p:nvSpPr>
          <p:cNvPr id="7" name="Footer Placeholder 6"/>
          <p:cNvSpPr>
            <a:spLocks noGrp="1"/>
          </p:cNvSpPr>
          <p:nvPr>
            <p:ph type="ftr" sz="quarter" idx="4294967295"/>
          </p:nvPr>
        </p:nvSpPr>
        <p:spPr>
          <a:xfrm>
            <a:off x="318246" y="6492875"/>
            <a:ext cx="5015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47970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112642" name="Rectangle 2"/>
          <p:cNvSpPr>
            <a:spLocks noGrp="1" noChangeArrowheads="1"/>
          </p:cNvSpPr>
          <p:nvPr>
            <p:ph type="title"/>
          </p:nvPr>
        </p:nvSpPr>
        <p:spPr>
          <a:xfrm>
            <a:off x="685800" y="0"/>
            <a:ext cx="7772400" cy="1428750"/>
          </a:xfrm>
        </p:spPr>
        <p:txBody>
          <a:bodyPr/>
          <a:lstStyle/>
          <a:p>
            <a:r>
              <a:rPr lang="en-US"/>
              <a:t>Calling Methods, cont.</a:t>
            </a:r>
            <a:endParaRPr lang="en-US">
              <a:solidFill>
                <a:schemeClr val="tx1"/>
              </a:solidFill>
            </a:endParaRPr>
          </a:p>
        </p:txBody>
      </p:sp>
      <p:sp>
        <p:nvSpPr>
          <p:cNvPr id="112647" name="Rectangle 7"/>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112649" name="Rectangle 9"/>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112648" name="Object 8"/>
          <p:cNvGraphicFramePr>
            <a:graphicFrameLocks noChangeAspect="1"/>
          </p:cNvGraphicFramePr>
          <p:nvPr/>
        </p:nvGraphicFramePr>
        <p:xfrm>
          <a:off x="228600" y="1676400"/>
          <a:ext cx="8610600" cy="3257550"/>
        </p:xfrm>
        <a:graphic>
          <a:graphicData uri="http://schemas.openxmlformats.org/presentationml/2006/ole">
            <mc:AlternateContent xmlns:mc="http://schemas.openxmlformats.org/markup-compatibility/2006">
              <mc:Choice xmlns:v="urn:schemas-microsoft-com:vml" Requires="v">
                <p:oleObj spid="_x0000_s2049" name="Picture" r:id="rId4" imgW="4229280" imgH="1600200" progId="Word.Picture.8">
                  <p:embed/>
                </p:oleObj>
              </mc:Choice>
              <mc:Fallback>
                <p:oleObj name="Picture" r:id="rId4" imgW="4229280" imgH="1600200" progId="Word.Picture.8">
                  <p:embed/>
                  <p:pic>
                    <p:nvPicPr>
                      <p:cNvPr id="1126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610600" cy="3257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49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3.pdf"/>
          <p:cNvPicPr>
            <a:picLocks noChangeAspect="1"/>
          </p:cNvPicPr>
          <p:nvPr/>
        </p:nvPicPr>
        <p:blipFill>
          <a:blip r:embed="rId3"/>
          <a:srcRect l="7059" t="15455" r="14118" b="14545"/>
          <a:stretch>
            <a:fillRect/>
          </a:stretch>
        </p:blipFill>
        <p:spPr>
          <a:xfrm>
            <a:off x="2057400" y="533400"/>
            <a:ext cx="5240561" cy="6022716"/>
          </a:xfrm>
          <a:prstGeom prst="rect">
            <a:avLst/>
          </a:prstGeom>
        </p:spPr>
      </p:pic>
      <p:sp>
        <p:nvSpPr>
          <p:cNvPr id="5" name="Footer Placeholder 4"/>
          <p:cNvSpPr>
            <a:spLocks noGrp="1"/>
          </p:cNvSpPr>
          <p:nvPr>
            <p:ph type="ftr" sz="quarter" idx="4294967295"/>
          </p:nvPr>
        </p:nvSpPr>
        <p:spPr>
          <a:xfrm>
            <a:off x="318246" y="6492875"/>
            <a:ext cx="6311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77547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3"/>
            <a:ext cx="9144000" cy="1067748"/>
          </a:xfrm>
        </p:spPr>
        <p:txBody>
          <a:bodyPr/>
          <a:lstStyle/>
          <a:p>
            <a:pPr algn="ctr">
              <a:tabLst>
                <a:tab pos="1804988" algn="l"/>
              </a:tabLst>
            </a:pPr>
            <a:r>
              <a:rPr lang="en-NZ" b="1" dirty="0">
                <a:solidFill>
                  <a:schemeClr val="accent1">
                    <a:lumMod val="50000"/>
                  </a:schemeClr>
                </a:solidFill>
              </a:rPr>
              <a:t>Operating System Software</a:t>
            </a:r>
          </a:p>
        </p:txBody>
      </p:sp>
      <p:graphicFrame>
        <p:nvGraphicFramePr>
          <p:cNvPr id="4" name="Content Placeholder 3"/>
          <p:cNvGraphicFramePr>
            <a:graphicFrameLocks noGrp="1"/>
          </p:cNvGraphicFramePr>
          <p:nvPr>
            <p:ph idx="4294967295"/>
          </p:nvPr>
        </p:nvGraphicFramePr>
        <p:xfrm>
          <a:off x="457200" y="23622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6844553" cy="365125"/>
          </a:xfrm>
          <a:prstGeom prst="rect">
            <a:avLst/>
          </a:prstGeom>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1855762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5964" y="1676400"/>
            <a:ext cx="8072072" cy="3505200"/>
          </a:xfrm>
          <a:prstGeom prst="rect">
            <a:avLst/>
          </a:prstGeom>
        </p:spPr>
      </p:pic>
      <p:sp>
        <p:nvSpPr>
          <p:cNvPr id="6" name="TextBox 5"/>
          <p:cNvSpPr txBox="1"/>
          <p:nvPr/>
        </p:nvSpPr>
        <p:spPr>
          <a:xfrm>
            <a:off x="381000" y="5795848"/>
            <a:ext cx="8382000" cy="369332"/>
          </a:xfrm>
          <a:prstGeom prst="rect">
            <a:avLst/>
          </a:prstGeom>
          <a:noFill/>
        </p:spPr>
        <p:txBody>
          <a:bodyPr wrap="square" rtlCol="0">
            <a:spAutoFit/>
          </a:bodyPr>
          <a:lstStyle/>
          <a:p>
            <a:pPr algn="ctr"/>
            <a:r>
              <a:rPr lang="en-US" b="1" dirty="0">
                <a:latin typeface="+mn-lt"/>
              </a:rPr>
              <a:t>Table 8.4   Operating System Policies for Virtual Memory</a:t>
            </a:r>
            <a:r>
              <a:rPr lang="en-US" dirty="0">
                <a:latin typeface="+mn-lt"/>
              </a:rPr>
              <a:t> </a:t>
            </a:r>
          </a:p>
        </p:txBody>
      </p:sp>
      <p:sp>
        <p:nvSpPr>
          <p:cNvPr id="8" name="Footer Placeholder 7"/>
          <p:cNvSpPr>
            <a:spLocks noGrp="1"/>
          </p:cNvSpPr>
          <p:nvPr>
            <p:ph type="ftr" sz="quarter" idx="4294967295"/>
          </p:nvPr>
        </p:nvSpPr>
        <p:spPr>
          <a:xfrm>
            <a:off x="318246" y="6492875"/>
            <a:ext cx="7454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684438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Frame Locking</a:t>
            </a:r>
            <a:endParaRPr lang="en-US" b="1" dirty="0">
              <a:solidFill>
                <a:schemeClr val="accent5">
                  <a:lumMod val="50000"/>
                </a:schemeClr>
              </a:solidFill>
            </a:endParaRPr>
          </a:p>
        </p:txBody>
      </p:sp>
      <p:sp>
        <p:nvSpPr>
          <p:cNvPr id="3" name="Content Placeholder 2"/>
          <p:cNvSpPr>
            <a:spLocks noGrp="1"/>
          </p:cNvSpPr>
          <p:nvPr>
            <p:ph idx="4294967295"/>
          </p:nvPr>
        </p:nvSpPr>
        <p:spPr>
          <a:xfrm>
            <a:off x="381000" y="2362200"/>
            <a:ext cx="8229600" cy="4876800"/>
          </a:xfrm>
        </p:spPr>
        <p:txBody>
          <a:bodyPr>
            <a:normAutofit/>
          </a:bodyPr>
          <a:lstStyle/>
          <a:p>
            <a:pPr>
              <a:buSzPct val="125000"/>
              <a:buFont typeface="Wingdings" charset="2"/>
              <a:buChar char="§"/>
            </a:pPr>
            <a:r>
              <a:rPr lang="en-US" sz="2400" dirty="0"/>
              <a:t>When a frame is locked the page currently stored in that frame may not be replaced</a:t>
            </a:r>
          </a:p>
          <a:p>
            <a:pPr marL="1092200" lvl="1" indent="-292100">
              <a:buSzPct val="125000"/>
              <a:buFont typeface="Wingdings" charset="2"/>
              <a:buChar char="§"/>
            </a:pPr>
            <a:r>
              <a:rPr lang="en-US" sz="2200" dirty="0"/>
              <a:t>Kernel of the OS as well as key control structures are held in locked frames</a:t>
            </a:r>
          </a:p>
          <a:p>
            <a:pPr marL="1092200" lvl="1" indent="-292100">
              <a:buSzPct val="125000"/>
              <a:buFont typeface="Wingdings" charset="2"/>
              <a:buChar char="§"/>
            </a:pPr>
            <a:r>
              <a:rPr lang="en-US" sz="2200" dirty="0"/>
              <a:t>I/O buffers and time-critical areas may be locked into main memory frames</a:t>
            </a:r>
          </a:p>
          <a:p>
            <a:pPr marL="1092200" lvl="1" indent="-292100">
              <a:buSzPct val="125000"/>
              <a:buFont typeface="Wingdings" charset="2"/>
              <a:buChar char="§"/>
            </a:pPr>
            <a:r>
              <a:rPr lang="en-US" sz="2200" dirty="0"/>
              <a:t>Locking is achieved by associating a lock bit with each frame</a:t>
            </a:r>
          </a:p>
        </p:txBody>
      </p:sp>
      <p:sp>
        <p:nvSpPr>
          <p:cNvPr id="7" name="Footer Placeholder 6"/>
          <p:cNvSpPr>
            <a:spLocks noGrp="1"/>
          </p:cNvSpPr>
          <p:nvPr>
            <p:ph type="ftr" sz="quarter" idx="4294967295"/>
          </p:nvPr>
        </p:nvSpPr>
        <p:spPr>
          <a:xfrm>
            <a:off x="318246" y="6492875"/>
            <a:ext cx="6006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002726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5607" y="3352800"/>
            <a:ext cx="7151193" cy="3203429"/>
          </a:xfrm>
          <a:prstGeom prst="rect">
            <a:avLst/>
          </a:prstGeom>
        </p:spPr>
      </p:pic>
      <p:sp>
        <p:nvSpPr>
          <p:cNvPr id="9" name="TextBox 8"/>
          <p:cNvSpPr txBox="1"/>
          <p:nvPr/>
        </p:nvSpPr>
        <p:spPr>
          <a:xfrm>
            <a:off x="6248400" y="5888293"/>
            <a:ext cx="2842615" cy="923330"/>
          </a:xfrm>
          <a:prstGeom prst="rect">
            <a:avLst/>
          </a:prstGeom>
          <a:noFill/>
        </p:spPr>
        <p:txBody>
          <a:bodyPr wrap="square" rtlCol="0">
            <a:spAutoFit/>
          </a:bodyPr>
          <a:lstStyle/>
          <a:p>
            <a:r>
              <a:rPr lang="en-GB" dirty="0"/>
              <a:t>Approximate number of clock cycles to access the memory element</a:t>
            </a:r>
          </a:p>
        </p:txBody>
      </p:sp>
      <p:sp>
        <p:nvSpPr>
          <p:cNvPr id="2" name="Title 1">
            <a:extLst>
              <a:ext uri="{FF2B5EF4-FFF2-40B4-BE49-F238E27FC236}">
                <a16:creationId xmlns:a16="http://schemas.microsoft.com/office/drawing/2014/main" id="{447AAE7F-922B-694E-9310-3F97BD71774C}"/>
              </a:ext>
            </a:extLst>
          </p:cNvPr>
          <p:cNvSpPr>
            <a:spLocks noGrp="1"/>
          </p:cNvSpPr>
          <p:nvPr>
            <p:ph type="title"/>
          </p:nvPr>
        </p:nvSpPr>
        <p:spPr>
          <a:xfrm>
            <a:off x="457200" y="46377"/>
            <a:ext cx="8229600" cy="791823"/>
          </a:xfrm>
        </p:spPr>
        <p:txBody>
          <a:bodyPr/>
          <a:lstStyle/>
          <a:p>
            <a:r>
              <a:rPr lang="en-US" dirty="0"/>
              <a:t>Outline</a:t>
            </a:r>
          </a:p>
        </p:txBody>
      </p:sp>
      <p:sp>
        <p:nvSpPr>
          <p:cNvPr id="5" name="TextBox 4">
            <a:extLst>
              <a:ext uri="{FF2B5EF4-FFF2-40B4-BE49-F238E27FC236}">
                <a16:creationId xmlns:a16="http://schemas.microsoft.com/office/drawing/2014/main" id="{6E06E1AA-3E75-C542-9E2E-C64165A93EE3}"/>
              </a:ext>
            </a:extLst>
          </p:cNvPr>
          <p:cNvSpPr txBox="1"/>
          <p:nvPr/>
        </p:nvSpPr>
        <p:spPr>
          <a:xfrm>
            <a:off x="-7593496" y="-1007165"/>
            <a:ext cx="184731" cy="369332"/>
          </a:xfrm>
          <a:prstGeom prst="rect">
            <a:avLst/>
          </a:prstGeom>
          <a:noFill/>
        </p:spPr>
        <p:txBody>
          <a:bodyPr wrap="none" rtlCol="0">
            <a:spAutoFit/>
          </a:bodyPr>
          <a:lstStyle/>
          <a:p>
            <a:endParaRPr lang="en-US" dirty="0"/>
          </a:p>
        </p:txBody>
      </p:sp>
      <p:sp>
        <p:nvSpPr>
          <p:cNvPr id="3" name="Content Placeholder 2">
            <a:extLst>
              <a:ext uri="{FF2B5EF4-FFF2-40B4-BE49-F238E27FC236}">
                <a16:creationId xmlns:a16="http://schemas.microsoft.com/office/drawing/2014/main" id="{1139A843-FA3B-A447-8384-EBA2A4D86480}"/>
              </a:ext>
            </a:extLst>
          </p:cNvPr>
          <p:cNvSpPr>
            <a:spLocks noGrp="1"/>
          </p:cNvSpPr>
          <p:nvPr>
            <p:ph idx="1"/>
          </p:nvPr>
        </p:nvSpPr>
        <p:spPr>
          <a:xfrm>
            <a:off x="14287" y="900112"/>
            <a:ext cx="8229600" cy="4525963"/>
          </a:xfrm>
        </p:spPr>
        <p:txBody>
          <a:bodyPr/>
          <a:lstStyle/>
          <a:p>
            <a:r>
              <a:rPr lang="en-US" dirty="0"/>
              <a:t>Memory Definitions </a:t>
            </a:r>
          </a:p>
          <a:p>
            <a:pPr lvl="1"/>
            <a:r>
              <a:rPr lang="en-US" dirty="0">
                <a:solidFill>
                  <a:schemeClr val="bg1">
                    <a:lumMod val="50000"/>
                  </a:schemeClr>
                </a:solidFill>
              </a:rPr>
              <a:t>Stack vs. Heap</a:t>
            </a:r>
          </a:p>
          <a:p>
            <a:pPr lvl="1"/>
            <a:r>
              <a:rPr lang="en-US" dirty="0">
                <a:solidFill>
                  <a:schemeClr val="bg1">
                    <a:lumMod val="50000"/>
                  </a:schemeClr>
                </a:solidFill>
              </a:rPr>
              <a:t>Memory Hierarchy </a:t>
            </a:r>
          </a:p>
          <a:p>
            <a:endParaRPr lang="en-US" dirty="0"/>
          </a:p>
          <a:p>
            <a:r>
              <a:rPr lang="en-US" dirty="0"/>
              <a:t>Memory Management Requirements</a:t>
            </a:r>
          </a:p>
          <a:p>
            <a:pPr lvl="1"/>
            <a:r>
              <a:rPr lang="en-US" dirty="0">
                <a:solidFill>
                  <a:schemeClr val="bg1">
                    <a:lumMod val="50000"/>
                  </a:schemeClr>
                </a:solidFill>
              </a:rPr>
              <a:t>Relocation</a:t>
            </a:r>
          </a:p>
          <a:p>
            <a:pPr lvl="1"/>
            <a:r>
              <a:rPr lang="en-US" dirty="0">
                <a:solidFill>
                  <a:schemeClr val="bg1">
                    <a:lumMod val="50000"/>
                  </a:schemeClr>
                </a:solidFill>
              </a:rPr>
              <a:t>Protection</a:t>
            </a:r>
          </a:p>
          <a:p>
            <a:pPr lvl="1"/>
            <a:r>
              <a:rPr lang="en-GB" dirty="0">
                <a:solidFill>
                  <a:schemeClr val="bg1">
                    <a:lumMod val="50000"/>
                  </a:schemeClr>
                </a:solidFill>
              </a:rPr>
              <a:t>Sharing</a:t>
            </a:r>
          </a:p>
          <a:p>
            <a:pPr lvl="1"/>
            <a:r>
              <a:rPr lang="en-GB" dirty="0">
                <a:solidFill>
                  <a:schemeClr val="bg1">
                    <a:lumMod val="50000"/>
                  </a:schemeClr>
                </a:solidFill>
              </a:rPr>
              <a:t>Logical organization</a:t>
            </a:r>
          </a:p>
          <a:p>
            <a:pPr lvl="1"/>
            <a:r>
              <a:rPr lang="en-GB" dirty="0">
                <a:solidFill>
                  <a:schemeClr val="bg1">
                    <a:lumMod val="50000"/>
                  </a:schemeClr>
                </a:solidFill>
              </a:rPr>
              <a:t>Physical organization</a:t>
            </a:r>
          </a:p>
          <a:p>
            <a:pPr lvl="1"/>
            <a:r>
              <a:rPr lang="en-GB" dirty="0">
                <a:solidFill>
                  <a:schemeClr val="bg1">
                    <a:lumMod val="50000"/>
                  </a:schemeClr>
                </a:solidFill>
              </a:rPr>
              <a:t>Memory Partitioning</a:t>
            </a:r>
          </a:p>
        </p:txBody>
      </p:sp>
      <p:sp>
        <p:nvSpPr>
          <p:cNvPr id="7" name="Rectangle 6"/>
          <p:cNvSpPr/>
          <p:nvPr/>
        </p:nvSpPr>
        <p:spPr>
          <a:xfrm>
            <a:off x="4800600" y="933449"/>
            <a:ext cx="4572000" cy="1754326"/>
          </a:xfrm>
          <a:prstGeom prst="rect">
            <a:avLst/>
          </a:prstGeom>
        </p:spPr>
        <p:txBody>
          <a:bodyPr>
            <a:spAutoFit/>
          </a:bodyPr>
          <a:lstStyle/>
          <a:p>
            <a:pPr marL="285750" indent="-285750">
              <a:buFont typeface="Arial" panose="020B0604020202020204" pitchFamily="34" charset="0"/>
              <a:buChar char="•"/>
            </a:pPr>
            <a:r>
              <a:rPr lang="en-GB" dirty="0"/>
              <a:t>Virtual Memory</a:t>
            </a:r>
          </a:p>
          <a:p>
            <a:pPr marL="742950" lvl="1" indent="-285750">
              <a:buFont typeface="System Font"/>
              <a:buChar char="⁻"/>
            </a:pPr>
            <a:r>
              <a:rPr lang="en-GB" dirty="0">
                <a:solidFill>
                  <a:schemeClr val="bg1">
                    <a:lumMod val="50000"/>
                  </a:schemeClr>
                </a:solidFill>
              </a:rPr>
              <a:t>Hardware and control Structures</a:t>
            </a:r>
          </a:p>
          <a:p>
            <a:pPr marL="742950" lvl="1" indent="-285750">
              <a:buFont typeface="System Font"/>
              <a:buChar char="⁻"/>
            </a:pPr>
            <a:r>
              <a:rPr lang="en-GB" dirty="0">
                <a:solidFill>
                  <a:schemeClr val="bg1">
                    <a:lumMod val="50000"/>
                  </a:schemeClr>
                </a:solidFill>
              </a:rPr>
              <a:t>Segmentation</a:t>
            </a:r>
          </a:p>
          <a:p>
            <a:pPr marL="742950" lvl="1" indent="-285750">
              <a:buFont typeface="System Font"/>
              <a:buChar char="⁻"/>
            </a:pPr>
            <a:r>
              <a:rPr lang="en-GB" dirty="0">
                <a:solidFill>
                  <a:schemeClr val="bg1">
                    <a:lumMod val="50000"/>
                  </a:schemeClr>
                </a:solidFill>
              </a:rPr>
              <a:t>Paging</a:t>
            </a:r>
          </a:p>
          <a:p>
            <a:pPr marL="742950" lvl="1" indent="-285750">
              <a:buFont typeface="System Font"/>
              <a:buChar char="⁻"/>
            </a:pPr>
            <a:r>
              <a:rPr lang="en-GB" dirty="0">
                <a:solidFill>
                  <a:schemeClr val="bg1">
                    <a:lumMod val="50000"/>
                  </a:schemeClr>
                </a:solidFill>
              </a:rPr>
              <a:t>Protection and Sharing</a:t>
            </a:r>
          </a:p>
          <a:p>
            <a:pPr marL="285750" indent="-285750">
              <a:buFont typeface="Arial" panose="020B0604020202020204" pitchFamily="34" charset="0"/>
              <a:buChar char="•"/>
            </a:pPr>
            <a:r>
              <a:rPr lang="en-GB" dirty="0"/>
              <a:t>Case Studies</a:t>
            </a:r>
          </a:p>
        </p:txBody>
      </p:sp>
    </p:spTree>
    <p:extLst>
      <p:ext uri="{BB962C8B-B14F-4D97-AF65-F5344CB8AC3E}">
        <p14:creationId xmlns:p14="http://schemas.microsoft.com/office/powerpoint/2010/main" val="2965178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0"/>
            <a:ext cx="7824788" cy="991548"/>
          </a:xfrm>
        </p:spPr>
        <p:txBody>
          <a:bodyPr/>
          <a:lstStyle/>
          <a:p>
            <a:pPr algn="ctr"/>
            <a:r>
              <a:rPr lang="en-NZ" dirty="0">
                <a:solidFill>
                  <a:schemeClr val="accent1">
                    <a:lumMod val="75000"/>
                  </a:schemeClr>
                </a:solidFill>
              </a:rPr>
              <a:t>UNIX</a:t>
            </a:r>
          </a:p>
        </p:txBody>
      </p:sp>
      <p:sp>
        <p:nvSpPr>
          <p:cNvPr id="3" name="Content Placeholder 2"/>
          <p:cNvSpPr>
            <a:spLocks noGrp="1"/>
          </p:cNvSpPr>
          <p:nvPr>
            <p:ph idx="4294967295"/>
          </p:nvPr>
        </p:nvSpPr>
        <p:spPr>
          <a:xfrm>
            <a:off x="609600" y="914400"/>
            <a:ext cx="8001000" cy="4114800"/>
          </a:xfrm>
        </p:spPr>
        <p:txBody>
          <a:bodyPr>
            <a:normAutofit/>
          </a:bodyPr>
          <a:lstStyle/>
          <a:p>
            <a:r>
              <a:rPr lang="en-NZ" sz="2400" dirty="0"/>
              <a:t>Intended to be machine independent so its memory management schemes will vary</a:t>
            </a:r>
          </a:p>
          <a:p>
            <a:pPr lvl="1"/>
            <a:r>
              <a:rPr lang="en-NZ" sz="2000" dirty="0"/>
              <a:t>Early UNIX: variable partitioning with no virtual memory scheme</a:t>
            </a:r>
          </a:p>
          <a:p>
            <a:pPr lvl="1"/>
            <a:r>
              <a:rPr lang="en-NZ" sz="2000" dirty="0"/>
              <a:t>Current implementations of UNIX and Solaris make use of paged virtual memory</a:t>
            </a:r>
          </a:p>
        </p:txBody>
      </p:sp>
      <p:graphicFrame>
        <p:nvGraphicFramePr>
          <p:cNvPr id="4" name="Diagram 3"/>
          <p:cNvGraphicFramePr/>
          <p:nvPr>
            <p:extLst>
              <p:ext uri="{D42A27DB-BD31-4B8C-83A1-F6EECF244321}">
                <p14:modId xmlns:p14="http://schemas.microsoft.com/office/powerpoint/2010/main" val="2388009791"/>
              </p:ext>
            </p:extLst>
          </p:nvPr>
        </p:nvGraphicFramePr>
        <p:xfrm>
          <a:off x="609600" y="27432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69969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682564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04800" y="5334000"/>
            <a:ext cx="2667000" cy="1066800"/>
          </a:xfrm>
        </p:spPr>
        <p:txBody>
          <a:bodyPr/>
          <a:lstStyle/>
          <a:p>
            <a:endParaRPr lang="en-US" dirty="0"/>
          </a:p>
          <a:p>
            <a:endParaRPr lang="en-US" dirty="0"/>
          </a:p>
        </p:txBody>
      </p:sp>
      <p:pic>
        <p:nvPicPr>
          <p:cNvPr id="10" name="Picture 9"/>
          <p:cNvPicPr>
            <a:picLocks noChangeAspect="1"/>
          </p:cNvPicPr>
          <p:nvPr/>
        </p:nvPicPr>
        <p:blipFill>
          <a:blip r:embed="rId3"/>
          <a:stretch>
            <a:fillRect/>
          </a:stretch>
        </p:blipFill>
        <p:spPr>
          <a:xfrm>
            <a:off x="533400" y="457200"/>
            <a:ext cx="5791200" cy="5986684"/>
          </a:xfrm>
          <a:prstGeom prst="rect">
            <a:avLst/>
          </a:prstGeom>
        </p:spPr>
      </p:pic>
      <p:sp>
        <p:nvSpPr>
          <p:cNvPr id="11" name="TextBox 10"/>
          <p:cNvSpPr txBox="1"/>
          <p:nvPr/>
        </p:nvSpPr>
        <p:spPr>
          <a:xfrm>
            <a:off x="6400800" y="1143000"/>
            <a:ext cx="2286000" cy="2800767"/>
          </a:xfrm>
          <a:prstGeom prst="rect">
            <a:avLst/>
          </a:prstGeom>
          <a:noFill/>
        </p:spPr>
        <p:txBody>
          <a:bodyPr wrap="square" rtlCol="0">
            <a:spAutoFit/>
          </a:bodyPr>
          <a:lstStyle/>
          <a:p>
            <a:pPr algn="ctr"/>
            <a:r>
              <a:rPr lang="en-US" sz="3200" b="1" dirty="0">
                <a:latin typeface="+mj-lt"/>
              </a:rPr>
              <a:t>Table 8.6  </a:t>
            </a:r>
          </a:p>
          <a:p>
            <a:pPr algn="ctr"/>
            <a:endParaRPr lang="en-US" sz="3200" b="1" dirty="0">
              <a:latin typeface="+mj-lt"/>
            </a:endParaRPr>
          </a:p>
          <a:p>
            <a:pPr algn="ctr"/>
            <a:r>
              <a:rPr lang="en-US" sz="2400" b="1" dirty="0">
                <a:latin typeface="+mj-lt"/>
              </a:rPr>
              <a:t>UNIX SVR4 Memory Management Parameters </a:t>
            </a:r>
          </a:p>
          <a:p>
            <a:pPr algn="ctr"/>
            <a:r>
              <a:rPr lang="en-US" sz="1600" dirty="0">
                <a:latin typeface="+mj-lt"/>
              </a:rPr>
              <a:t>(page 1 of 2) </a:t>
            </a:r>
          </a:p>
        </p:txBody>
      </p:sp>
      <p:sp>
        <p:nvSpPr>
          <p:cNvPr id="12" name="TextBox 11"/>
          <p:cNvSpPr txBox="1"/>
          <p:nvPr/>
        </p:nvSpPr>
        <p:spPr>
          <a:xfrm>
            <a:off x="6400800" y="6019800"/>
            <a:ext cx="2362200" cy="461665"/>
          </a:xfrm>
          <a:prstGeom prst="rect">
            <a:avLst/>
          </a:prstGeom>
          <a:noFill/>
        </p:spPr>
        <p:txBody>
          <a:bodyPr wrap="square" rtlCol="0">
            <a:spAutoFit/>
          </a:bodyPr>
          <a:lstStyle/>
          <a:p>
            <a:r>
              <a:rPr lang="en-US" sz="1200" dirty="0">
                <a:latin typeface="+mn-lt"/>
              </a:rPr>
              <a:t>(Table can be found on page 381 in the textbook)</a:t>
            </a:r>
          </a:p>
        </p:txBody>
      </p:sp>
      <p:sp>
        <p:nvSpPr>
          <p:cNvPr id="14" name="Footer Placeholder 13"/>
          <p:cNvSpPr>
            <a:spLocks noGrp="1"/>
          </p:cNvSpPr>
          <p:nvPr>
            <p:ph type="ftr" sz="quarter" idx="4294967295"/>
          </p:nvPr>
        </p:nvSpPr>
        <p:spPr>
          <a:xfrm>
            <a:off x="318246" y="6492875"/>
            <a:ext cx="6158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861898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1025" y="685800"/>
            <a:ext cx="6743407" cy="5562600"/>
          </a:xfrm>
          <a:prstGeom prst="rect">
            <a:avLst/>
          </a:prstGeom>
        </p:spPr>
      </p:pic>
      <p:sp>
        <p:nvSpPr>
          <p:cNvPr id="9" name="TextBox 8"/>
          <p:cNvSpPr txBox="1"/>
          <p:nvPr/>
        </p:nvSpPr>
        <p:spPr>
          <a:xfrm>
            <a:off x="7239000" y="1524000"/>
            <a:ext cx="1447800" cy="2000548"/>
          </a:xfrm>
          <a:prstGeom prst="rect">
            <a:avLst/>
          </a:prstGeom>
          <a:noFill/>
        </p:spPr>
        <p:txBody>
          <a:bodyPr wrap="square" rtlCol="0">
            <a:spAutoFit/>
          </a:bodyPr>
          <a:lstStyle/>
          <a:p>
            <a:pPr algn="ctr"/>
            <a:r>
              <a:rPr lang="en-US" sz="2400" b="1" dirty="0">
                <a:latin typeface="+mj-lt"/>
              </a:rPr>
              <a:t>Table 8.6  </a:t>
            </a:r>
          </a:p>
          <a:p>
            <a:pPr algn="ctr"/>
            <a:endParaRPr lang="en-US" sz="1700" b="1" dirty="0">
              <a:latin typeface="+mj-lt"/>
            </a:endParaRPr>
          </a:p>
          <a:p>
            <a:pPr algn="ctr"/>
            <a:r>
              <a:rPr lang="en-US" sz="1700" b="1" dirty="0">
                <a:latin typeface="+mj-lt"/>
              </a:rPr>
              <a:t>UNIX SVR4 Memory Management Parameters </a:t>
            </a:r>
          </a:p>
          <a:p>
            <a:pPr algn="ctr"/>
            <a:r>
              <a:rPr lang="en-US" sz="1400" dirty="0">
                <a:latin typeface="+mj-lt"/>
              </a:rPr>
              <a:t>(page 2 of 2) </a:t>
            </a:r>
          </a:p>
        </p:txBody>
      </p:sp>
      <p:sp>
        <p:nvSpPr>
          <p:cNvPr id="10" name="TextBox 9"/>
          <p:cNvSpPr txBox="1"/>
          <p:nvPr/>
        </p:nvSpPr>
        <p:spPr>
          <a:xfrm>
            <a:off x="7239000" y="5791200"/>
            <a:ext cx="1447800" cy="646331"/>
          </a:xfrm>
          <a:prstGeom prst="rect">
            <a:avLst/>
          </a:prstGeom>
          <a:noFill/>
        </p:spPr>
        <p:txBody>
          <a:bodyPr wrap="square" rtlCol="0">
            <a:spAutoFit/>
          </a:bodyPr>
          <a:lstStyle/>
          <a:p>
            <a:r>
              <a:rPr lang="en-US" sz="1200" dirty="0">
                <a:latin typeface="+mn-lt"/>
              </a:rPr>
              <a:t>(Table can be found on page 381 in the textbook)</a:t>
            </a:r>
          </a:p>
        </p:txBody>
      </p:sp>
      <p:sp>
        <p:nvSpPr>
          <p:cNvPr id="12" name="Footer Placeholder 11"/>
          <p:cNvSpPr>
            <a:spLocks noGrp="1"/>
          </p:cNvSpPr>
          <p:nvPr>
            <p:ph type="ftr" sz="quarter" idx="4294967295"/>
          </p:nvPr>
        </p:nvSpPr>
        <p:spPr>
          <a:xfrm>
            <a:off x="318246" y="6492875"/>
            <a:ext cx="7149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9821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Replacement</a:t>
            </a:r>
          </a:p>
        </p:txBody>
      </p:sp>
      <p:sp>
        <p:nvSpPr>
          <p:cNvPr id="3" name="Content Placeholder 2"/>
          <p:cNvSpPr>
            <a:spLocks noGrp="1"/>
          </p:cNvSpPr>
          <p:nvPr>
            <p:ph idx="4294967295"/>
          </p:nvPr>
        </p:nvSpPr>
        <p:spPr>
          <a:xfrm>
            <a:off x="533400" y="2057400"/>
            <a:ext cx="8077200" cy="3840163"/>
          </a:xfrm>
        </p:spPr>
        <p:txBody>
          <a:bodyPr>
            <a:normAutofit/>
          </a:bodyPr>
          <a:lstStyle/>
          <a:p>
            <a:pPr>
              <a:spcBef>
                <a:spcPts val="600"/>
              </a:spcBef>
            </a:pPr>
            <a:r>
              <a:rPr lang="en-NZ" sz="2800" dirty="0"/>
              <a:t>The page frame data table is used for page replacement</a:t>
            </a:r>
          </a:p>
          <a:p>
            <a:pPr>
              <a:spcBef>
                <a:spcPts val="600"/>
              </a:spcBef>
            </a:pPr>
            <a:r>
              <a:rPr lang="en-NZ" sz="2800" dirty="0"/>
              <a:t>Pointers are used to create lists within the table</a:t>
            </a:r>
          </a:p>
          <a:p>
            <a:pPr lvl="2"/>
            <a:r>
              <a:rPr lang="en-NZ" sz="2200" dirty="0"/>
              <a:t>All available frames are linked together in a list of free frames available for bringing in pages</a:t>
            </a:r>
          </a:p>
          <a:p>
            <a:pPr lvl="2"/>
            <a:r>
              <a:rPr lang="en-NZ" sz="2200" dirty="0"/>
              <a:t>When the number of available frames drops below a certain threshold, the kernel will steal a number of frames to compensate</a:t>
            </a:r>
          </a:p>
          <a:p>
            <a:pPr lvl="1"/>
            <a:endParaRPr lang="en-NZ" dirty="0"/>
          </a:p>
        </p:txBody>
      </p:sp>
      <p:sp>
        <p:nvSpPr>
          <p:cNvPr id="8" name="Footer Placeholder 7"/>
          <p:cNvSpPr>
            <a:spLocks noGrp="1"/>
          </p:cNvSpPr>
          <p:nvPr>
            <p:ph type="ftr" sz="quarter" idx="4294967295"/>
          </p:nvPr>
        </p:nvSpPr>
        <p:spPr>
          <a:xfrm>
            <a:off x="318246" y="6492875"/>
            <a:ext cx="64635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1685235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b="1" dirty="0">
                <a:solidFill>
                  <a:schemeClr val="accent6">
                    <a:lumMod val="75000"/>
                  </a:schemeClr>
                </a:solidFill>
              </a:rPr>
              <a:t>Linux </a:t>
            </a:r>
            <a:br>
              <a:rPr lang="en-NZ" b="1" dirty="0">
                <a:solidFill>
                  <a:schemeClr val="accent6">
                    <a:lumMod val="75000"/>
                  </a:schemeClr>
                </a:solidFill>
              </a:rPr>
            </a:br>
            <a:r>
              <a:rPr lang="en-NZ" b="1" dirty="0">
                <a:solidFill>
                  <a:schemeClr val="accent6">
                    <a:lumMod val="75000"/>
                  </a:schemeClr>
                </a:solidFill>
              </a:rPr>
              <a:t>Memory Management</a:t>
            </a:r>
          </a:p>
        </p:txBody>
      </p:sp>
      <p:sp>
        <p:nvSpPr>
          <p:cNvPr id="3" name="Content Placeholder 2"/>
          <p:cNvSpPr>
            <a:spLocks noGrp="1"/>
          </p:cNvSpPr>
          <p:nvPr>
            <p:ph idx="4294967295"/>
          </p:nvPr>
        </p:nvSpPr>
        <p:spPr>
          <a:xfrm>
            <a:off x="609600" y="2133600"/>
            <a:ext cx="8229600" cy="3916363"/>
          </a:xfrm>
        </p:spPr>
        <p:txBody>
          <a:bodyPr/>
          <a:lstStyle/>
          <a:p>
            <a:r>
              <a:rPr lang="en-NZ" sz="2800" dirty="0"/>
              <a:t>Shares many characteristics with UNIX</a:t>
            </a:r>
          </a:p>
          <a:p>
            <a:r>
              <a:rPr lang="en-NZ" sz="2800" dirty="0"/>
              <a:t>Is quite complex</a:t>
            </a:r>
          </a:p>
          <a:p>
            <a:endParaRPr lang="en-NZ" dirty="0"/>
          </a:p>
          <a:p>
            <a:pPr lvl="1"/>
            <a:endParaRPr lang="en-NZ" dirty="0"/>
          </a:p>
        </p:txBody>
      </p:sp>
      <p:graphicFrame>
        <p:nvGraphicFramePr>
          <p:cNvPr id="4" name="Diagram 3"/>
          <p:cNvGraphicFramePr/>
          <p:nvPr/>
        </p:nvGraphicFramePr>
        <p:xfrm>
          <a:off x="2209800" y="3581400"/>
          <a:ext cx="47244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74541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47508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114690" name="Rectangle 2"/>
          <p:cNvSpPr>
            <a:spLocks noGrp="1" noChangeArrowheads="1"/>
          </p:cNvSpPr>
          <p:nvPr>
            <p:ph type="title"/>
          </p:nvPr>
        </p:nvSpPr>
        <p:spPr>
          <a:xfrm>
            <a:off x="685800" y="381000"/>
            <a:ext cx="7772400" cy="685800"/>
          </a:xfrm>
        </p:spPr>
        <p:txBody>
          <a:bodyPr/>
          <a:lstStyle/>
          <a:p>
            <a:r>
              <a:rPr lang="en-US">
                <a:cs typeface="Courier New" charset="0"/>
              </a:rPr>
              <a:t>Call Stacks</a:t>
            </a:r>
            <a:r>
              <a:rPr lang="en-US"/>
              <a:t> </a:t>
            </a:r>
          </a:p>
        </p:txBody>
      </p:sp>
      <p:sp>
        <p:nvSpPr>
          <p:cNvPr id="114691"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114694" name="Rectangle 6"/>
          <p:cNvSpPr>
            <a:spLocks noChangeArrowheads="1"/>
          </p:cNvSpPr>
          <p:nvPr/>
        </p:nvSpPr>
        <p:spPr bwMode="auto">
          <a:xfrm>
            <a:off x="1855788" y="22558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114696" name="Rectangle 8"/>
          <p:cNvSpPr>
            <a:spLocks noChangeArrowheads="1"/>
          </p:cNvSpPr>
          <p:nvPr/>
        </p:nvSpPr>
        <p:spPr bwMode="auto">
          <a:xfrm>
            <a:off x="1855788" y="22558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114698" name="Rectangle 10"/>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AU"/>
          </a:p>
        </p:txBody>
      </p:sp>
      <p:graphicFrame>
        <p:nvGraphicFramePr>
          <p:cNvPr id="114697" name="Object 9"/>
          <p:cNvGraphicFramePr>
            <a:graphicFrameLocks noChangeAspect="1"/>
          </p:cNvGraphicFramePr>
          <p:nvPr/>
        </p:nvGraphicFramePr>
        <p:xfrm>
          <a:off x="0" y="1778000"/>
          <a:ext cx="9144000" cy="3719513"/>
        </p:xfrm>
        <a:graphic>
          <a:graphicData uri="http://schemas.openxmlformats.org/presentationml/2006/ole">
            <mc:AlternateContent xmlns:mc="http://schemas.openxmlformats.org/markup-compatibility/2006">
              <mc:Choice xmlns:v="urn:schemas-microsoft-com:vml" Requires="v">
                <p:oleObj spid="_x0000_s3073" name="Picture" r:id="rId4" imgW="5437632" imgH="2209800" progId="Word.Picture.8">
                  <p:embed/>
                </p:oleObj>
              </mc:Choice>
              <mc:Fallback>
                <p:oleObj name="Picture" r:id="rId4" imgW="5437632" imgH="2209800" progId="Word.Picture.8">
                  <p:embed/>
                  <p:pic>
                    <p:nvPicPr>
                      <p:cNvPr id="11469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8000"/>
                        <a:ext cx="9144000" cy="3719513"/>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777229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Virtual Memory</a:t>
            </a:r>
          </a:p>
        </p:txBody>
      </p:sp>
      <p:sp>
        <p:nvSpPr>
          <p:cNvPr id="3" name="Content Placeholder 2"/>
          <p:cNvSpPr>
            <a:spLocks noGrp="1"/>
          </p:cNvSpPr>
          <p:nvPr>
            <p:ph idx="4294967295"/>
          </p:nvPr>
        </p:nvSpPr>
        <p:spPr>
          <a:xfrm>
            <a:off x="381000" y="2133600"/>
            <a:ext cx="8229600" cy="5410200"/>
          </a:xfrm>
        </p:spPr>
        <p:txBody>
          <a:bodyPr>
            <a:normAutofit/>
          </a:bodyPr>
          <a:lstStyle/>
          <a:p>
            <a:r>
              <a:rPr lang="en-NZ" sz="2400" dirty="0"/>
              <a:t>Three level page table structure:</a:t>
            </a:r>
          </a:p>
          <a:p>
            <a:pPr lvl="1"/>
            <a:endParaRPr lang="en-NZ" sz="2400" dirty="0"/>
          </a:p>
        </p:txBody>
      </p:sp>
      <p:graphicFrame>
        <p:nvGraphicFramePr>
          <p:cNvPr id="4" name="Diagram 3"/>
          <p:cNvGraphicFramePr/>
          <p:nvPr/>
        </p:nvGraphicFramePr>
        <p:xfrm>
          <a:off x="457200" y="25146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4294967295"/>
          </p:nvPr>
        </p:nvSpPr>
        <p:spPr>
          <a:xfrm>
            <a:off x="318246" y="6492875"/>
            <a:ext cx="72255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51823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3.pdf"/>
          <p:cNvPicPr>
            <a:picLocks noChangeAspect="1"/>
          </p:cNvPicPr>
          <p:nvPr/>
        </p:nvPicPr>
        <p:blipFill>
          <a:blip r:embed="rId3"/>
          <a:srcRect l="8182" t="16471" r="12727" b="11765"/>
          <a:stretch>
            <a:fillRect/>
          </a:stretch>
        </p:blipFill>
        <p:spPr>
          <a:xfrm>
            <a:off x="381000" y="609600"/>
            <a:ext cx="8368403" cy="5867399"/>
          </a:xfrm>
          <a:prstGeom prst="rect">
            <a:avLst/>
          </a:prstGeom>
        </p:spPr>
      </p:pic>
      <p:sp>
        <p:nvSpPr>
          <p:cNvPr id="6" name="Footer Placeholder 5"/>
          <p:cNvSpPr>
            <a:spLocks noGrp="1"/>
          </p:cNvSpPr>
          <p:nvPr>
            <p:ph type="ftr" sz="quarter" idx="4294967295"/>
          </p:nvPr>
        </p:nvSpPr>
        <p:spPr>
          <a:xfrm>
            <a:off x="318246" y="6492875"/>
            <a:ext cx="61587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812470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Page Replacement</a:t>
            </a:r>
          </a:p>
        </p:txBody>
      </p:sp>
      <p:sp>
        <p:nvSpPr>
          <p:cNvPr id="3" name="Content Placeholder 2"/>
          <p:cNvSpPr>
            <a:spLocks noGrp="1"/>
          </p:cNvSpPr>
          <p:nvPr>
            <p:ph idx="4294967295"/>
          </p:nvPr>
        </p:nvSpPr>
        <p:spPr>
          <a:xfrm>
            <a:off x="609600" y="2286000"/>
            <a:ext cx="8001000" cy="3840163"/>
          </a:xfrm>
        </p:spPr>
        <p:txBody>
          <a:bodyPr>
            <a:normAutofit/>
          </a:bodyPr>
          <a:lstStyle/>
          <a:p>
            <a:r>
              <a:rPr lang="en-NZ" sz="2400" dirty="0"/>
              <a:t>Based on the clock algorithm</a:t>
            </a:r>
          </a:p>
          <a:p>
            <a:r>
              <a:rPr lang="en-NZ" sz="2400" dirty="0"/>
              <a:t>The use bit is replaced with an 8-bit age variable</a:t>
            </a:r>
          </a:p>
          <a:p>
            <a:pPr lvl="2"/>
            <a:r>
              <a:rPr lang="en-NZ" sz="2000" dirty="0"/>
              <a:t>Incremented each time the page is accessed</a:t>
            </a:r>
          </a:p>
          <a:p>
            <a:r>
              <a:rPr lang="en-NZ" sz="2400" dirty="0"/>
              <a:t>Periodically decrements the age bits</a:t>
            </a:r>
          </a:p>
          <a:p>
            <a:pPr lvl="2"/>
            <a:r>
              <a:rPr lang="en-NZ" sz="2000" dirty="0"/>
              <a:t>A page with an age of 0 is an “old” page that has not been referenced in some time and is the best candidate for replacement</a:t>
            </a:r>
          </a:p>
          <a:p>
            <a:r>
              <a:rPr lang="en-NZ" sz="2400" dirty="0"/>
              <a:t>A form of least frequently used policy</a:t>
            </a:r>
          </a:p>
        </p:txBody>
      </p:sp>
      <p:sp>
        <p:nvSpPr>
          <p:cNvPr id="6" name="Footer Placeholder 5"/>
          <p:cNvSpPr>
            <a:spLocks noGrp="1"/>
          </p:cNvSpPr>
          <p:nvPr>
            <p:ph type="ftr" sz="quarter" idx="4294967295"/>
          </p:nvPr>
        </p:nvSpPr>
        <p:spPr>
          <a:xfrm>
            <a:off x="318246" y="6492875"/>
            <a:ext cx="7530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537535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4.pdf"/>
          <p:cNvPicPr>
            <a:picLocks noChangeAspect="1"/>
          </p:cNvPicPr>
          <p:nvPr/>
        </p:nvPicPr>
        <p:blipFill>
          <a:blip r:embed="rId3"/>
          <a:srcRect t="14545" b="27273"/>
          <a:stretch>
            <a:fillRect/>
          </a:stretch>
        </p:blipFill>
        <p:spPr>
          <a:xfrm>
            <a:off x="304800" y="533400"/>
            <a:ext cx="8197528" cy="6172200"/>
          </a:xfrm>
          <a:prstGeom prst="rect">
            <a:avLst/>
          </a:prstGeom>
        </p:spPr>
      </p:pic>
      <p:sp>
        <p:nvSpPr>
          <p:cNvPr id="6" name="Footer Placeholder 5"/>
          <p:cNvSpPr>
            <a:spLocks noGrp="1"/>
          </p:cNvSpPr>
          <p:nvPr>
            <p:ph type="ftr" sz="quarter" idx="4294967295"/>
          </p:nvPr>
        </p:nvSpPr>
        <p:spPr>
          <a:xfrm>
            <a:off x="318246" y="6492875"/>
            <a:ext cx="6387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30353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solidFill>
                  <a:schemeClr val="accent1">
                    <a:lumMod val="75000"/>
                  </a:schemeClr>
                </a:solidFill>
              </a:rPr>
              <a:t>Windows </a:t>
            </a:r>
            <a:br>
              <a:rPr lang="en-NZ" dirty="0">
                <a:solidFill>
                  <a:schemeClr val="accent1">
                    <a:lumMod val="75000"/>
                  </a:schemeClr>
                </a:solidFill>
              </a:rPr>
            </a:br>
            <a:r>
              <a:rPr lang="en-NZ" dirty="0">
                <a:solidFill>
                  <a:schemeClr val="accent1">
                    <a:lumMod val="75000"/>
                  </a:schemeClr>
                </a:solidFill>
              </a:rPr>
              <a:t>Memory Management</a:t>
            </a:r>
          </a:p>
        </p:txBody>
      </p:sp>
      <p:sp>
        <p:nvSpPr>
          <p:cNvPr id="3" name="Content Placeholder 2"/>
          <p:cNvSpPr>
            <a:spLocks noGrp="1"/>
          </p:cNvSpPr>
          <p:nvPr>
            <p:ph idx="4294967295"/>
          </p:nvPr>
        </p:nvSpPr>
        <p:spPr>
          <a:xfrm>
            <a:off x="457200" y="2133600"/>
            <a:ext cx="8229600" cy="4525963"/>
          </a:xfrm>
        </p:spPr>
        <p:txBody>
          <a:bodyPr>
            <a:normAutofit/>
          </a:bodyPr>
          <a:lstStyle/>
          <a:p>
            <a:r>
              <a:rPr lang="en-NZ" sz="2400" dirty="0"/>
              <a:t>Virtual memory manager controls how memory is allocated and how paging is performed</a:t>
            </a:r>
          </a:p>
          <a:p>
            <a:r>
              <a:rPr lang="en-NZ" sz="2400" dirty="0"/>
              <a:t>Designed to operate over a variety of platforms</a:t>
            </a:r>
          </a:p>
          <a:p>
            <a:r>
              <a:rPr lang="en-NZ" sz="2400" dirty="0"/>
              <a:t>Uses page sizes ranging from 4 Kbytes to 64 Kbytes</a:t>
            </a:r>
          </a:p>
        </p:txBody>
      </p:sp>
      <p:sp>
        <p:nvSpPr>
          <p:cNvPr id="9" name="Footer Placeholder 8"/>
          <p:cNvSpPr>
            <a:spLocks noGrp="1"/>
          </p:cNvSpPr>
          <p:nvPr>
            <p:ph type="ftr" sz="quarter" idx="4294967295"/>
          </p:nvPr>
        </p:nvSpPr>
        <p:spPr>
          <a:xfrm>
            <a:off x="318246" y="6492875"/>
            <a:ext cx="60825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209101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46" y="132206"/>
            <a:ext cx="8458200" cy="1143948"/>
          </a:xfrm>
        </p:spPr>
        <p:txBody>
          <a:bodyPr>
            <a:normAutofit/>
          </a:bodyPr>
          <a:lstStyle/>
          <a:p>
            <a:pPr algn="ctr"/>
            <a:r>
              <a:rPr lang="en-NZ" dirty="0">
                <a:solidFill>
                  <a:schemeClr val="accent1">
                    <a:lumMod val="50000"/>
                  </a:schemeClr>
                </a:solidFill>
              </a:rPr>
              <a:t>Windows Virtual Address Map</a:t>
            </a:r>
          </a:p>
        </p:txBody>
      </p:sp>
      <p:sp>
        <p:nvSpPr>
          <p:cNvPr id="3" name="Content Placeholder 2"/>
          <p:cNvSpPr>
            <a:spLocks noGrp="1"/>
          </p:cNvSpPr>
          <p:nvPr>
            <p:ph idx="4294967295"/>
          </p:nvPr>
        </p:nvSpPr>
        <p:spPr>
          <a:xfrm>
            <a:off x="0" y="1028227"/>
            <a:ext cx="5867400" cy="5478937"/>
          </a:xfrm>
        </p:spPr>
        <p:txBody>
          <a:bodyPr>
            <a:normAutofit/>
          </a:bodyPr>
          <a:lstStyle/>
          <a:p>
            <a:r>
              <a:rPr lang="en-NZ" sz="2400" dirty="0"/>
              <a:t>On 32 bit platforms each user process sees a separate 32 bit address space allowing 4 GB of virtual memory per process</a:t>
            </a:r>
          </a:p>
          <a:p>
            <a:pPr lvl="2">
              <a:buSzPct val="107000"/>
              <a:buFont typeface="Wingdings" charset="2"/>
              <a:buChar char="§"/>
            </a:pPr>
            <a:r>
              <a:rPr lang="en-NZ" sz="2200" dirty="0"/>
              <a:t>By default half is reserved for the OS</a:t>
            </a:r>
          </a:p>
          <a:p>
            <a:pPr marL="342900" lvl="2" indent="-342900"/>
            <a:r>
              <a:rPr lang="en-NZ" sz="2400" dirty="0"/>
              <a:t>Large memory intensive applications run more effectively using 64-bit Windows</a:t>
            </a:r>
          </a:p>
          <a:p>
            <a:pPr marL="342900" lvl="2" indent="-342900"/>
            <a:r>
              <a:rPr lang="en-NZ" sz="2400" dirty="0"/>
              <a:t>Most modern PCs use the AMD64 processor architecture which is capable of running as either a 32-bit or 64-bit system</a:t>
            </a:r>
          </a:p>
          <a:p>
            <a:pPr lvl="1"/>
            <a:endParaRPr lang="en-NZ" dirty="0"/>
          </a:p>
        </p:txBody>
      </p:sp>
      <p:sp>
        <p:nvSpPr>
          <p:cNvPr id="7" name="Footer Placeholder 6"/>
          <p:cNvSpPr>
            <a:spLocks noGrp="1"/>
          </p:cNvSpPr>
          <p:nvPr>
            <p:ph type="ftr" sz="quarter" idx="4294967295"/>
          </p:nvPr>
        </p:nvSpPr>
        <p:spPr>
          <a:xfrm>
            <a:off x="318246" y="6492875"/>
            <a:ext cx="6615953" cy="365125"/>
          </a:xfrm>
          <a:prstGeom prst="rect">
            <a:avLst/>
          </a:prstGeom>
        </p:spPr>
        <p:txBody>
          <a:bodyPr/>
          <a:lstStyle/>
          <a:p>
            <a:pPr>
              <a:defRPr/>
            </a:pPr>
            <a:r>
              <a:rPr lang="en-US" dirty="0"/>
              <a:t>© 2017 Pearson Education, Inc., Hoboken, NJ. All rights reserved. </a:t>
            </a:r>
          </a:p>
        </p:txBody>
      </p:sp>
      <p:pic>
        <p:nvPicPr>
          <p:cNvPr id="4" name="Picture 3">
            <a:extLst>
              <a:ext uri="{FF2B5EF4-FFF2-40B4-BE49-F238E27FC236}">
                <a16:creationId xmlns:a16="http://schemas.microsoft.com/office/drawing/2014/main" id="{A1826553-2C94-4B47-854A-6D7856BCD24B}"/>
              </a:ext>
            </a:extLst>
          </p:cNvPr>
          <p:cNvPicPr>
            <a:picLocks noChangeAspect="1"/>
          </p:cNvPicPr>
          <p:nvPr/>
        </p:nvPicPr>
        <p:blipFill>
          <a:blip r:embed="rId3"/>
          <a:stretch>
            <a:fillRect/>
          </a:stretch>
        </p:blipFill>
        <p:spPr>
          <a:xfrm>
            <a:off x="5715000" y="1028227"/>
            <a:ext cx="4064000" cy="4940300"/>
          </a:xfrm>
          <a:prstGeom prst="rect">
            <a:avLst/>
          </a:prstGeom>
        </p:spPr>
      </p:pic>
    </p:spTree>
    <p:extLst>
      <p:ext uri="{BB962C8B-B14F-4D97-AF65-F5344CB8AC3E}">
        <p14:creationId xmlns:p14="http://schemas.microsoft.com/office/powerpoint/2010/main" val="2513645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Windows Paging</a:t>
            </a:r>
          </a:p>
        </p:txBody>
      </p:sp>
      <p:sp>
        <p:nvSpPr>
          <p:cNvPr id="3" name="Content Placeholder 2"/>
          <p:cNvSpPr>
            <a:spLocks noGrp="1"/>
          </p:cNvSpPr>
          <p:nvPr>
            <p:ph idx="4294967295"/>
          </p:nvPr>
        </p:nvSpPr>
        <p:spPr>
          <a:xfrm>
            <a:off x="533400" y="2286000"/>
            <a:ext cx="8001000" cy="3840163"/>
          </a:xfrm>
        </p:spPr>
        <p:txBody>
          <a:bodyPr>
            <a:normAutofit/>
          </a:bodyPr>
          <a:lstStyle/>
          <a:p>
            <a:r>
              <a:rPr lang="en-NZ" sz="2200" dirty="0"/>
              <a:t>On creation, a process can make use of the entire user space of almost 2 GB</a:t>
            </a:r>
          </a:p>
          <a:p>
            <a:r>
              <a:rPr lang="en-NZ" sz="2200" dirty="0"/>
              <a:t>This space is divided into fixed-size pages managed in contiguous regions allocated on 64 KB boundaries</a:t>
            </a:r>
          </a:p>
          <a:p>
            <a:r>
              <a:rPr lang="en-NZ" sz="2200" dirty="0"/>
              <a:t>Regions may be in one of three states:</a:t>
            </a:r>
          </a:p>
        </p:txBody>
      </p:sp>
      <p:graphicFrame>
        <p:nvGraphicFramePr>
          <p:cNvPr id="6" name="Diagram 5"/>
          <p:cNvGraphicFramePr/>
          <p:nvPr/>
        </p:nvGraphicFramePr>
        <p:xfrm>
          <a:off x="533400" y="3352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4294967295"/>
          </p:nvPr>
        </p:nvSpPr>
        <p:spPr>
          <a:xfrm>
            <a:off x="318246" y="6492875"/>
            <a:ext cx="7530353" cy="365125"/>
          </a:xfrm>
          <a:prstGeom prst="rect">
            <a:avLst/>
          </a:prstGeom>
        </p:spPr>
        <p:txBody>
          <a:bodyPr/>
          <a:lstStyle/>
          <a:p>
            <a:pPr>
              <a:defRPr/>
            </a:pPr>
            <a:r>
              <a:rPr lang="en-US" dirty="0"/>
              <a:t>© 2017 Pearson Education, Inc., Hoboken, NJ. All rights reserved. </a:t>
            </a:r>
          </a:p>
        </p:txBody>
      </p:sp>
    </p:spTree>
    <p:extLst>
      <p:ext uri="{BB962C8B-B14F-4D97-AF65-F5344CB8AC3E}">
        <p14:creationId xmlns:p14="http://schemas.microsoft.com/office/powerpoint/2010/main" val="2977245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700" dirty="0">
                <a:solidFill>
                  <a:schemeClr val="accent1">
                    <a:lumMod val="75000"/>
                  </a:schemeClr>
                </a:solidFill>
              </a:rPr>
              <a:t>Android Memory Management</a:t>
            </a:r>
          </a:p>
        </p:txBody>
      </p:sp>
      <p:sp>
        <p:nvSpPr>
          <p:cNvPr id="5" name="Content Placeholder 4"/>
          <p:cNvSpPr>
            <a:spLocks noGrp="1"/>
          </p:cNvSpPr>
          <p:nvPr>
            <p:ph sz="half" idx="14"/>
          </p:nvPr>
        </p:nvSpPr>
        <p:spPr>
          <a:xfrm>
            <a:off x="735106" y="1676400"/>
            <a:ext cx="7951694" cy="4038599"/>
          </a:xfrm>
        </p:spPr>
        <p:txBody>
          <a:bodyPr>
            <a:normAutofit fontScale="77500" lnSpcReduction="20000"/>
          </a:bodyPr>
          <a:lstStyle/>
          <a:p>
            <a:r>
              <a:rPr lang="en-US" dirty="0"/>
              <a:t>Android includes a number of extensions to the normal Linux kernel memory management facility</a:t>
            </a:r>
          </a:p>
          <a:p>
            <a:r>
              <a:rPr lang="en-US" dirty="0"/>
              <a:t>These include:</a:t>
            </a:r>
          </a:p>
          <a:p>
            <a:pPr lvl="1"/>
            <a:r>
              <a:rPr lang="en-US" dirty="0" err="1"/>
              <a:t>ASHMem</a:t>
            </a:r>
            <a:endParaRPr lang="en-US" dirty="0"/>
          </a:p>
          <a:p>
            <a:pPr lvl="3"/>
            <a:r>
              <a:rPr lang="en-US" dirty="0"/>
              <a:t>This feature provides anonymous shared memory, which abstracts memory as file descriptors</a:t>
            </a:r>
          </a:p>
          <a:p>
            <a:pPr lvl="3"/>
            <a:r>
              <a:rPr lang="en-US" dirty="0"/>
              <a:t>A file descriptor can be passed to another process to share memory</a:t>
            </a:r>
          </a:p>
          <a:p>
            <a:pPr lvl="1"/>
            <a:r>
              <a:rPr lang="en-US" dirty="0" err="1"/>
              <a:t>Pmem</a:t>
            </a:r>
            <a:endParaRPr lang="en-US" dirty="0"/>
          </a:p>
          <a:p>
            <a:pPr lvl="3"/>
            <a:r>
              <a:rPr lang="en-US" dirty="0"/>
              <a:t>This feature allocates virtual memory so that it is physically contiguous</a:t>
            </a:r>
          </a:p>
          <a:p>
            <a:pPr lvl="3"/>
            <a:r>
              <a:rPr lang="en-US" dirty="0"/>
              <a:t>This feature is useful for hardware that does not support virtual memory</a:t>
            </a:r>
          </a:p>
          <a:p>
            <a:pPr lvl="1"/>
            <a:r>
              <a:rPr lang="en-US" dirty="0"/>
              <a:t>Low Memory Killer</a:t>
            </a:r>
          </a:p>
          <a:p>
            <a:pPr lvl="3"/>
            <a:r>
              <a:rPr lang="en-US" dirty="0"/>
              <a:t>This feature enables the system to notify an app or apps that they need to free up memory</a:t>
            </a:r>
          </a:p>
          <a:p>
            <a:pPr lvl="3"/>
            <a:r>
              <a:rPr lang="en-US" dirty="0"/>
              <a:t>If an app does not cooperate, it is terminated</a:t>
            </a:r>
          </a:p>
          <a:p>
            <a:r>
              <a:rPr lang="en-GB" dirty="0"/>
              <a:t>The Android Runtime (ART) and </a:t>
            </a:r>
            <a:r>
              <a:rPr lang="en-GB" dirty="0" err="1"/>
              <a:t>Dalvik</a:t>
            </a:r>
            <a:r>
              <a:rPr lang="en-GB" dirty="0"/>
              <a:t> virtual machine use paging and memory-mapping (</a:t>
            </a:r>
            <a:r>
              <a:rPr lang="en-GB" dirty="0" err="1"/>
              <a:t>mmapping</a:t>
            </a:r>
            <a:r>
              <a:rPr lang="en-GB" dirty="0"/>
              <a:t>) to manage memory:</a:t>
            </a:r>
          </a:p>
          <a:p>
            <a:pPr lvl="1"/>
            <a:r>
              <a:rPr lang="en-GB" dirty="0"/>
              <a:t>Any memory an app modifies remains resident in RAM and cannot be paged out. </a:t>
            </a:r>
          </a:p>
          <a:p>
            <a:pPr lvl="1"/>
            <a:r>
              <a:rPr lang="en-GB" dirty="0"/>
              <a:t>Apps need to release object references that the app holds, making the memory available to the garbage collector.</a:t>
            </a:r>
            <a:endParaRPr lang="en-US" dirty="0"/>
          </a:p>
        </p:txBody>
      </p:sp>
      <p:sp>
        <p:nvSpPr>
          <p:cNvPr id="7" name="Footer Placeholder 6"/>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
        <p:nvSpPr>
          <p:cNvPr id="3" name="Rectangle 2"/>
          <p:cNvSpPr/>
          <p:nvPr/>
        </p:nvSpPr>
        <p:spPr>
          <a:xfrm>
            <a:off x="3840478" y="5785253"/>
            <a:ext cx="5227322" cy="646331"/>
          </a:xfrm>
          <a:prstGeom prst="rect">
            <a:avLst/>
          </a:prstGeom>
        </p:spPr>
        <p:txBody>
          <a:bodyPr wrap="square">
            <a:spAutoFit/>
          </a:bodyPr>
          <a:lstStyle/>
          <a:p>
            <a:r>
              <a:rPr lang="en-GB" dirty="0">
                <a:hlinkClick r:id="rId3"/>
              </a:rPr>
              <a:t>https://developer.android.com/topic/performance/memory-overview</a:t>
            </a:r>
            <a:endParaRPr lang="en-GB" dirty="0"/>
          </a:p>
        </p:txBody>
      </p:sp>
    </p:spTree>
    <p:extLst>
      <p:ext uri="{BB962C8B-B14F-4D97-AF65-F5344CB8AC3E}">
        <p14:creationId xmlns:p14="http://schemas.microsoft.com/office/powerpoint/2010/main" val="41511228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04800" y="1276350"/>
            <a:ext cx="2647950" cy="3524250"/>
          </a:xfrm>
          <a:prstGeom prst="rect">
            <a:avLst/>
          </a:prstGeom>
        </p:spPr>
      </p:pic>
      <p:pic>
        <p:nvPicPr>
          <p:cNvPr id="18" name="Picture 17"/>
          <p:cNvPicPr>
            <a:picLocks noChangeAspect="1"/>
          </p:cNvPicPr>
          <p:nvPr/>
        </p:nvPicPr>
        <p:blipFill>
          <a:blip r:embed="rId3"/>
          <a:stretch>
            <a:fillRect/>
          </a:stretch>
        </p:blipFill>
        <p:spPr>
          <a:xfrm>
            <a:off x="4524617" y="3124200"/>
            <a:ext cx="4489843" cy="3314700"/>
          </a:xfrm>
          <a:prstGeom prst="rect">
            <a:avLst/>
          </a:prstGeom>
        </p:spPr>
      </p:pic>
      <p:pic>
        <p:nvPicPr>
          <p:cNvPr id="19" name="Picture 18"/>
          <p:cNvPicPr>
            <a:picLocks noChangeAspect="1"/>
          </p:cNvPicPr>
          <p:nvPr/>
        </p:nvPicPr>
        <p:blipFill>
          <a:blip r:embed="rId4"/>
          <a:stretch>
            <a:fillRect/>
          </a:stretch>
        </p:blipFill>
        <p:spPr>
          <a:xfrm>
            <a:off x="2952750" y="1957387"/>
            <a:ext cx="2305050" cy="2162175"/>
          </a:xfrm>
          <a:prstGeom prst="rect">
            <a:avLst/>
          </a:prstGeom>
        </p:spPr>
      </p:pic>
      <p:sp>
        <p:nvSpPr>
          <p:cNvPr id="2" name="Title 1">
            <a:extLst>
              <a:ext uri="{FF2B5EF4-FFF2-40B4-BE49-F238E27FC236}">
                <a16:creationId xmlns:a16="http://schemas.microsoft.com/office/drawing/2014/main" id="{0DA77B32-23CF-354C-87FD-42DF689A8753}"/>
              </a:ext>
            </a:extLst>
          </p:cNvPr>
          <p:cNvSpPr>
            <a:spLocks noGrp="1"/>
          </p:cNvSpPr>
          <p:nvPr>
            <p:ph type="title"/>
          </p:nvPr>
        </p:nvSpPr>
        <p:spPr/>
        <p:txBody>
          <a:bodyPr/>
          <a:lstStyle/>
          <a:p>
            <a:r>
              <a:rPr lang="en-US" dirty="0"/>
              <a:t>Android Copy on Write</a:t>
            </a:r>
          </a:p>
        </p:txBody>
      </p:sp>
    </p:spTree>
    <p:extLst>
      <p:ext uri="{BB962C8B-B14F-4D97-AF65-F5344CB8AC3E}">
        <p14:creationId xmlns:p14="http://schemas.microsoft.com/office/powerpoint/2010/main" val="1411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dirty="0"/>
              <a:t>Android App Memory Management</a:t>
            </a:r>
          </a:p>
        </p:txBody>
      </p:sp>
      <p:sp>
        <p:nvSpPr>
          <p:cNvPr id="4" name="Content Placeholder 3"/>
          <p:cNvSpPr>
            <a:spLocks noGrp="1"/>
          </p:cNvSpPr>
          <p:nvPr>
            <p:ph idx="1"/>
          </p:nvPr>
        </p:nvSpPr>
        <p:spPr>
          <a:xfrm>
            <a:off x="459889" y="1308027"/>
            <a:ext cx="8229600" cy="4525963"/>
          </a:xfrm>
        </p:spPr>
        <p:txBody>
          <a:bodyPr/>
          <a:lstStyle/>
          <a:p>
            <a:r>
              <a:rPr lang="en-GB" dirty="0"/>
              <a:t>To help balance the system memory and avoid the system's need to kill your app process, you can implement the </a:t>
            </a:r>
            <a:r>
              <a:rPr lang="en-GB" b="1" dirty="0"/>
              <a:t>ComponentCallbacks2</a:t>
            </a:r>
            <a:r>
              <a:rPr lang="en-GB" dirty="0"/>
              <a:t> interface in your Activity classes.</a:t>
            </a:r>
          </a:p>
          <a:p>
            <a:r>
              <a:rPr lang="en-GB" dirty="0"/>
              <a:t>The provided </a:t>
            </a:r>
            <a:r>
              <a:rPr lang="en-GB" b="1" dirty="0" err="1"/>
              <a:t>onTrimMemory</a:t>
            </a:r>
            <a:r>
              <a:rPr lang="en-GB" b="1" dirty="0"/>
              <a:t>() </a:t>
            </a:r>
            <a:r>
              <a:rPr lang="en-GB" dirty="0" err="1"/>
              <a:t>callback</a:t>
            </a:r>
            <a:r>
              <a:rPr lang="en-GB" dirty="0"/>
              <a:t> method allows your app to listen for memory related events when your app is in either the foreground or the background, and then release objects in response to app lifecycle or system events that indicate the system needs to reclaim memory.</a:t>
            </a:r>
          </a:p>
        </p:txBody>
      </p:sp>
      <p:sp>
        <p:nvSpPr>
          <p:cNvPr id="5" name="Rectangle 1"/>
          <p:cNvSpPr>
            <a:spLocks noChangeArrowheads="1"/>
          </p:cNvSpPr>
          <p:nvPr/>
        </p:nvSpPr>
        <p:spPr bwMode="auto">
          <a:xfrm>
            <a:off x="28687" y="3301267"/>
            <a:ext cx="4724400" cy="2769989"/>
          </a:xfrm>
          <a:prstGeom prst="rect">
            <a:avLst/>
          </a:prstGeom>
          <a:solidFill>
            <a:srgbClr val="F1F3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B78E7"/>
                </a:solidFill>
                <a:effectLst/>
                <a:latin typeface="Roboto Mono"/>
              </a:rPr>
              <a:t>public</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3B78E7"/>
                </a:solidFill>
                <a:effectLst/>
                <a:latin typeface="Roboto Mono"/>
              </a:rPr>
              <a:t>void</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err="1">
                <a:ln>
                  <a:noFill/>
                </a:ln>
                <a:solidFill>
                  <a:srgbClr val="37474F"/>
                </a:solidFill>
                <a:effectLst/>
                <a:latin typeface="Roboto Mono"/>
              </a:rPr>
              <a:t>onTrimMemory</a:t>
            </a:r>
            <a:r>
              <a:rPr kumimoji="0" lang="en-US" altLang="en-US" sz="1000" b="0" i="0" u="none" strike="noStrike" cap="none" normalizeH="0" baseline="0" dirty="0">
                <a:ln>
                  <a:noFill/>
                </a:ln>
                <a:solidFill>
                  <a:srgbClr val="37474F"/>
                </a:solidFill>
                <a:effectLst/>
                <a:latin typeface="Roboto Mono"/>
              </a:rPr>
              <a:t>(</a:t>
            </a:r>
            <a:r>
              <a:rPr kumimoji="0" lang="en-US" altLang="en-US" sz="1000" b="0" i="0" u="none" strike="noStrike" cap="none" normalizeH="0" baseline="0" dirty="0" err="1">
                <a:ln>
                  <a:noFill/>
                </a:ln>
                <a:solidFill>
                  <a:srgbClr val="3B78E7"/>
                </a:solidFill>
                <a:effectLst/>
                <a:latin typeface="Roboto Mono"/>
              </a:rPr>
              <a:t>int</a:t>
            </a:r>
            <a:r>
              <a:rPr kumimoji="0" lang="en-US" altLang="en-US" sz="1000" b="0" i="0" u="none" strike="noStrike" cap="none" normalizeH="0" baseline="0" dirty="0">
                <a:ln>
                  <a:noFill/>
                </a:ln>
                <a:solidFill>
                  <a:srgbClr val="37474F"/>
                </a:solidFill>
                <a:effectLst/>
                <a:latin typeface="Roboto Mono"/>
              </a:rPr>
              <a:t> level) {</a:t>
            </a:r>
          </a:p>
          <a:p>
            <a:pPr>
              <a:tabLst>
                <a:tab pos="182563" algn="l"/>
                <a:tab pos="538163" algn="l"/>
              </a:tabLst>
            </a:pPr>
            <a:r>
              <a:rPr lang="en-US" altLang="en-US" sz="1000" dirty="0">
                <a:solidFill>
                  <a:srgbClr val="3B78E7"/>
                </a:solidFill>
                <a:latin typeface="Roboto Mono"/>
              </a:rPr>
              <a:t>	switch</a:t>
            </a:r>
            <a:r>
              <a:rPr lang="en-US" altLang="en-US" sz="1000" dirty="0">
                <a:solidFill>
                  <a:srgbClr val="37474F"/>
                </a:solidFill>
                <a:latin typeface="Roboto Mono"/>
              </a:rPr>
              <a:t> (level) {</a:t>
            </a:r>
            <a:br>
              <a:rPr lang="en-US" altLang="en-US" sz="1000" dirty="0">
                <a:solidFill>
                  <a:srgbClr val="37474F"/>
                </a:solidFill>
                <a:latin typeface="Roboto Mono"/>
              </a:rPr>
            </a:b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.TRIM_MEMORY_UI_HIDDEN:</a:t>
            </a:r>
            <a:r>
              <a:rPr lang="en-US" altLang="en-US" sz="1000" dirty="0"/>
              <a:t> </a:t>
            </a:r>
          </a:p>
          <a:p>
            <a:pPr lvl="0">
              <a:tabLst>
                <a:tab pos="182563" algn="l"/>
                <a:tab pos="538163" algn="l"/>
              </a:tabLst>
            </a:pPr>
            <a:r>
              <a:rPr kumimoji="0" lang="en-US" altLang="en-US" sz="1000" b="0" i="0" u="none" strike="noStrike" cap="none" normalizeH="0" baseline="0" dirty="0">
                <a:ln>
                  <a:noFill/>
                </a:ln>
                <a:solidFill>
                  <a:schemeClr val="tx1"/>
                </a:solidFill>
                <a:effectLst/>
              </a:rPr>
              <a:t>		 </a:t>
            </a:r>
            <a:r>
              <a:rPr lang="en-US" altLang="en-US" sz="1000" dirty="0">
                <a:solidFill>
                  <a:srgbClr val="3B78E7"/>
                </a:solidFill>
                <a:latin typeface="Roboto Mono"/>
              </a:rPr>
              <a:t>break</a:t>
            </a:r>
            <a:r>
              <a:rPr lang="en-US" altLang="en-US" sz="1000" dirty="0">
                <a:solidFill>
                  <a:srgbClr val="37474F"/>
                </a:solidFill>
                <a:latin typeface="Roboto Mono"/>
              </a:rPr>
              <a:t>;</a:t>
            </a:r>
            <a:br>
              <a:rPr lang="en-US" altLang="en-US" sz="1000" dirty="0">
                <a:solidFill>
                  <a:srgbClr val="37474F"/>
                </a:solidFill>
                <a:latin typeface="Roboto Mono"/>
              </a:rPr>
            </a:b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.TRIM_MEMORY_RUNNING_MODERATE:</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.TRIM_MEMORY_RUNNING_LOW:</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.TRIM_MEMORY_RUNNING_CRITICAL:</a:t>
            </a:r>
            <a:r>
              <a:rPr lang="en-US" altLang="en-US" sz="1000" dirty="0"/>
              <a:t> </a:t>
            </a:r>
          </a:p>
          <a:p>
            <a:pPr>
              <a:tabLst>
                <a:tab pos="182563" algn="l"/>
                <a:tab pos="538163" algn="l"/>
              </a:tabLst>
            </a:pPr>
            <a:r>
              <a:rPr lang="en-US" altLang="en-US" sz="1000" dirty="0">
                <a:solidFill>
                  <a:srgbClr val="3B78E7"/>
                </a:solidFill>
                <a:latin typeface="Roboto Mono"/>
              </a:rPr>
              <a:t>		break</a:t>
            </a:r>
            <a:r>
              <a:rPr lang="en-US" altLang="en-US" sz="1000" dirty="0">
                <a:solidFill>
                  <a:srgbClr val="37474F"/>
                </a:solidFill>
                <a:latin typeface="Roboto Mono"/>
              </a:rPr>
              <a:t>;</a:t>
            </a:r>
            <a:br>
              <a:rPr lang="en-US" altLang="en-US" sz="1000" dirty="0">
                <a:solidFill>
                  <a:srgbClr val="37474F"/>
                </a:solidFill>
                <a:latin typeface="Roboto Mono"/>
              </a:rPr>
            </a:b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.TRIM_MEMORY_BACKGROUND:</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.TRIM_MEMORY_MODERATE:</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case</a:t>
            </a:r>
            <a:r>
              <a:rPr lang="en-US" altLang="en-US" sz="1000" dirty="0">
                <a:solidFill>
                  <a:srgbClr val="37474F"/>
                </a:solidFill>
                <a:latin typeface="Roboto Mono"/>
              </a:rPr>
              <a:t> </a:t>
            </a:r>
            <a:r>
              <a:rPr lang="en-US" altLang="en-US" sz="1000" dirty="0">
                <a:solidFill>
                  <a:srgbClr val="9C27B0"/>
                </a:solidFill>
                <a:latin typeface="Roboto Mono"/>
              </a:rPr>
              <a:t>ComponentCallbacks2</a:t>
            </a:r>
            <a:r>
              <a:rPr lang="en-US" altLang="en-US" sz="1000" dirty="0">
                <a:solidFill>
                  <a:srgbClr val="37474F"/>
                </a:solidFill>
                <a:latin typeface="Roboto Mono"/>
              </a:rPr>
              <a:t>.TRIM_MEMORY_COMPLETE:</a:t>
            </a:r>
            <a:r>
              <a:rPr lang="en-US" altLang="en-US" sz="1000" dirty="0"/>
              <a:t> </a:t>
            </a:r>
          </a:p>
          <a:p>
            <a:pPr lvl="0">
              <a:tabLst>
                <a:tab pos="182563" algn="l"/>
                <a:tab pos="538163" algn="l"/>
              </a:tabLst>
            </a:pPr>
            <a:r>
              <a:rPr lang="en-US" altLang="en-US" sz="1000" dirty="0">
                <a:solidFill>
                  <a:srgbClr val="3B78E7"/>
                </a:solidFill>
                <a:latin typeface="Roboto Mono"/>
              </a:rPr>
              <a:t>	            default</a:t>
            </a:r>
            <a:r>
              <a:rPr lang="en-US" altLang="en-US" sz="1000" dirty="0">
                <a:solidFill>
                  <a:srgbClr val="37474F"/>
                </a:solidFill>
                <a:latin typeface="Roboto Mono"/>
              </a:rPr>
              <a:t>:</a:t>
            </a:r>
            <a:r>
              <a:rPr lang="en-US" altLang="en-US" sz="1000" dirty="0"/>
              <a:t> </a:t>
            </a:r>
          </a:p>
          <a:p>
            <a:pPr>
              <a:tabLst>
                <a:tab pos="182563" algn="l"/>
                <a:tab pos="538163" algn="l"/>
              </a:tabLst>
            </a:pPr>
            <a:r>
              <a:rPr lang="en-US" altLang="en-US" sz="1000" dirty="0">
                <a:solidFill>
                  <a:srgbClr val="3B78E7"/>
                </a:solidFill>
                <a:latin typeface="Roboto Mono"/>
              </a:rPr>
              <a:t>		break</a:t>
            </a:r>
            <a:r>
              <a:rPr lang="en-US" altLang="en-US" sz="1000" dirty="0">
                <a:solidFill>
                  <a:srgbClr val="37474F"/>
                </a:solidFill>
                <a:latin typeface="Roboto Mono"/>
              </a:rPr>
              <a:t>;</a:t>
            </a:r>
            <a:br>
              <a:rPr lang="en-US" altLang="en-US" sz="1000" dirty="0">
                <a:solidFill>
                  <a:srgbClr val="37474F"/>
                </a:solidFill>
                <a:latin typeface="Roboto Mono"/>
              </a:rPr>
            </a:br>
            <a:r>
              <a:rPr lang="en-US" altLang="en-US" sz="1000" dirty="0">
                <a:solidFill>
                  <a:srgbClr val="37474F"/>
                </a:solidFill>
                <a:latin typeface="Roboto Mono"/>
              </a:rPr>
              <a:t>        	}</a:t>
            </a:r>
            <a:br>
              <a:rPr lang="en-US" altLang="en-US" sz="1000" dirty="0">
                <a:solidFill>
                  <a:srgbClr val="37474F"/>
                </a:solidFill>
                <a:latin typeface="Roboto Mono"/>
              </a:rPr>
            </a:br>
            <a:r>
              <a:rPr lang="en-US" altLang="en-US" sz="1000" dirty="0">
                <a:solidFill>
                  <a:srgbClr val="37474F"/>
                </a:solidFill>
                <a:latin typeface="Roboto Mono"/>
              </a:rPr>
              <a:t>}</a:t>
            </a:r>
            <a:endParaRPr lang="en-US" altLang="en-US" sz="1000" dirty="0"/>
          </a:p>
        </p:txBody>
      </p:sp>
      <p:sp>
        <p:nvSpPr>
          <p:cNvPr id="12" name="Rectangle 8"/>
          <p:cNvSpPr>
            <a:spLocks noChangeArrowheads="1"/>
          </p:cNvSpPr>
          <p:nvPr/>
        </p:nvSpPr>
        <p:spPr bwMode="auto">
          <a:xfrm>
            <a:off x="4876799" y="3301267"/>
            <a:ext cx="4243891" cy="3231654"/>
          </a:xfrm>
          <a:prstGeom prst="rect">
            <a:avLst/>
          </a:prstGeom>
          <a:solidFill>
            <a:srgbClr val="F1F3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B78E7"/>
                </a:solidFill>
                <a:effectLst/>
                <a:latin typeface="Roboto Mono"/>
              </a:rPr>
              <a:t>public</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3B78E7"/>
                </a:solidFill>
                <a:effectLst/>
                <a:latin typeface="Roboto Mono"/>
              </a:rPr>
              <a:t>void</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err="1">
                <a:ln>
                  <a:noFill/>
                </a:ln>
                <a:solidFill>
                  <a:srgbClr val="37474F"/>
                </a:solidFill>
                <a:effectLst/>
                <a:latin typeface="Roboto Mono"/>
              </a:rPr>
              <a:t>doSomethingMemoryIntensive</a:t>
            </a:r>
            <a:r>
              <a:rPr kumimoji="0" lang="en-US" altLang="en-US" sz="1000" b="0" i="0" u="none" strike="noStrike" cap="none" normalizeH="0" baseline="0" dirty="0">
                <a:ln>
                  <a:noFill/>
                </a:ln>
                <a:solidFill>
                  <a:srgbClr val="37474F"/>
                </a:solidFill>
                <a:effectLst/>
                <a:latin typeface="Roboto Mono"/>
              </a:rPr>
              <a:t>() {</a:t>
            </a:r>
            <a:br>
              <a:rPr kumimoji="0" lang="en-US" altLang="en-US" sz="1000" b="0" i="0" u="none" strike="noStrike" cap="none" normalizeH="0" baseline="0" dirty="0">
                <a:ln>
                  <a:noFill/>
                </a:ln>
                <a:solidFill>
                  <a:srgbClr val="37474F"/>
                </a:solidFill>
                <a:effectLst/>
                <a:latin typeface="Roboto Mono"/>
              </a:rPr>
            </a:b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D81B60"/>
                </a:solidFill>
                <a:effectLst/>
                <a:latin typeface="Roboto Mono"/>
              </a:rPr>
              <a:t>// Before doing something that requires a lot of memory,</a:t>
            </a: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D81B60"/>
                </a:solidFill>
                <a:effectLst/>
                <a:latin typeface="Roboto Mono"/>
              </a:rPr>
              <a:t>// check to see whether the device is in a low memory state.</a:t>
            </a: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err="1">
                <a:ln>
                  <a:noFill/>
                </a:ln>
                <a:solidFill>
                  <a:srgbClr val="9C27B0"/>
                </a:solidFill>
                <a:effectLst/>
                <a:latin typeface="Roboto Mono"/>
              </a:rPr>
              <a:t>ActivityManager</a:t>
            </a:r>
            <a:r>
              <a:rPr kumimoji="0" lang="en-US" altLang="en-US" sz="1000" b="0" i="0" u="none" strike="noStrike" cap="none" normalizeH="0" baseline="0" dirty="0" err="1">
                <a:ln>
                  <a:noFill/>
                </a:ln>
                <a:solidFill>
                  <a:srgbClr val="37474F"/>
                </a:solidFill>
                <a:effectLst/>
                <a:latin typeface="Roboto Mono"/>
              </a:rPr>
              <a:t>.</a:t>
            </a:r>
            <a:r>
              <a:rPr kumimoji="0" lang="en-US" altLang="en-US" sz="1000" b="0" i="0" u="none" strike="noStrike" cap="none" normalizeH="0" baseline="0" dirty="0" err="1">
                <a:ln>
                  <a:noFill/>
                </a:ln>
                <a:solidFill>
                  <a:srgbClr val="9C27B0"/>
                </a:solidFill>
                <a:effectLst/>
                <a:latin typeface="Roboto Mono"/>
              </a:rPr>
              <a:t>MemoryInfo</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err="1">
                <a:ln>
                  <a:noFill/>
                </a:ln>
                <a:solidFill>
                  <a:srgbClr val="37474F"/>
                </a:solidFill>
                <a:effectLst/>
                <a:latin typeface="Roboto Mono"/>
              </a:rPr>
              <a:t>memoryInfo</a:t>
            </a:r>
            <a:r>
              <a:rPr kumimoji="0" lang="en-US" altLang="en-US" sz="1000" b="0" i="0" u="none" strike="noStrike" cap="none" normalizeH="0" baseline="0" dirty="0">
                <a:ln>
                  <a:noFill/>
                </a:ln>
                <a:solidFill>
                  <a:srgbClr val="37474F"/>
                </a:solidFill>
                <a:effectLst/>
                <a:latin typeface="Roboto Mono"/>
              </a:rPr>
              <a:t> = </a:t>
            </a:r>
            <a:r>
              <a:rPr kumimoji="0" lang="en-US" altLang="en-US" sz="1000" b="0" i="0" u="none" strike="noStrike" cap="none" normalizeH="0" baseline="0" dirty="0" err="1">
                <a:ln>
                  <a:noFill/>
                </a:ln>
                <a:solidFill>
                  <a:srgbClr val="37474F"/>
                </a:solidFill>
                <a:effectLst/>
                <a:latin typeface="Roboto Mono"/>
              </a:rPr>
              <a:t>getAvailableMemory</a:t>
            </a:r>
            <a:r>
              <a:rPr kumimoji="0" lang="en-US" altLang="en-US" sz="1000" b="0" i="0" u="none" strike="noStrike" cap="none" normalizeH="0" baseline="0" dirty="0">
                <a:ln>
                  <a:noFill/>
                </a:ln>
                <a:solidFill>
                  <a:srgbClr val="37474F"/>
                </a:solidFill>
                <a:effectLst/>
                <a:latin typeface="Roboto Mono"/>
              </a:rPr>
              <a:t>();</a:t>
            </a:r>
            <a:br>
              <a:rPr kumimoji="0" lang="en-US" altLang="en-US" sz="1000" b="0" i="0" u="none" strike="noStrike" cap="none" normalizeH="0" baseline="0" dirty="0">
                <a:ln>
                  <a:noFill/>
                </a:ln>
                <a:solidFill>
                  <a:srgbClr val="37474F"/>
                </a:solidFill>
                <a:effectLst/>
                <a:latin typeface="Roboto Mono"/>
              </a:rPr>
            </a:b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3B78E7"/>
                </a:solidFill>
                <a:effectLst/>
                <a:latin typeface="Roboto Mono"/>
              </a:rPr>
              <a:t>if</a:t>
            </a: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err="1">
                <a:ln>
                  <a:noFill/>
                </a:ln>
                <a:solidFill>
                  <a:srgbClr val="37474F"/>
                </a:solidFill>
                <a:effectLst/>
                <a:latin typeface="Roboto Mono"/>
              </a:rPr>
              <a:t>memoryInfo.lowMemory</a:t>
            </a:r>
            <a:r>
              <a:rPr kumimoji="0" lang="en-US" altLang="en-US" sz="1000" b="0" i="0" u="none" strike="noStrike" cap="none" normalizeH="0" baseline="0" dirty="0">
                <a:ln>
                  <a:noFill/>
                </a:ln>
                <a:solidFill>
                  <a:srgbClr val="37474F"/>
                </a:solidFill>
                <a:effectLst/>
                <a:latin typeface="Roboto Mono"/>
              </a:rPr>
              <a:t>) {</a:t>
            </a: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r>
              <a:rPr kumimoji="0" lang="en-US" altLang="en-US" sz="1000" b="0" i="0" u="none" strike="noStrike" cap="none" normalizeH="0" baseline="0" dirty="0">
                <a:ln>
                  <a:noFill/>
                </a:ln>
                <a:solidFill>
                  <a:srgbClr val="D81B60"/>
                </a:solidFill>
                <a:effectLst/>
                <a:latin typeface="Roboto Mono"/>
              </a:rPr>
              <a:t>// Do memory intensive work ...</a:t>
            </a: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    }</a:t>
            </a:r>
            <a:br>
              <a:rPr kumimoji="0" lang="en-US" altLang="en-US" sz="1000" b="0" i="0" u="none" strike="noStrike" cap="none" normalizeH="0" baseline="0" dirty="0">
                <a:ln>
                  <a:noFill/>
                </a:ln>
                <a:solidFill>
                  <a:srgbClr val="37474F"/>
                </a:solidFill>
                <a:effectLst/>
                <a:latin typeface="Roboto Mono"/>
              </a:rPr>
            </a:br>
            <a:r>
              <a:rPr kumimoji="0" lang="en-US" altLang="en-US" sz="1000" b="0" i="0" u="none" strike="noStrike" cap="none" normalizeH="0" baseline="0" dirty="0">
                <a:ln>
                  <a:noFill/>
                </a:ln>
                <a:solidFill>
                  <a:srgbClr val="37474F"/>
                </a:solidFill>
                <a:effectLst/>
                <a:latin typeface="Roboto Mono"/>
              </a:rPr>
              <a:t>}</a:t>
            </a:r>
            <a:br>
              <a:rPr kumimoji="0" lang="en-US" altLang="en-US" sz="1000" b="0" i="0" u="none" strike="noStrike" cap="none" normalizeH="0" baseline="0" dirty="0">
                <a:ln>
                  <a:noFill/>
                </a:ln>
                <a:solidFill>
                  <a:srgbClr val="37474F"/>
                </a:solidFill>
                <a:effectLst/>
                <a:latin typeface="Roboto Mono"/>
              </a:rPr>
            </a:br>
            <a:endParaRPr kumimoji="0" lang="en-US" altLang="en-US" sz="1000" b="0" i="0" u="none" strike="noStrike" cap="none" normalizeH="0" baseline="0" dirty="0">
              <a:ln>
                <a:noFill/>
              </a:ln>
              <a:solidFill>
                <a:srgbClr val="37474F"/>
              </a:solidFill>
              <a:effectLst/>
              <a:latin typeface="Roboto Mono"/>
            </a:endParaRPr>
          </a:p>
          <a:p>
            <a:r>
              <a:rPr lang="en-US" altLang="en-US" sz="1000" dirty="0">
                <a:solidFill>
                  <a:srgbClr val="D81B60"/>
                </a:solidFill>
                <a:latin typeface="Roboto Mono"/>
              </a:rPr>
              <a:t>// Get a </a:t>
            </a:r>
            <a:r>
              <a:rPr lang="en-US" altLang="en-US" sz="1000" dirty="0" err="1">
                <a:solidFill>
                  <a:srgbClr val="D81B60"/>
                </a:solidFill>
                <a:latin typeface="Roboto Mono"/>
              </a:rPr>
              <a:t>MemoryInfo</a:t>
            </a:r>
            <a:r>
              <a:rPr lang="en-US" altLang="en-US" sz="1000" dirty="0">
                <a:solidFill>
                  <a:srgbClr val="D81B60"/>
                </a:solidFill>
                <a:latin typeface="Roboto Mono"/>
              </a:rPr>
              <a:t> object for the device's current memory status.</a:t>
            </a:r>
            <a:br>
              <a:rPr lang="en-US" altLang="en-US" sz="1000" dirty="0">
                <a:solidFill>
                  <a:srgbClr val="37474F"/>
                </a:solidFill>
                <a:latin typeface="Roboto Mono"/>
              </a:rPr>
            </a:br>
            <a:r>
              <a:rPr lang="en-US" altLang="en-US" sz="1000" dirty="0">
                <a:solidFill>
                  <a:srgbClr val="3B78E7"/>
                </a:solidFill>
                <a:latin typeface="Roboto Mono"/>
              </a:rPr>
              <a:t>private</a:t>
            </a:r>
            <a:r>
              <a:rPr lang="en-US" altLang="en-US" sz="1000" dirty="0">
                <a:solidFill>
                  <a:srgbClr val="37474F"/>
                </a:solidFill>
                <a:latin typeface="Roboto Mono"/>
              </a:rPr>
              <a:t> </a:t>
            </a:r>
            <a:r>
              <a:rPr lang="en-US" altLang="en-US" sz="1000" dirty="0" err="1">
                <a:solidFill>
                  <a:srgbClr val="9C27B0"/>
                </a:solidFill>
                <a:latin typeface="Roboto Mono"/>
              </a:rPr>
              <a:t>ActivityManager</a:t>
            </a:r>
            <a:r>
              <a:rPr lang="en-US" altLang="en-US" sz="1000" dirty="0" err="1">
                <a:solidFill>
                  <a:srgbClr val="37474F"/>
                </a:solidFill>
                <a:latin typeface="Roboto Mono"/>
              </a:rPr>
              <a:t>.</a:t>
            </a:r>
            <a:r>
              <a:rPr lang="en-US" altLang="en-US" sz="1000" dirty="0" err="1">
                <a:solidFill>
                  <a:srgbClr val="9C27B0"/>
                </a:solidFill>
                <a:latin typeface="Roboto Mono"/>
              </a:rPr>
              <a:t>MemoryInfo</a:t>
            </a:r>
            <a:r>
              <a:rPr lang="en-US" altLang="en-US" sz="1000" dirty="0">
                <a:solidFill>
                  <a:srgbClr val="37474F"/>
                </a:solidFill>
                <a:latin typeface="Roboto Mono"/>
              </a:rPr>
              <a:t> </a:t>
            </a:r>
            <a:r>
              <a:rPr lang="en-US" altLang="en-US" sz="1000" dirty="0" err="1">
                <a:solidFill>
                  <a:srgbClr val="37474F"/>
                </a:solidFill>
                <a:latin typeface="Roboto Mono"/>
              </a:rPr>
              <a:t>getAvailableMemory</a:t>
            </a:r>
            <a:r>
              <a:rPr lang="en-US" altLang="en-US" sz="1000" dirty="0">
                <a:solidFill>
                  <a:srgbClr val="37474F"/>
                </a:solidFill>
                <a:latin typeface="Roboto Mono"/>
              </a:rPr>
              <a:t>() {</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err="1">
                <a:solidFill>
                  <a:srgbClr val="9C27B0"/>
                </a:solidFill>
                <a:latin typeface="Roboto Mono"/>
              </a:rPr>
              <a:t>ActivityManager</a:t>
            </a:r>
            <a:r>
              <a:rPr lang="en-US" altLang="en-US" sz="1000" dirty="0">
                <a:solidFill>
                  <a:srgbClr val="37474F"/>
                </a:solidFill>
                <a:latin typeface="Roboto Mono"/>
              </a:rPr>
              <a:t> </a:t>
            </a:r>
            <a:r>
              <a:rPr lang="en-US" altLang="en-US" sz="1000" dirty="0" err="1">
                <a:solidFill>
                  <a:srgbClr val="37474F"/>
                </a:solidFill>
                <a:latin typeface="Roboto Mono"/>
              </a:rPr>
              <a:t>activityManager</a:t>
            </a:r>
            <a:r>
              <a:rPr lang="en-US" altLang="en-US" sz="1000" dirty="0">
                <a:solidFill>
                  <a:srgbClr val="37474F"/>
                </a:solidFill>
                <a:latin typeface="Roboto Mono"/>
              </a:rPr>
              <a:t> = (</a:t>
            </a:r>
            <a:r>
              <a:rPr lang="en-US" altLang="en-US" sz="1000" dirty="0" err="1">
                <a:solidFill>
                  <a:srgbClr val="9C27B0"/>
                </a:solidFill>
                <a:latin typeface="Roboto Mono"/>
              </a:rPr>
              <a:t>ActivityManager</a:t>
            </a:r>
            <a:r>
              <a:rPr lang="en-US" altLang="en-US" sz="1000" dirty="0">
                <a:solidFill>
                  <a:srgbClr val="37474F"/>
                </a:solidFill>
                <a:latin typeface="Roboto Mono"/>
              </a:rPr>
              <a:t>)  </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err="1">
                <a:solidFill>
                  <a:srgbClr val="3B78E7"/>
                </a:solidFill>
                <a:latin typeface="Roboto Mono"/>
              </a:rPr>
              <a:t>this</a:t>
            </a:r>
            <a:r>
              <a:rPr lang="en-US" altLang="en-US" sz="1000" dirty="0" err="1">
                <a:solidFill>
                  <a:srgbClr val="37474F"/>
                </a:solidFill>
                <a:latin typeface="Roboto Mono"/>
              </a:rPr>
              <a:t>.getSystemService</a:t>
            </a:r>
            <a:r>
              <a:rPr lang="en-US" altLang="en-US" sz="1000" dirty="0">
                <a:solidFill>
                  <a:srgbClr val="37474F"/>
                </a:solidFill>
                <a:latin typeface="Roboto Mono"/>
              </a:rPr>
              <a:t>(ACTIVITY_SERVICE);</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err="1">
                <a:solidFill>
                  <a:srgbClr val="9C27B0"/>
                </a:solidFill>
                <a:latin typeface="Roboto Mono"/>
              </a:rPr>
              <a:t>ActivityManager</a:t>
            </a:r>
            <a:r>
              <a:rPr lang="en-US" altLang="en-US" sz="1000" dirty="0" err="1">
                <a:solidFill>
                  <a:srgbClr val="37474F"/>
                </a:solidFill>
                <a:latin typeface="Roboto Mono"/>
              </a:rPr>
              <a:t>.</a:t>
            </a:r>
            <a:r>
              <a:rPr lang="en-US" altLang="en-US" sz="1000" dirty="0" err="1">
                <a:solidFill>
                  <a:srgbClr val="9C27B0"/>
                </a:solidFill>
                <a:latin typeface="Roboto Mono"/>
              </a:rPr>
              <a:t>MemoryInfo</a:t>
            </a:r>
            <a:r>
              <a:rPr lang="en-US" altLang="en-US" sz="1000" dirty="0">
                <a:solidFill>
                  <a:srgbClr val="37474F"/>
                </a:solidFill>
                <a:latin typeface="Roboto Mono"/>
              </a:rPr>
              <a:t> </a:t>
            </a:r>
            <a:r>
              <a:rPr lang="en-US" altLang="en-US" sz="1000" dirty="0" err="1">
                <a:solidFill>
                  <a:srgbClr val="37474F"/>
                </a:solidFill>
                <a:latin typeface="Roboto Mono"/>
              </a:rPr>
              <a:t>memoryInfo</a:t>
            </a:r>
            <a:r>
              <a:rPr lang="en-US" altLang="en-US" sz="1000" dirty="0">
                <a:solidFill>
                  <a:srgbClr val="37474F"/>
                </a:solidFill>
                <a:latin typeface="Roboto Mono"/>
              </a:rPr>
              <a:t> = </a:t>
            </a:r>
            <a:r>
              <a:rPr lang="en-US" altLang="en-US" sz="1000" dirty="0">
                <a:solidFill>
                  <a:srgbClr val="3B78E7"/>
                </a:solidFill>
                <a:latin typeface="Roboto Mono"/>
              </a:rPr>
              <a:t>new</a:t>
            </a:r>
            <a:r>
              <a:rPr lang="en-US" altLang="en-US" sz="1000" dirty="0">
                <a:solidFill>
                  <a:srgbClr val="37474F"/>
                </a:solidFill>
                <a:latin typeface="Roboto Mono"/>
              </a:rPr>
              <a:t> </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err="1">
                <a:solidFill>
                  <a:srgbClr val="9C27B0"/>
                </a:solidFill>
                <a:latin typeface="Roboto Mono"/>
              </a:rPr>
              <a:t>ActivityManager</a:t>
            </a:r>
            <a:r>
              <a:rPr lang="en-US" altLang="en-US" sz="1000" dirty="0" err="1">
                <a:solidFill>
                  <a:srgbClr val="37474F"/>
                </a:solidFill>
                <a:latin typeface="Roboto Mono"/>
              </a:rPr>
              <a:t>.</a:t>
            </a:r>
            <a:r>
              <a:rPr lang="en-US" altLang="en-US" sz="1000" dirty="0" err="1">
                <a:solidFill>
                  <a:srgbClr val="9C27B0"/>
                </a:solidFill>
                <a:latin typeface="Roboto Mono"/>
              </a:rPr>
              <a:t>MemoryInfo</a:t>
            </a:r>
            <a:r>
              <a:rPr lang="en-US" altLang="en-US" sz="1000" dirty="0">
                <a:solidFill>
                  <a:srgbClr val="37474F"/>
                </a:solidFill>
                <a:latin typeface="Roboto Mono"/>
              </a:rPr>
              <a:t>();</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err="1">
                <a:solidFill>
                  <a:srgbClr val="37474F"/>
                </a:solidFill>
                <a:latin typeface="Roboto Mono"/>
              </a:rPr>
              <a:t>activityManager.getMemoryInfo</a:t>
            </a:r>
            <a:r>
              <a:rPr lang="en-US" altLang="en-US" sz="1000" dirty="0">
                <a:solidFill>
                  <a:srgbClr val="37474F"/>
                </a:solidFill>
                <a:latin typeface="Roboto Mono"/>
              </a:rPr>
              <a:t>(</a:t>
            </a:r>
            <a:r>
              <a:rPr lang="en-US" altLang="en-US" sz="1000" dirty="0" err="1">
                <a:solidFill>
                  <a:srgbClr val="37474F"/>
                </a:solidFill>
                <a:latin typeface="Roboto Mono"/>
              </a:rPr>
              <a:t>memoryInfo</a:t>
            </a:r>
            <a:r>
              <a:rPr lang="en-US" altLang="en-US" sz="1000" dirty="0">
                <a:solidFill>
                  <a:srgbClr val="37474F"/>
                </a:solidFill>
                <a:latin typeface="Roboto Mono"/>
              </a:rPr>
              <a:t>);</a:t>
            </a:r>
            <a:br>
              <a:rPr lang="en-US" altLang="en-US" sz="1000" dirty="0">
                <a:solidFill>
                  <a:srgbClr val="37474F"/>
                </a:solidFill>
                <a:latin typeface="Roboto Mono"/>
              </a:rPr>
            </a:br>
            <a:r>
              <a:rPr lang="en-US" altLang="en-US" sz="1000" dirty="0">
                <a:solidFill>
                  <a:srgbClr val="37474F"/>
                </a:solidFill>
                <a:latin typeface="Roboto Mono"/>
              </a:rPr>
              <a:t>    </a:t>
            </a:r>
            <a:r>
              <a:rPr lang="en-US" altLang="en-US" sz="1000" dirty="0">
                <a:solidFill>
                  <a:srgbClr val="3B78E7"/>
                </a:solidFill>
                <a:latin typeface="Roboto Mono"/>
              </a:rPr>
              <a:t>return</a:t>
            </a:r>
            <a:r>
              <a:rPr lang="en-US" altLang="en-US" sz="1000" dirty="0">
                <a:solidFill>
                  <a:srgbClr val="37474F"/>
                </a:solidFill>
                <a:latin typeface="Roboto Mono"/>
              </a:rPr>
              <a:t> </a:t>
            </a:r>
            <a:r>
              <a:rPr lang="en-US" altLang="en-US" sz="1000" dirty="0" err="1">
                <a:solidFill>
                  <a:srgbClr val="37474F"/>
                </a:solidFill>
                <a:latin typeface="Roboto Mono"/>
              </a:rPr>
              <a:t>memoryInfo</a:t>
            </a:r>
            <a:r>
              <a:rPr lang="en-US" altLang="en-US" sz="1000" dirty="0">
                <a:solidFill>
                  <a:srgbClr val="37474F"/>
                </a:solidFill>
                <a:latin typeface="Roboto Mono"/>
              </a:rPr>
              <a:t>;</a:t>
            </a:r>
            <a:br>
              <a:rPr lang="en-US" altLang="en-US" sz="1000" dirty="0">
                <a:solidFill>
                  <a:srgbClr val="37474F"/>
                </a:solidFill>
                <a:latin typeface="Roboto Mono"/>
              </a:rPr>
            </a:br>
            <a:r>
              <a:rPr lang="en-US" altLang="en-US" sz="1000" dirty="0">
                <a:solidFill>
                  <a:srgbClr val="37474F"/>
                </a:solidFill>
                <a:latin typeface="Roboto Mono"/>
              </a:rPr>
              <a:t>}</a:t>
            </a:r>
            <a:r>
              <a:rPr lang="en-US" altLang="en-US" sz="1000" dirty="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7509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a:xfrm>
            <a:off x="241300" y="6356350"/>
            <a:ext cx="28956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sz="1200" kern="1200">
                <a:solidFill>
                  <a:schemeClr val="bg2"/>
                </a:solidFill>
                <a:effectLst>
                  <a:outerShdw blurRad="63500" dir="2700000" algn="tl" rotWithShape="0">
                    <a:schemeClr val="tx1">
                      <a:alpha val="40000"/>
                    </a:schemeClr>
                  </a:outerShdw>
                </a:effectLst>
                <a:latin typeface="Times New Roman"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endParaRPr lang="en-US"/>
          </a:p>
        </p:txBody>
      </p:sp>
      <p:sp>
        <p:nvSpPr>
          <p:cNvPr id="233474" name="Rectangle 2"/>
          <p:cNvSpPr>
            <a:spLocks noGrp="1" noChangeArrowheads="1"/>
          </p:cNvSpPr>
          <p:nvPr>
            <p:ph type="title"/>
          </p:nvPr>
        </p:nvSpPr>
        <p:spPr>
          <a:xfrm>
            <a:off x="685800" y="285750"/>
            <a:ext cx="7772400" cy="646113"/>
          </a:xfrm>
        </p:spPr>
        <p:txBody>
          <a:bodyPr/>
          <a:lstStyle/>
          <a:p>
            <a:r>
              <a:rPr lang="en-US" sz="4000"/>
              <a:t>Trace Call Stack</a:t>
            </a:r>
            <a:endParaRPr lang="en-US" sz="4000">
              <a:solidFill>
                <a:schemeClr val="tx1"/>
              </a:solidFill>
            </a:endParaRPr>
          </a:p>
        </p:txBody>
      </p:sp>
      <p:sp>
        <p:nvSpPr>
          <p:cNvPr id="233475" name="Rectangle 3"/>
          <p:cNvSpPr>
            <a:spLocks noChangeArrowheads="1"/>
          </p:cNvSpPr>
          <p:nvPr/>
        </p:nvSpPr>
        <p:spPr bwMode="auto">
          <a:xfrm>
            <a:off x="3009900" y="2743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sp>
        <p:nvSpPr>
          <p:cNvPr id="233476" name="Rectangle 4"/>
          <p:cNvSpPr>
            <a:spLocks noChangeArrowheads="1"/>
          </p:cNvSpPr>
          <p:nvPr/>
        </p:nvSpPr>
        <p:spPr bwMode="auto">
          <a:xfrm>
            <a:off x="2457450" y="2628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AU"/>
          </a:p>
        </p:txBody>
      </p:sp>
      <p:graphicFrame>
        <p:nvGraphicFramePr>
          <p:cNvPr id="233477" name="Object 5"/>
          <p:cNvGraphicFramePr>
            <a:graphicFrameLocks noChangeAspect="1"/>
          </p:cNvGraphicFramePr>
          <p:nvPr/>
        </p:nvGraphicFramePr>
        <p:xfrm>
          <a:off x="117475" y="2162175"/>
          <a:ext cx="4878388" cy="4086225"/>
        </p:xfrm>
        <a:graphic>
          <a:graphicData uri="http://schemas.openxmlformats.org/presentationml/2006/ole">
            <mc:AlternateContent xmlns:mc="http://schemas.openxmlformats.org/markup-compatibility/2006">
              <mc:Choice xmlns:v="urn:schemas-microsoft-com:vml" Requires="v">
                <p:oleObj spid="_x0000_s4097" name="Picture" r:id="rId4" imgW="2114640" imgH="1771560" progId="Word.Picture.8">
                  <p:embed/>
                </p:oleObj>
              </mc:Choice>
              <mc:Fallback>
                <p:oleObj name="Picture" r:id="rId4" imgW="2114640" imgH="1771560" progId="Word.Picture.8">
                  <p:embed/>
                  <p:pic>
                    <p:nvPicPr>
                      <p:cNvPr id="23347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162175"/>
                        <a:ext cx="4878388" cy="408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3478" name="Rectangle 6"/>
          <p:cNvSpPr>
            <a:spLocks noChangeArrowheads="1"/>
          </p:cNvSpPr>
          <p:nvPr/>
        </p:nvSpPr>
        <p:spPr bwMode="auto">
          <a:xfrm>
            <a:off x="347663" y="2622550"/>
            <a:ext cx="3384550" cy="153988"/>
          </a:xfrm>
          <a:prstGeom prst="rect">
            <a:avLst/>
          </a:prstGeom>
          <a:solidFill>
            <a:schemeClr val="accent1">
              <a:alpha val="45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AU"/>
          </a:p>
        </p:txBody>
      </p:sp>
      <p:sp>
        <p:nvSpPr>
          <p:cNvPr id="233479" name="AutoShape 7"/>
          <p:cNvSpPr>
            <a:spLocks noChangeArrowheads="1"/>
          </p:cNvSpPr>
          <p:nvPr/>
        </p:nvSpPr>
        <p:spPr bwMode="auto">
          <a:xfrm>
            <a:off x="4456113" y="1470025"/>
            <a:ext cx="3533775" cy="654050"/>
          </a:xfrm>
          <a:prstGeom prst="wedgeRoundRectCallout">
            <a:avLst>
              <a:gd name="adj1" fmla="val -89713"/>
              <a:gd name="adj2" fmla="val 140778"/>
              <a:gd name="adj3" fmla="val 16667"/>
            </a:avLst>
          </a:prstGeom>
          <a:solidFill>
            <a:srgbClr val="FFFFFF"/>
          </a:solidFill>
          <a:ln w="12700">
            <a:solidFill>
              <a:schemeClr val="tx1"/>
            </a:solidFill>
            <a:miter lim="800000"/>
            <a:headEnd type="none" w="sm" len="sm"/>
            <a:tailEnd type="none" w="sm" len="sm"/>
          </a:ln>
          <a:effectLst/>
        </p:spPr>
        <p:txBody>
          <a:bodyPr/>
          <a:lstStyle/>
          <a:p>
            <a:pPr algn="ctr"/>
            <a:r>
              <a:rPr lang="en-US" sz="1800"/>
              <a:t>i is declared and initialized</a:t>
            </a:r>
          </a:p>
        </p:txBody>
      </p:sp>
      <p:graphicFrame>
        <p:nvGraphicFramePr>
          <p:cNvPr id="233480" name="Object 8"/>
          <p:cNvGraphicFramePr>
            <a:graphicFrameLocks noGrp="1" noChangeAspect="1"/>
          </p:cNvGraphicFramePr>
          <p:nvPr>
            <p:ph idx="1"/>
          </p:nvPr>
        </p:nvGraphicFramePr>
        <p:xfrm>
          <a:off x="6146800" y="2392363"/>
          <a:ext cx="1830388" cy="3263900"/>
        </p:xfrm>
        <a:graphic>
          <a:graphicData uri="http://schemas.openxmlformats.org/presentationml/2006/ole">
            <mc:AlternateContent xmlns:mc="http://schemas.openxmlformats.org/markup-compatibility/2006">
              <mc:Choice xmlns:v="urn:schemas-microsoft-com:vml" Requires="v">
                <p:oleObj spid="_x0000_s4098" name="Picture" r:id="rId6" imgW="1314360" imgH="2343240" progId="Word.Picture.8">
                  <p:embed/>
                </p:oleObj>
              </mc:Choice>
              <mc:Fallback>
                <p:oleObj name="Picture" r:id="rId6" imgW="1314360" imgH="2343240" progId="Word.Picture.8">
                  <p:embed/>
                  <p:pic>
                    <p:nvPicPr>
                      <p:cNvPr id="23348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2392363"/>
                        <a:ext cx="1830388" cy="3263900"/>
                      </a:xfrm>
                      <a:prstGeom prst="rect">
                        <a:avLst/>
                      </a:prstGeom>
                      <a:solidFill>
                        <a:schemeClr val="tx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33482" name="Line 10"/>
          <p:cNvSpPr>
            <a:spLocks noChangeShapeType="1"/>
          </p:cNvSpPr>
          <p:nvPr/>
        </p:nvSpPr>
        <p:spPr bwMode="auto">
          <a:xfrm>
            <a:off x="3611563" y="2698750"/>
            <a:ext cx="3879850" cy="1882775"/>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AU"/>
          </a:p>
        </p:txBody>
      </p:sp>
    </p:spTree>
    <p:extLst>
      <p:ext uri="{BB962C8B-B14F-4D97-AF65-F5344CB8AC3E}">
        <p14:creationId xmlns:p14="http://schemas.microsoft.com/office/powerpoint/2010/main" val="1810052818"/>
      </p:ext>
    </p:extLst>
  </p:cSld>
  <p:clrMapOvr>
    <a:masterClrMapping/>
  </p:clrMapOvr>
</p:sld>
</file>

<file path=ppt/theme/theme1.xml><?xml version="1.0" encoding="utf-8"?>
<a:theme xmlns:a="http://schemas.openxmlformats.org/drawingml/2006/main" name="Pearson PTG Video Product PowerPoint Template 11100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55.png"/></Relationships>
</file>

<file path=ppt/webextensions/webextension1.xml><?xml version="1.0" encoding="utf-8"?>
<we:webextension xmlns:we="http://schemas.microsoft.com/office/webextensions/webextension/2010/11" id="{A068D704-5C6E-4FBA-AE4E-041A856FC6DF}">
  <we:reference id="WA104218073" version="2.1.0.0" store="en-US" storeType="omex"/>
  <we:alternateReferences>
    <we:reference id="WA104218073" version="2.1.0.0" store="omex" storeType="omex"/>
  </we:alternateReferences>
  <we:properties>
    <we:property name="url" value="&quot;/free_text_polls/0hvIIMsi3yh5hdvnTTQyg/preview&quot;"/>
    <we:property name="appSlideData" value="{&quot;slideId&quot;:409,&quot;confidenceLevel&quot;:2}"/>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E8AA6C4E-03CB-D44C-8F0B-5687FDB76739}">
  <we:reference id="wa104218073" version="2.1.0.0" store="en-US" storeType="OMEX"/>
  <we:alternateReferences>
    <we:reference id="wa104218073" version="2.1.0.0" store="wa104218073" storeType="OMEX"/>
  </we:alternateReferences>
  <we:properties>
    <we:property name="url" value="&quot;/multiple_choice_polls/QmtHEGFmkNMZ5fETZxC0A/preview&quot;"/>
    <we:property name="appSlideData" value="{&quot;slideId&quot;:472,&quot;confidenceLevel&quot;:2}"/>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02600C3-F1C9-574C-9592-6B20E1E2432B}">
  <we:reference id="wa104218073" version="2.1.0.0" store="en-US" storeType="OMEX"/>
  <we:alternateReferences>
    <we:reference id="wa104218073" version="2.1.0.0" store="wa104218073" storeType="OMEX"/>
  </we:alternateReferences>
  <we:properties>
    <we:property name="url" value="&quot;/multiple_choice_polls/SsnVqyPCO8x7XBRGqsT4a/preview&quot;"/>
    <we:property name="appSlideData" value="{&quot;slideId&quot;:473,&quot;confidenceLevel&quot;:2}"/>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Pearson PTG Video Product PowerPoint Template 111006</Template>
  <TotalTime>4030</TotalTime>
  <Words>20957</Words>
  <Application>Microsoft Macintosh PowerPoint</Application>
  <PresentationFormat>On-screen Show (4:3)</PresentationFormat>
  <Paragraphs>1669</Paragraphs>
  <Slides>89</Slides>
  <Notes>74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2" baseType="lpstr">
      <vt:lpstr>arial</vt:lpstr>
      <vt:lpstr>arial</vt:lpstr>
      <vt:lpstr>Arial Black</vt:lpstr>
      <vt:lpstr>Calibri</vt:lpstr>
      <vt:lpstr>inherit</vt:lpstr>
      <vt:lpstr>Roboto</vt:lpstr>
      <vt:lpstr>Roboto Mono</vt:lpstr>
      <vt:lpstr>System Font</vt:lpstr>
      <vt:lpstr>Times New Roman</vt:lpstr>
      <vt:lpstr>Verdana</vt:lpstr>
      <vt:lpstr>Wingdings</vt:lpstr>
      <vt:lpstr>Pearson PTG Video Product PowerPoint Template 111006</vt:lpstr>
      <vt:lpstr>Picture</vt:lpstr>
      <vt:lpstr>COM1032: MOBILE COMPUTING - 2019/0  Lecture 6  Memory Management &amp; Virtual Memory    Dr. Manal Helal </vt:lpstr>
      <vt:lpstr>PowerPoint Presentation</vt:lpstr>
      <vt:lpstr>Last Week Summary</vt:lpstr>
      <vt:lpstr>Learning Outcomes</vt:lpstr>
      <vt:lpstr>Outline</vt:lpstr>
      <vt:lpstr>PowerPoint Presentation</vt:lpstr>
      <vt:lpstr>Calling Methods, cont.</vt:lpstr>
      <vt:lpstr>Call Stacks </vt:lpstr>
      <vt:lpstr>Trace Call Stack</vt:lpstr>
      <vt:lpstr>Trace Call Stack</vt:lpstr>
      <vt:lpstr>Trace Call Stack</vt:lpstr>
      <vt:lpstr>Trace Call Stack</vt:lpstr>
      <vt:lpstr>Trace Call Stack</vt:lpstr>
      <vt:lpstr>Trace Call Stack</vt:lpstr>
      <vt:lpstr>Trace Call Stack</vt:lpstr>
      <vt:lpstr>Trace Call Stack</vt:lpstr>
      <vt:lpstr>Trace Call Stack</vt:lpstr>
      <vt:lpstr>Trace Call Stack</vt:lpstr>
      <vt:lpstr>PowerPoint Presentation</vt:lpstr>
      <vt:lpstr>Outline</vt:lpstr>
      <vt:lpstr>Memory Hierarchy</vt:lpstr>
      <vt:lpstr>The Memory Hierarchy</vt:lpstr>
      <vt:lpstr>Principle of Locality</vt:lpstr>
      <vt:lpstr>PowerPoint Presentation</vt:lpstr>
      <vt:lpstr>PowerPoint Presentation</vt:lpstr>
      <vt:lpstr>Replacement Algorithm</vt:lpstr>
      <vt:lpstr>Outline</vt:lpstr>
      <vt:lpstr>Memory Management Definition</vt:lpstr>
      <vt:lpstr>Memory Tables</vt:lpstr>
      <vt:lpstr>Memory Management Requirements</vt:lpstr>
      <vt:lpstr>Logical Organization</vt:lpstr>
      <vt:lpstr>Physical Organization</vt:lpstr>
      <vt:lpstr>Outline</vt:lpstr>
      <vt:lpstr>Memory Partitioning</vt:lpstr>
      <vt:lpstr>PowerPoint Presentation</vt:lpstr>
      <vt:lpstr>Fixed Partitioning Disadvantages</vt:lpstr>
      <vt:lpstr>Dynamic Partitioning</vt:lpstr>
      <vt:lpstr>Dynamic Partitioning</vt:lpstr>
      <vt:lpstr>Placement Algorithms</vt:lpstr>
      <vt:lpstr>Addresses</vt:lpstr>
      <vt:lpstr>PowerPoint Presentation</vt:lpstr>
      <vt:lpstr>PowerPoint Presentation</vt:lpstr>
      <vt:lpstr>Paging</vt:lpstr>
      <vt:lpstr>Page Table</vt:lpstr>
      <vt:lpstr>PowerPoint Presentation</vt:lpstr>
      <vt:lpstr>Segmentation</vt:lpstr>
      <vt:lpstr>Segmentation</vt:lpstr>
      <vt:lpstr>Address Translation</vt:lpstr>
      <vt:lpstr>PowerPoint Presentation</vt:lpstr>
      <vt:lpstr>PowerPoint Presentation</vt:lpstr>
      <vt:lpstr>PowerPoint Presentation</vt:lpstr>
      <vt:lpstr>PowerPoint Presentation</vt:lpstr>
      <vt:lpstr>Outline</vt:lpstr>
      <vt:lpstr>PowerPoint Presentation</vt:lpstr>
      <vt:lpstr>Hardware and Control Structures</vt:lpstr>
      <vt:lpstr>Execution of a Process</vt:lpstr>
      <vt:lpstr>PowerPoint Presentation</vt:lpstr>
      <vt:lpstr>Outline</vt:lpstr>
      <vt:lpstr>PowerPoint Presentation</vt:lpstr>
      <vt:lpstr>PowerPoint Presentation</vt:lpstr>
      <vt:lpstr>Support Needed for Virtual Memory</vt:lpstr>
      <vt:lpstr>Paging</vt:lpstr>
      <vt:lpstr>Translation Lookaside Buffer (TLB)</vt:lpstr>
      <vt:lpstr>PowerPoint Presentation</vt:lpstr>
      <vt:lpstr>Page Size</vt:lpstr>
      <vt:lpstr>Segmentation</vt:lpstr>
      <vt:lpstr>Combined Paging and Segmentation</vt:lpstr>
      <vt:lpstr>PowerPoint Presentation</vt:lpstr>
      <vt:lpstr>Protection and Sharing</vt:lpstr>
      <vt:lpstr>PowerPoint Presentation</vt:lpstr>
      <vt:lpstr>Operating System Software</vt:lpstr>
      <vt:lpstr>PowerPoint Presentation</vt:lpstr>
      <vt:lpstr> Frame Locking</vt:lpstr>
      <vt:lpstr>Outline</vt:lpstr>
      <vt:lpstr>UNIX</vt:lpstr>
      <vt:lpstr>PowerPoint Presentation</vt:lpstr>
      <vt:lpstr>PowerPoint Presentation</vt:lpstr>
      <vt:lpstr>Page Replacement</vt:lpstr>
      <vt:lpstr>Linux  Memory Management</vt:lpstr>
      <vt:lpstr>Linux Virtual Memory</vt:lpstr>
      <vt:lpstr>PowerPoint Presentation</vt:lpstr>
      <vt:lpstr>Linux Page Replacement</vt:lpstr>
      <vt:lpstr>PowerPoint Presentation</vt:lpstr>
      <vt:lpstr>Windows  Memory Management</vt:lpstr>
      <vt:lpstr>Windows Virtual Address Map</vt:lpstr>
      <vt:lpstr>Windows Paging</vt:lpstr>
      <vt:lpstr>Android Memory Management</vt:lpstr>
      <vt:lpstr>Android Copy on Write</vt:lpstr>
      <vt:lpstr>Android App Memory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Notes</dc:title>
  <dc:creator>Joseph Annuzzi, Jr</dc:creator>
  <cp:lastModifiedBy>Manal Helal</cp:lastModifiedBy>
  <cp:revision>1583</cp:revision>
  <dcterms:created xsi:type="dcterms:W3CDTF">2006-12-28T22:00:41Z</dcterms:created>
  <dcterms:modified xsi:type="dcterms:W3CDTF">2019-06-11T20:48:02Z</dcterms:modified>
  <cp:contentStatus/>
</cp:coreProperties>
</file>